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9"/>
  </p:notesMasterIdLst>
  <p:handoutMasterIdLst>
    <p:handoutMasterId r:id="rId40"/>
  </p:handoutMasterIdLst>
  <p:sldIdLst>
    <p:sldId id="256" r:id="rId2"/>
    <p:sldId id="257" r:id="rId3"/>
    <p:sldId id="260" r:id="rId4"/>
    <p:sldId id="258" r:id="rId5"/>
    <p:sldId id="259" r:id="rId6"/>
    <p:sldId id="261" r:id="rId7"/>
    <p:sldId id="264" r:id="rId8"/>
    <p:sldId id="265" r:id="rId9"/>
    <p:sldId id="266" r:id="rId10"/>
    <p:sldId id="267" r:id="rId11"/>
    <p:sldId id="268" r:id="rId12"/>
    <p:sldId id="262" r:id="rId13"/>
    <p:sldId id="271" r:id="rId14"/>
    <p:sldId id="274" r:id="rId15"/>
    <p:sldId id="275" r:id="rId16"/>
    <p:sldId id="269" r:id="rId17"/>
    <p:sldId id="285" r:id="rId18"/>
    <p:sldId id="286" r:id="rId19"/>
    <p:sldId id="287" r:id="rId20"/>
    <p:sldId id="288" r:id="rId21"/>
    <p:sldId id="290" r:id="rId22"/>
    <p:sldId id="289" r:id="rId23"/>
    <p:sldId id="291" r:id="rId24"/>
    <p:sldId id="292" r:id="rId25"/>
    <p:sldId id="293" r:id="rId26"/>
    <p:sldId id="263" r:id="rId27"/>
    <p:sldId id="294" r:id="rId28"/>
    <p:sldId id="295" r:id="rId29"/>
    <p:sldId id="296" r:id="rId30"/>
    <p:sldId id="297" r:id="rId31"/>
    <p:sldId id="284" r:id="rId32"/>
    <p:sldId id="298" r:id="rId33"/>
    <p:sldId id="276" r:id="rId34"/>
    <p:sldId id="270" r:id="rId35"/>
    <p:sldId id="272" r:id="rId36"/>
    <p:sldId id="273" r:id="rId37"/>
    <p:sldId id="299" r:id="rId38"/>
  </p:sldIdLst>
  <p:sldSz cx="12192000" cy="6858000"/>
  <p:notesSz cx="6951663" cy="100822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22222222222224E-2"/>
          <c:y val="0.13919454843641821"/>
          <c:w val="0.81388888888888888"/>
          <c:h val="0.75575955444593812"/>
        </c:manualLayout>
      </c:layout>
      <c:pie3DChart>
        <c:varyColors val="1"/>
        <c:ser>
          <c:idx val="0"/>
          <c:order val="0"/>
          <c:explosion val="22"/>
          <c:dPt>
            <c:idx val="0"/>
            <c:bubble3D val="0"/>
            <c:spPr>
              <a:solidFill>
                <a:schemeClr val="accent2">
                  <a:lumMod val="75000"/>
                </a:schemeClr>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AD19-41D1-8E65-9A4780AAC842}"/>
              </c:ext>
            </c:extLst>
          </c:dPt>
          <c:dPt>
            <c:idx val="1"/>
            <c:bubble3D val="0"/>
            <c:spPr>
              <a:solidFill>
                <a:srgbClr val="0070C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3-AD19-41D1-8E65-9A4780AAC842}"/>
              </c:ext>
            </c:extLst>
          </c:dPt>
          <c:dPt>
            <c:idx val="2"/>
            <c:bubble3D val="0"/>
            <c:spPr>
              <a:solidFill>
                <a:srgbClr val="C0000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5-AD19-41D1-8E65-9A4780AAC84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7-AD19-41D1-8E65-9A4780AAC842}"/>
              </c:ext>
            </c:extLst>
          </c:dPt>
          <c:dLbls>
            <c:dLbl>
              <c:idx val="0"/>
              <c:layout>
                <c:manualLayout>
                  <c:x val="9.4756342957130466E-2"/>
                  <c:y val="-2.8302071997097923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AD19-41D1-8E65-9A4780AAC842}"/>
                </c:ext>
                <c:ext xmlns:c15="http://schemas.microsoft.com/office/drawing/2012/chart" uri="{CE6537A1-D6FC-4f65-9D91-7224C49458BB}"/>
              </c:extLst>
            </c:dLbl>
            <c:dLbl>
              <c:idx val="1"/>
              <c:layout>
                <c:manualLayout>
                  <c:x val="1.3200568678915135E-2"/>
                  <c:y val="-5.2449086285425724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AD19-41D1-8E65-9A4780AAC842}"/>
                </c:ext>
                <c:ext xmlns:c15="http://schemas.microsoft.com/office/drawing/2012/chart" uri="{CE6537A1-D6FC-4f65-9D91-7224C49458BB}"/>
              </c:extLst>
            </c:dLbl>
            <c:dLbl>
              <c:idx val="2"/>
              <c:layout>
                <c:manualLayout>
                  <c:x val="3.4761592300962189E-3"/>
                  <c:y val="9.6307372518251708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AD19-41D1-8E65-9A4780AAC842}"/>
                </c:ext>
                <c:ext xmlns:c15="http://schemas.microsoft.com/office/drawing/2012/chart" uri="{CE6537A1-D6FC-4f65-9D91-7224C49458BB}"/>
              </c:extLst>
            </c:dLbl>
            <c:dLbl>
              <c:idx val="3"/>
              <c:layout>
                <c:manualLayout>
                  <c:x val="6.1036745406823634E-3"/>
                  <c:y val="-2.7714094786656429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AD19-41D1-8E65-9A4780AAC84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 (9)'!$A$5:$A$8</c:f>
              <c:strCache>
                <c:ptCount val="3"/>
                <c:pt idx="0">
                  <c:v>SC Population </c:v>
                </c:pt>
                <c:pt idx="1">
                  <c:v>ST Population</c:v>
                </c:pt>
                <c:pt idx="2">
                  <c:v>Others</c:v>
                </c:pt>
              </c:strCache>
            </c:strRef>
          </c:cat>
          <c:val>
            <c:numRef>
              <c:f>'Sheet1 (9)'!$B$5:$B$8</c:f>
              <c:numCache>
                <c:formatCode>0%</c:formatCode>
                <c:ptCount val="4"/>
                <c:pt idx="0">
                  <c:v>0.03</c:v>
                </c:pt>
                <c:pt idx="1">
                  <c:v>0.23</c:v>
                </c:pt>
                <c:pt idx="2">
                  <c:v>0.74</c:v>
                </c:pt>
              </c:numCache>
            </c:numRef>
          </c:val>
          <c:extLst xmlns:c16r2="http://schemas.microsoft.com/office/drawing/2015/06/chart">
            <c:ext xmlns:c16="http://schemas.microsoft.com/office/drawing/2014/chart" uri="{C3380CC4-5D6E-409C-BE32-E72D297353CC}">
              <c16:uniqueId val="{00000008-AD19-41D1-8E65-9A4780AAC842}"/>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22222222222224E-2"/>
          <c:y val="0.13919454843641821"/>
          <c:w val="0.81388888888888888"/>
          <c:h val="0.75575955444593812"/>
        </c:manualLayout>
      </c:layout>
      <c:pie3DChart>
        <c:varyColors val="1"/>
        <c:ser>
          <c:idx val="0"/>
          <c:order val="0"/>
          <c:explosion val="22"/>
          <c:dPt>
            <c:idx val="0"/>
            <c:bubble3D val="0"/>
            <c:spPr>
              <a:solidFill>
                <a:srgbClr val="92D05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D36C-4645-929C-0220996C300D}"/>
              </c:ext>
            </c:extLst>
          </c:dPt>
          <c:dPt>
            <c:idx val="1"/>
            <c:bubble3D val="0"/>
            <c:spPr>
              <a:solidFill>
                <a:srgbClr val="0070C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3-D36C-4645-929C-0220996C300D}"/>
              </c:ext>
            </c:extLst>
          </c:dPt>
          <c:dPt>
            <c:idx val="2"/>
            <c:bubble3D val="0"/>
            <c:spPr>
              <a:solidFill>
                <a:srgbClr val="7030A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5-D36C-4645-929C-0220996C300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7-D36C-4645-929C-0220996C300D}"/>
              </c:ext>
            </c:extLst>
          </c:dPt>
          <c:dLbls>
            <c:dLbl>
              <c:idx val="0"/>
              <c:layout>
                <c:manualLayout>
                  <c:x val="9.4756342957130466E-2"/>
                  <c:y val="-2.8302071997097923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D36C-4645-929C-0220996C300D}"/>
                </c:ext>
                <c:ext xmlns:c15="http://schemas.microsoft.com/office/drawing/2012/chart" uri="{CE6537A1-D6FC-4f65-9D91-7224C49458BB}"/>
              </c:extLst>
            </c:dLbl>
            <c:dLbl>
              <c:idx val="1"/>
              <c:layout>
                <c:manualLayout>
                  <c:x val="1.3200568678915135E-2"/>
                  <c:y val="-5.2449086285425724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D36C-4645-929C-0220996C300D}"/>
                </c:ext>
                <c:ext xmlns:c15="http://schemas.microsoft.com/office/drawing/2012/chart" uri="{CE6537A1-D6FC-4f65-9D91-7224C49458BB}"/>
              </c:extLst>
            </c:dLbl>
            <c:dLbl>
              <c:idx val="2"/>
              <c:layout>
                <c:manualLayout>
                  <c:x val="3.4761592300962189E-3"/>
                  <c:y val="9.6307372518251708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D36C-4645-929C-0220996C300D}"/>
                </c:ext>
                <c:ext xmlns:c15="http://schemas.microsoft.com/office/drawing/2012/chart" uri="{CE6537A1-D6FC-4f65-9D91-7224C49458BB}"/>
              </c:extLst>
            </c:dLbl>
            <c:dLbl>
              <c:idx val="3"/>
              <c:layout>
                <c:manualLayout>
                  <c:x val="6.1036745406823634E-3"/>
                  <c:y val="-2.7714094786656429E-2"/>
                </c:manualLayout>
              </c:layout>
              <c:tx>
                <c:rich>
                  <a:bodyPr/>
                  <a:lstStyle/>
                  <a:p>
                    <a:r>
                      <a:rPr lang="en-US" baseline="0" dirty="0"/>
                      <a:t>Household
</a:t>
                    </a:r>
                    <a:fld id="{60EF828C-06D2-46D3-8DD0-A1DEDD58212E}" type="VALUE">
                      <a:rPr lang="en-US" baseline="0" smtClean="0"/>
                      <a:pPr/>
                      <a:t>[VALUE]</a:t>
                    </a:fld>
                    <a:endParaRPr lang="en-US" baseline="0" dirty="0"/>
                  </a:p>
                </c:rich>
              </c:tx>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D36C-4645-929C-0220996C300D}"/>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 (11)'!$A$5:$A$8</c:f>
              <c:strCache>
                <c:ptCount val="4"/>
                <c:pt idx="0">
                  <c:v>Cultivators</c:v>
                </c:pt>
                <c:pt idx="1">
                  <c:v>Agricultural labours </c:v>
                </c:pt>
                <c:pt idx="2">
                  <c:v>Other workers</c:v>
                </c:pt>
                <c:pt idx="3">
                  <c:v>Houshold industry workers</c:v>
                </c:pt>
              </c:strCache>
            </c:strRef>
          </c:cat>
          <c:val>
            <c:numRef>
              <c:f>'Sheet1 (11)'!$B$5:$B$8</c:f>
              <c:numCache>
                <c:formatCode>0%</c:formatCode>
                <c:ptCount val="4"/>
                <c:pt idx="0">
                  <c:v>0.16</c:v>
                </c:pt>
                <c:pt idx="1">
                  <c:v>0.2</c:v>
                </c:pt>
                <c:pt idx="2">
                  <c:v>0.63</c:v>
                </c:pt>
                <c:pt idx="3">
                  <c:v>0.01</c:v>
                </c:pt>
              </c:numCache>
            </c:numRef>
          </c:val>
          <c:extLst xmlns:c16r2="http://schemas.microsoft.com/office/drawing/2015/06/chart">
            <c:ext xmlns:c16="http://schemas.microsoft.com/office/drawing/2014/chart" uri="{C3380CC4-5D6E-409C-BE32-E72D297353CC}">
              <c16:uniqueId val="{00000008-D36C-4645-929C-0220996C300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22222222222224E-2"/>
          <c:y val="0.13919454843641821"/>
          <c:w val="0.81388888888888888"/>
          <c:h val="0.75575955444593812"/>
        </c:manualLayout>
      </c:layout>
      <c:pie3DChart>
        <c:varyColors val="1"/>
        <c:ser>
          <c:idx val="0"/>
          <c:order val="0"/>
          <c:explosion val="22"/>
          <c:dPt>
            <c:idx val="0"/>
            <c:bubble3D val="0"/>
            <c:spPr>
              <a:solidFill>
                <a:srgbClr val="00206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AEE2-438C-940C-04E11BB38EC6}"/>
              </c:ext>
            </c:extLst>
          </c:dPt>
          <c:dPt>
            <c:idx val="1"/>
            <c:bubble3D val="0"/>
            <c:spPr>
              <a:solidFill>
                <a:srgbClr val="92D05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3-AEE2-438C-940C-04E11BB38EC6}"/>
              </c:ext>
            </c:extLst>
          </c:dPt>
          <c:dPt>
            <c:idx val="2"/>
            <c:bubble3D val="0"/>
            <c:spPr>
              <a:solidFill>
                <a:srgbClr val="7030A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5-AEE2-438C-940C-04E11BB38EC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7-AEE2-438C-940C-04E11BB38EC6}"/>
              </c:ext>
            </c:extLst>
          </c:dPt>
          <c:dLbls>
            <c:dLbl>
              <c:idx val="0"/>
              <c:layout>
                <c:manualLayout>
                  <c:x val="9.4756342957130466E-2"/>
                  <c:y val="-2.8302071997097923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AEE2-438C-940C-04E11BB38EC6}"/>
                </c:ext>
                <c:ext xmlns:c15="http://schemas.microsoft.com/office/drawing/2012/chart" uri="{CE6537A1-D6FC-4f65-9D91-7224C49458BB}"/>
              </c:extLst>
            </c:dLbl>
            <c:dLbl>
              <c:idx val="1"/>
              <c:layout>
                <c:manualLayout>
                  <c:x val="-0.22568832020997376"/>
                  <c:y val="-2.0093934987962418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AEE2-438C-940C-04E11BB38EC6}"/>
                </c:ext>
                <c:ext xmlns:c15="http://schemas.microsoft.com/office/drawing/2012/chart" uri="{CE6537A1-D6FC-4f65-9D91-7224C49458BB}"/>
              </c:extLst>
            </c:dLbl>
            <c:dLbl>
              <c:idx val="2"/>
              <c:layout>
                <c:manualLayout>
                  <c:x val="3.4761592300962189E-3"/>
                  <c:y val="9.6307372518251708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AEE2-438C-940C-04E11BB38EC6}"/>
                </c:ext>
                <c:ext xmlns:c15="http://schemas.microsoft.com/office/drawing/2012/chart" uri="{CE6537A1-D6FC-4f65-9D91-7224C49458BB}"/>
              </c:extLst>
            </c:dLbl>
            <c:dLbl>
              <c:idx val="3"/>
              <c:layout>
                <c:manualLayout>
                  <c:x val="6.1036745406823634E-3"/>
                  <c:y val="-2.7714094786656429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AEE2-438C-940C-04E11BB38EC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 (10)'!$A$5:$A$8</c:f>
              <c:strCache>
                <c:ptCount val="2"/>
                <c:pt idx="0">
                  <c:v>Non agricultural area</c:v>
                </c:pt>
                <c:pt idx="1">
                  <c:v>area under cultivation</c:v>
                </c:pt>
              </c:strCache>
            </c:strRef>
          </c:cat>
          <c:val>
            <c:numRef>
              <c:f>'Sheet1 (10)'!$B$5:$B$8</c:f>
              <c:numCache>
                <c:formatCode>0%</c:formatCode>
                <c:ptCount val="4"/>
                <c:pt idx="0">
                  <c:v>0.06</c:v>
                </c:pt>
                <c:pt idx="1">
                  <c:v>0.94</c:v>
                </c:pt>
              </c:numCache>
            </c:numRef>
          </c:val>
          <c:extLst xmlns:c16r2="http://schemas.microsoft.com/office/drawing/2015/06/chart">
            <c:ext xmlns:c16="http://schemas.microsoft.com/office/drawing/2014/chart" uri="{C3380CC4-5D6E-409C-BE32-E72D297353CC}">
              <c16:uniqueId val="{00000008-AEE2-438C-940C-04E11BB38EC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22222222222224E-2"/>
          <c:y val="0.13919454843641821"/>
          <c:w val="0.81388888888888888"/>
          <c:h val="0.75575955444593812"/>
        </c:manualLayout>
      </c:layout>
      <c:pie3DChart>
        <c:varyColors val="1"/>
        <c:ser>
          <c:idx val="0"/>
          <c:order val="0"/>
          <c:explosion val="22"/>
          <c:dPt>
            <c:idx val="0"/>
            <c:bubble3D val="0"/>
            <c:spPr>
              <a:solidFill>
                <a:srgbClr val="00206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0031-45C4-ADD6-CBA50BAD95CE}"/>
              </c:ext>
            </c:extLst>
          </c:dPt>
          <c:dPt>
            <c:idx val="1"/>
            <c:bubble3D val="0"/>
            <c:spPr>
              <a:solidFill>
                <a:srgbClr val="92D05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3-0031-45C4-ADD6-CBA50BAD95CE}"/>
              </c:ext>
            </c:extLst>
          </c:dPt>
          <c:dPt>
            <c:idx val="2"/>
            <c:bubble3D val="0"/>
            <c:spPr>
              <a:solidFill>
                <a:srgbClr val="7030A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5-0031-45C4-ADD6-CBA50BAD95C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7-0031-45C4-ADD6-CBA50BAD95CE}"/>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9-0031-45C4-ADD6-CBA50BAD95CE}"/>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B-0031-45C4-ADD6-CBA50BAD95CE}"/>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D-0031-45C4-ADD6-CBA50BAD95CE}"/>
              </c:ext>
            </c:extLst>
          </c:dPt>
          <c:dLbls>
            <c:dLbl>
              <c:idx val="0"/>
              <c:layout>
                <c:manualLayout>
                  <c:x val="9.4756342957130466E-2"/>
                  <c:y val="-2.8302071997097923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0031-45C4-ADD6-CBA50BAD95CE}"/>
                </c:ext>
                <c:ext xmlns:c15="http://schemas.microsoft.com/office/drawing/2012/chart" uri="{CE6537A1-D6FC-4f65-9D91-7224C49458BB}"/>
              </c:extLst>
            </c:dLbl>
            <c:dLbl>
              <c:idx val="1"/>
              <c:layout>
                <c:manualLayout>
                  <c:x val="1.3200568678915135E-2"/>
                  <c:y val="-5.2449086285425724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0031-45C4-ADD6-CBA50BAD95CE}"/>
                </c:ext>
                <c:ext xmlns:c15="http://schemas.microsoft.com/office/drawing/2012/chart" uri="{CE6537A1-D6FC-4f65-9D91-7224C49458BB}"/>
              </c:extLst>
            </c:dLbl>
            <c:dLbl>
              <c:idx val="2"/>
              <c:layout>
                <c:manualLayout>
                  <c:x val="1.4587270341207348E-2"/>
                  <c:y val="-7.5232424210920107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0031-45C4-ADD6-CBA50BAD95CE}"/>
                </c:ext>
                <c:ext xmlns:c15="http://schemas.microsoft.com/office/drawing/2012/chart" uri="{CE6537A1-D6FC-4f65-9D91-7224C49458BB}"/>
              </c:extLst>
            </c:dLbl>
            <c:dLbl>
              <c:idx val="3"/>
              <c:layout>
                <c:manualLayout>
                  <c:x val="6.4437007874015642E-2"/>
                  <c:y val="-8.4894083978057949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0031-45C4-ADD6-CBA50BAD95CE}"/>
                </c:ext>
                <c:ext xmlns:c15="http://schemas.microsoft.com/office/drawing/2012/chart" uri="{CE6537A1-D6FC-4f65-9D91-7224C49458BB}"/>
              </c:extLst>
            </c:dLbl>
            <c:dLbl>
              <c:idx val="4"/>
              <c:layout>
                <c:manualLayout>
                  <c:x val="8.5606517935258086E-2"/>
                  <c:y val="1.0615341921657263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9-0031-45C4-ADD6-CBA50BAD95CE}"/>
                </c:ext>
                <c:ext xmlns:c15="http://schemas.microsoft.com/office/drawing/2012/chart" uri="{CE6537A1-D6FC-4f65-9D91-7224C49458BB}"/>
              </c:extLst>
            </c:dLbl>
            <c:dLbl>
              <c:idx val="5"/>
              <c:layout>
                <c:manualLayout>
                  <c:x val="4.1090223097112862E-2"/>
                  <c:y val="9.1311587197246941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B-0031-45C4-ADD6-CBA50BAD95CE}"/>
                </c:ext>
                <c:ext xmlns:c15="http://schemas.microsoft.com/office/drawing/2012/chart" uri="{CE6537A1-D6FC-4f65-9D91-7224C49458BB}"/>
              </c:extLst>
            </c:dLbl>
            <c:dLbl>
              <c:idx val="6"/>
              <c:layout>
                <c:manualLayout>
                  <c:x val="1.8357174103237089E-2"/>
                  <c:y val="0.2568204646273967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D-0031-45C4-ADD6-CBA50BAD95C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 (13)'!$A$5:$A$11</c:f>
              <c:strCache>
                <c:ptCount val="7"/>
                <c:pt idx="0">
                  <c:v>Coconut</c:v>
                </c:pt>
                <c:pt idx="1">
                  <c:v>Arecanut</c:v>
                </c:pt>
                <c:pt idx="2">
                  <c:v>Pepper</c:v>
                </c:pt>
                <c:pt idx="3">
                  <c:v>coffee</c:v>
                </c:pt>
                <c:pt idx="4">
                  <c:v>Mango</c:v>
                </c:pt>
                <c:pt idx="5">
                  <c:v>Jackfruit</c:v>
                </c:pt>
                <c:pt idx="6">
                  <c:v>Others</c:v>
                </c:pt>
              </c:strCache>
            </c:strRef>
          </c:cat>
          <c:val>
            <c:numRef>
              <c:f>'Sheet1 (13)'!$B$5:$B$11</c:f>
              <c:numCache>
                <c:formatCode>0%</c:formatCode>
                <c:ptCount val="7"/>
                <c:pt idx="0">
                  <c:v>0.06</c:v>
                </c:pt>
                <c:pt idx="1">
                  <c:v>0.17</c:v>
                </c:pt>
                <c:pt idx="2">
                  <c:v>0.03</c:v>
                </c:pt>
                <c:pt idx="3">
                  <c:v>0.06</c:v>
                </c:pt>
                <c:pt idx="4">
                  <c:v>0.02</c:v>
                </c:pt>
                <c:pt idx="5">
                  <c:v>0.06</c:v>
                </c:pt>
                <c:pt idx="6">
                  <c:v>0.6</c:v>
                </c:pt>
              </c:numCache>
            </c:numRef>
          </c:val>
          <c:extLst xmlns:c16r2="http://schemas.microsoft.com/office/drawing/2015/06/chart">
            <c:ext xmlns:c16="http://schemas.microsoft.com/office/drawing/2014/chart" uri="{C3380CC4-5D6E-409C-BE32-E72D297353CC}">
              <c16:uniqueId val="{0000000E-0031-45C4-ADD6-CBA50BAD95CE}"/>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22222222222224E-2"/>
          <c:y val="0.13919454843641821"/>
          <c:w val="0.81388888888888888"/>
          <c:h val="0.75575955444593812"/>
        </c:manualLayout>
      </c:layout>
      <c:pie3DChart>
        <c:varyColors val="1"/>
        <c:ser>
          <c:idx val="0"/>
          <c:order val="0"/>
          <c:explosion val="22"/>
          <c:dPt>
            <c:idx val="0"/>
            <c:bubble3D val="0"/>
            <c:spPr>
              <a:solidFill>
                <a:srgbClr val="00206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C667-47B1-8F20-E603A6A7B63E}"/>
              </c:ext>
            </c:extLst>
          </c:dPt>
          <c:dPt>
            <c:idx val="1"/>
            <c:bubble3D val="0"/>
            <c:spPr>
              <a:solidFill>
                <a:srgbClr val="92D05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3-C667-47B1-8F20-E603A6A7B63E}"/>
              </c:ext>
            </c:extLst>
          </c:dPt>
          <c:dPt>
            <c:idx val="2"/>
            <c:bubble3D val="0"/>
            <c:spPr>
              <a:solidFill>
                <a:srgbClr val="7030A0"/>
              </a:soli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5-C667-47B1-8F20-E603A6A7B63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7-C667-47B1-8F20-E603A6A7B63E}"/>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9-C667-47B1-8F20-E603A6A7B63E}"/>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B-C667-47B1-8F20-E603A6A7B63E}"/>
              </c:ext>
            </c:extLst>
          </c:dPt>
          <c:dLbls>
            <c:dLbl>
              <c:idx val="0"/>
              <c:layout>
                <c:manualLayout>
                  <c:x val="9.4756342957130466E-2"/>
                  <c:y val="-2.8302071997097923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C667-47B1-8F20-E603A6A7B63E}"/>
                </c:ext>
                <c:ext xmlns:c15="http://schemas.microsoft.com/office/drawing/2012/chart" uri="{CE6537A1-D6FC-4f65-9D91-7224C49458BB}"/>
              </c:extLst>
            </c:dLbl>
            <c:dLbl>
              <c:idx val="1"/>
              <c:layout>
                <c:manualLayout>
                  <c:x val="0.14375612423447059"/>
                  <c:y val="-3.9890075260934611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C667-47B1-8F20-E603A6A7B63E}"/>
                </c:ext>
                <c:ext xmlns:c15="http://schemas.microsoft.com/office/drawing/2012/chart" uri="{CE6537A1-D6FC-4f65-9D91-7224C49458BB}"/>
              </c:extLst>
            </c:dLbl>
            <c:dLbl>
              <c:idx val="2"/>
              <c:layout>
                <c:manualLayout>
                  <c:x val="1.7365048118985128E-2"/>
                  <c:y val="0.33502389152299228"/>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C667-47B1-8F20-E603A6A7B63E}"/>
                </c:ext>
                <c:ext xmlns:c15="http://schemas.microsoft.com/office/drawing/2012/chart" uri="{CE6537A1-D6FC-4f65-9D91-7224C49458BB}"/>
              </c:extLst>
            </c:dLbl>
            <c:dLbl>
              <c:idx val="3"/>
              <c:layout>
                <c:manualLayout>
                  <c:x val="-0.10778521434820648"/>
                  <c:y val="-4.7217402311096113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C667-47B1-8F20-E603A6A7B63E}"/>
                </c:ext>
                <c:ext xmlns:c15="http://schemas.microsoft.com/office/drawing/2012/chart" uri="{CE6537A1-D6FC-4f65-9D91-7224C49458BB}"/>
              </c:extLst>
            </c:dLbl>
            <c:dLbl>
              <c:idx val="4"/>
              <c:layout>
                <c:manualLayout>
                  <c:x val="-3.282370953630796E-3"/>
                  <c:y val="-2.7061237190610057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9-C667-47B1-8F20-E603A6A7B63E}"/>
                </c:ext>
                <c:ext xmlns:c15="http://schemas.microsoft.com/office/drawing/2012/chart" uri="{CE6537A1-D6FC-4f65-9D91-7224C49458BB}"/>
              </c:extLst>
            </c:dLbl>
            <c:dLbl>
              <c:idx val="5"/>
              <c:layout>
                <c:manualLayout>
                  <c:x val="7.1645888013998252E-2"/>
                  <c:y val="-3.8463440168348233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B-C667-47B1-8F20-E603A6A7B63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 (14)'!$A$5:$A$10</c:f>
              <c:strCache>
                <c:ptCount val="6"/>
                <c:pt idx="0">
                  <c:v>Banana</c:v>
                </c:pt>
                <c:pt idx="1">
                  <c:v>Paddy irrigated area</c:v>
                </c:pt>
                <c:pt idx="2">
                  <c:v>Paddy non irrigated area</c:v>
                </c:pt>
                <c:pt idx="3">
                  <c:v>Tapioca</c:v>
                </c:pt>
                <c:pt idx="4">
                  <c:v>Ginger</c:v>
                </c:pt>
                <c:pt idx="5">
                  <c:v>Turmeric</c:v>
                </c:pt>
              </c:strCache>
            </c:strRef>
          </c:cat>
          <c:val>
            <c:numRef>
              <c:f>'Sheet1 (14)'!$B$5:$B$10</c:f>
              <c:numCache>
                <c:formatCode>0%</c:formatCode>
                <c:ptCount val="6"/>
                <c:pt idx="0">
                  <c:v>0.3</c:v>
                </c:pt>
                <c:pt idx="1">
                  <c:v>0.26</c:v>
                </c:pt>
                <c:pt idx="2">
                  <c:v>0.35</c:v>
                </c:pt>
                <c:pt idx="3">
                  <c:v>0.03</c:v>
                </c:pt>
                <c:pt idx="4">
                  <c:v>0.05</c:v>
                </c:pt>
                <c:pt idx="5">
                  <c:v>0.01</c:v>
                </c:pt>
              </c:numCache>
            </c:numRef>
          </c:val>
          <c:extLst xmlns:c16r2="http://schemas.microsoft.com/office/drawing/2015/06/chart">
            <c:ext xmlns:c16="http://schemas.microsoft.com/office/drawing/2014/chart" uri="{C3380CC4-5D6E-409C-BE32-E72D297353CC}">
              <c16:uniqueId val="{0000000C-C667-47B1-8F20-E603A6A7B63E}"/>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87" cy="505862"/>
          </a:xfrm>
          <a:prstGeom prst="rect">
            <a:avLst/>
          </a:prstGeom>
        </p:spPr>
        <p:txBody>
          <a:bodyPr vert="horz" lIns="97329" tIns="48664" rIns="97329" bIns="48664" rtlCol="0"/>
          <a:lstStyle>
            <a:lvl1pPr algn="l">
              <a:defRPr sz="1300"/>
            </a:lvl1pPr>
          </a:lstStyle>
          <a:p>
            <a:endParaRPr lang="en-IN"/>
          </a:p>
        </p:txBody>
      </p:sp>
      <p:sp>
        <p:nvSpPr>
          <p:cNvPr id="3" name="Date Placeholder 2"/>
          <p:cNvSpPr>
            <a:spLocks noGrp="1"/>
          </p:cNvSpPr>
          <p:nvPr>
            <p:ph type="dt" sz="quarter" idx="1"/>
          </p:nvPr>
        </p:nvSpPr>
        <p:spPr>
          <a:xfrm>
            <a:off x="3937667" y="0"/>
            <a:ext cx="3012387" cy="505862"/>
          </a:xfrm>
          <a:prstGeom prst="rect">
            <a:avLst/>
          </a:prstGeom>
        </p:spPr>
        <p:txBody>
          <a:bodyPr vert="horz" lIns="97329" tIns="48664" rIns="97329" bIns="48664" rtlCol="0"/>
          <a:lstStyle>
            <a:lvl1pPr algn="r">
              <a:defRPr sz="1300"/>
            </a:lvl1pPr>
          </a:lstStyle>
          <a:p>
            <a:fld id="{05DCAA9E-8657-41B1-9C31-808A6E702AFD}" type="datetimeFigureOut">
              <a:rPr lang="en-IN" smtClean="0"/>
              <a:t>23-02-2024</a:t>
            </a:fld>
            <a:endParaRPr lang="en-IN"/>
          </a:p>
        </p:txBody>
      </p:sp>
      <p:sp>
        <p:nvSpPr>
          <p:cNvPr id="4" name="Footer Placeholder 3"/>
          <p:cNvSpPr>
            <a:spLocks noGrp="1"/>
          </p:cNvSpPr>
          <p:nvPr>
            <p:ph type="ftr" sz="quarter" idx="2"/>
          </p:nvPr>
        </p:nvSpPr>
        <p:spPr>
          <a:xfrm>
            <a:off x="0" y="9576353"/>
            <a:ext cx="3012387" cy="505860"/>
          </a:xfrm>
          <a:prstGeom prst="rect">
            <a:avLst/>
          </a:prstGeom>
        </p:spPr>
        <p:txBody>
          <a:bodyPr vert="horz" lIns="97329" tIns="48664" rIns="97329" bIns="48664" rtlCol="0" anchor="b"/>
          <a:lstStyle>
            <a:lvl1pPr algn="l">
              <a:defRPr sz="1300"/>
            </a:lvl1pPr>
          </a:lstStyle>
          <a:p>
            <a:endParaRPr lang="en-IN"/>
          </a:p>
        </p:txBody>
      </p:sp>
      <p:sp>
        <p:nvSpPr>
          <p:cNvPr id="5" name="Slide Number Placeholder 4"/>
          <p:cNvSpPr>
            <a:spLocks noGrp="1"/>
          </p:cNvSpPr>
          <p:nvPr>
            <p:ph type="sldNum" sz="quarter" idx="3"/>
          </p:nvPr>
        </p:nvSpPr>
        <p:spPr>
          <a:xfrm>
            <a:off x="3937667" y="9576353"/>
            <a:ext cx="3012387" cy="505860"/>
          </a:xfrm>
          <a:prstGeom prst="rect">
            <a:avLst/>
          </a:prstGeom>
        </p:spPr>
        <p:txBody>
          <a:bodyPr vert="horz" lIns="97329" tIns="48664" rIns="97329" bIns="48664" rtlCol="0" anchor="b"/>
          <a:lstStyle>
            <a:lvl1pPr algn="r">
              <a:defRPr sz="1300"/>
            </a:lvl1pPr>
          </a:lstStyle>
          <a:p>
            <a:fld id="{0FE5AF6A-93A2-4B5F-B5BC-6FCAE2EF1103}" type="slidenum">
              <a:rPr lang="en-IN" smtClean="0"/>
              <a:t>‹#›</a:t>
            </a:fld>
            <a:endParaRPr lang="en-IN"/>
          </a:p>
        </p:txBody>
      </p:sp>
    </p:spTree>
    <p:extLst>
      <p:ext uri="{BB962C8B-B14F-4D97-AF65-F5344CB8AC3E}">
        <p14:creationId xmlns:p14="http://schemas.microsoft.com/office/powerpoint/2010/main" val="3440169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50482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37000" y="0"/>
            <a:ext cx="3013075" cy="504825"/>
          </a:xfrm>
          <a:prstGeom prst="rect">
            <a:avLst/>
          </a:prstGeom>
        </p:spPr>
        <p:txBody>
          <a:bodyPr vert="horz" lIns="91440" tIns="45720" rIns="91440" bIns="45720" rtlCol="0"/>
          <a:lstStyle>
            <a:lvl1pPr algn="r">
              <a:defRPr sz="1200"/>
            </a:lvl1pPr>
          </a:lstStyle>
          <a:p>
            <a:fld id="{1187F025-2C6E-432B-9BD5-EF9F9349A376}" type="datetimeFigureOut">
              <a:rPr lang="en-IN" smtClean="0"/>
              <a:t>23-02-2024</a:t>
            </a:fld>
            <a:endParaRPr lang="en-IN"/>
          </a:p>
        </p:txBody>
      </p:sp>
      <p:sp>
        <p:nvSpPr>
          <p:cNvPr id="4" name="Slide Image Placeholder 3"/>
          <p:cNvSpPr>
            <a:spLocks noGrp="1" noRot="1" noChangeAspect="1"/>
          </p:cNvSpPr>
          <p:nvPr>
            <p:ph type="sldImg" idx="2"/>
          </p:nvPr>
        </p:nvSpPr>
        <p:spPr>
          <a:xfrm>
            <a:off x="452438" y="1260475"/>
            <a:ext cx="6046787" cy="340201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95325" y="4851400"/>
            <a:ext cx="5561013" cy="397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577388"/>
            <a:ext cx="3013075" cy="50482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37000" y="9577388"/>
            <a:ext cx="3013075" cy="504825"/>
          </a:xfrm>
          <a:prstGeom prst="rect">
            <a:avLst/>
          </a:prstGeom>
        </p:spPr>
        <p:txBody>
          <a:bodyPr vert="horz" lIns="91440" tIns="45720" rIns="91440" bIns="45720" rtlCol="0" anchor="b"/>
          <a:lstStyle>
            <a:lvl1pPr algn="r">
              <a:defRPr sz="1200"/>
            </a:lvl1pPr>
          </a:lstStyle>
          <a:p>
            <a:fld id="{58B0D01B-8BBD-47F6-AC48-62E7A03062C5}" type="slidenum">
              <a:rPr lang="en-IN" smtClean="0"/>
              <a:t>‹#›</a:t>
            </a:fld>
            <a:endParaRPr lang="en-IN"/>
          </a:p>
        </p:txBody>
      </p:sp>
    </p:spTree>
    <p:extLst>
      <p:ext uri="{BB962C8B-B14F-4D97-AF65-F5344CB8AC3E}">
        <p14:creationId xmlns:p14="http://schemas.microsoft.com/office/powerpoint/2010/main" val="410334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8B0D01B-8BBD-47F6-AC48-62E7A03062C5}" type="slidenum">
              <a:rPr lang="en-IN" smtClean="0"/>
              <a:t>2</a:t>
            </a:fld>
            <a:endParaRPr lang="en-IN"/>
          </a:p>
        </p:txBody>
      </p:sp>
    </p:spTree>
    <p:extLst>
      <p:ext uri="{BB962C8B-B14F-4D97-AF65-F5344CB8AC3E}">
        <p14:creationId xmlns:p14="http://schemas.microsoft.com/office/powerpoint/2010/main" val="411521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66C232-1237-43A0-9423-65CBC4DC6A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6EA9DB47-DD46-4939-B0DB-474132910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FF76350-33DA-4095-A4BA-FF8404836056}"/>
              </a:ext>
            </a:extLst>
          </p:cNvPr>
          <p:cNvSpPr>
            <a:spLocks noGrp="1"/>
          </p:cNvSpPr>
          <p:nvPr>
            <p:ph type="dt" sz="half" idx="10"/>
          </p:nvPr>
        </p:nvSpPr>
        <p:spPr/>
        <p:txBody>
          <a:bodyPr/>
          <a:lstStyle/>
          <a:p>
            <a:fld id="{938233A2-BE48-4974-93E1-D1C01D99A89C}" type="datetime1">
              <a:rPr lang="en-US" smtClean="0"/>
              <a:t>2/23/2024</a:t>
            </a:fld>
            <a:endParaRPr lang="en-US"/>
          </a:p>
        </p:txBody>
      </p:sp>
      <p:sp>
        <p:nvSpPr>
          <p:cNvPr id="5" name="Footer Placeholder 4">
            <a:extLst>
              <a:ext uri="{FF2B5EF4-FFF2-40B4-BE49-F238E27FC236}">
                <a16:creationId xmlns="" xmlns:a16="http://schemas.microsoft.com/office/drawing/2014/main" id="{13842D33-28C0-4494-8C56-FD22D0762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9DA35A2-9B65-46D7-9D51-7444E14067D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4813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2D834B-E495-4E26-8524-305F03703D1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A2225730-A217-489C-98D4-BA7BAD30DC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084CED3-6FE3-4C7A-B48D-1F619B1A9FA6}"/>
              </a:ext>
            </a:extLst>
          </p:cNvPr>
          <p:cNvSpPr>
            <a:spLocks noGrp="1"/>
          </p:cNvSpPr>
          <p:nvPr>
            <p:ph type="dt" sz="half" idx="10"/>
          </p:nvPr>
        </p:nvSpPr>
        <p:spPr/>
        <p:txBody>
          <a:bodyPr/>
          <a:lstStyle/>
          <a:p>
            <a:fld id="{56B8D959-588A-4907-97F9-9942B9047AF7}" type="datetime1">
              <a:rPr lang="en-US" smtClean="0"/>
              <a:t>2/23/2024</a:t>
            </a:fld>
            <a:endParaRPr lang="en-US"/>
          </a:p>
        </p:txBody>
      </p:sp>
      <p:sp>
        <p:nvSpPr>
          <p:cNvPr id="5" name="Footer Placeholder 4">
            <a:extLst>
              <a:ext uri="{FF2B5EF4-FFF2-40B4-BE49-F238E27FC236}">
                <a16:creationId xmlns="" xmlns:a16="http://schemas.microsoft.com/office/drawing/2014/main" id="{79378DBB-C747-4A43-8A2B-207CFD513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526E99-904B-475F-9DF3-F75FE89A82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6128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674D1CE-DDC9-4482-BC56-B92EE41CEA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2429D219-0C33-4C69-968F-C655FF5538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CABF95C-850C-4965-8D73-D7779B8652E3}"/>
              </a:ext>
            </a:extLst>
          </p:cNvPr>
          <p:cNvSpPr>
            <a:spLocks noGrp="1"/>
          </p:cNvSpPr>
          <p:nvPr>
            <p:ph type="dt" sz="half" idx="10"/>
          </p:nvPr>
        </p:nvSpPr>
        <p:spPr/>
        <p:txBody>
          <a:bodyPr/>
          <a:lstStyle/>
          <a:p>
            <a:fld id="{5F13F290-DD16-4745-B31D-37CEDB0AF091}" type="datetime1">
              <a:rPr lang="en-US" smtClean="0"/>
              <a:t>2/23/2024</a:t>
            </a:fld>
            <a:endParaRPr lang="en-US"/>
          </a:p>
        </p:txBody>
      </p:sp>
      <p:sp>
        <p:nvSpPr>
          <p:cNvPr id="5" name="Footer Placeholder 4">
            <a:extLst>
              <a:ext uri="{FF2B5EF4-FFF2-40B4-BE49-F238E27FC236}">
                <a16:creationId xmlns="" xmlns:a16="http://schemas.microsoft.com/office/drawing/2014/main" id="{AD6D78F0-C465-4EC8-A488-0ADEBFB65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B262E2A-8729-406D-9A9B-7DFBA735CD2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2588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EAD410-2603-4010-BED8-88A9F731E20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AAEFB70D-02B4-4818-9D41-AA8FEB5B34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1CD4146-9FDE-4601-9D4C-A094E3EC2123}"/>
              </a:ext>
            </a:extLst>
          </p:cNvPr>
          <p:cNvSpPr>
            <a:spLocks noGrp="1"/>
          </p:cNvSpPr>
          <p:nvPr>
            <p:ph type="dt" sz="half" idx="10"/>
          </p:nvPr>
        </p:nvSpPr>
        <p:spPr/>
        <p:txBody>
          <a:bodyPr/>
          <a:lstStyle/>
          <a:p>
            <a:fld id="{231F7623-5C54-4D95-A195-9232B8E7C492}" type="datetime1">
              <a:rPr lang="en-US" smtClean="0"/>
              <a:t>2/23/2024</a:t>
            </a:fld>
            <a:endParaRPr lang="en-US"/>
          </a:p>
        </p:txBody>
      </p:sp>
      <p:sp>
        <p:nvSpPr>
          <p:cNvPr id="5" name="Footer Placeholder 4">
            <a:extLst>
              <a:ext uri="{FF2B5EF4-FFF2-40B4-BE49-F238E27FC236}">
                <a16:creationId xmlns="" xmlns:a16="http://schemas.microsoft.com/office/drawing/2014/main" id="{4CE54B09-F9DB-4F99-A732-E54EC1676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29174F3-F3CA-4E5F-B734-9285100F181F}"/>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4716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E3D466-ED58-4633-8A36-F25C6F2D78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F97E01A-0EC0-4C96-A1CA-2806AA67A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CDEA705-5DBE-4051-BFBD-5ED4A6699069}"/>
              </a:ext>
            </a:extLst>
          </p:cNvPr>
          <p:cNvSpPr>
            <a:spLocks noGrp="1"/>
          </p:cNvSpPr>
          <p:nvPr>
            <p:ph type="dt" sz="half" idx="10"/>
          </p:nvPr>
        </p:nvSpPr>
        <p:spPr/>
        <p:txBody>
          <a:bodyPr/>
          <a:lstStyle/>
          <a:p>
            <a:fld id="{62734571-0849-4C53-A792-E53B55F1660E}" type="datetime1">
              <a:rPr lang="en-US" smtClean="0"/>
              <a:t>2/23/2024</a:t>
            </a:fld>
            <a:endParaRPr lang="en-US"/>
          </a:p>
        </p:txBody>
      </p:sp>
      <p:sp>
        <p:nvSpPr>
          <p:cNvPr id="5" name="Footer Placeholder 4">
            <a:extLst>
              <a:ext uri="{FF2B5EF4-FFF2-40B4-BE49-F238E27FC236}">
                <a16:creationId xmlns="" xmlns:a16="http://schemas.microsoft.com/office/drawing/2014/main" id="{D67FBBCE-3798-41E9-A592-40A2E6B0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B3D879-8B81-4091-A613-9AFE5C45092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4412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B08CE-6CB5-4C68-B597-7845E25CF55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5DF5565-59F6-4453-B27F-21D2ED2758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496F8598-0D09-4BC9-B585-A0CD35E53E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E0FA9790-B8A3-46BE-B13B-7EFD53E81A93}"/>
              </a:ext>
            </a:extLst>
          </p:cNvPr>
          <p:cNvSpPr>
            <a:spLocks noGrp="1"/>
          </p:cNvSpPr>
          <p:nvPr>
            <p:ph type="dt" sz="half" idx="10"/>
          </p:nvPr>
        </p:nvSpPr>
        <p:spPr/>
        <p:txBody>
          <a:bodyPr/>
          <a:lstStyle/>
          <a:p>
            <a:fld id="{57CEA42A-4A00-4534-A1F8-1D3313FD8EED}" type="datetime1">
              <a:rPr lang="en-US" smtClean="0"/>
              <a:t>2/23/2024</a:t>
            </a:fld>
            <a:endParaRPr lang="en-US"/>
          </a:p>
        </p:txBody>
      </p:sp>
      <p:sp>
        <p:nvSpPr>
          <p:cNvPr id="6" name="Footer Placeholder 5">
            <a:extLst>
              <a:ext uri="{FF2B5EF4-FFF2-40B4-BE49-F238E27FC236}">
                <a16:creationId xmlns="" xmlns:a16="http://schemas.microsoft.com/office/drawing/2014/main" id="{5E0E1A38-B555-468B-B065-8296F86A9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7AC52D6-0FD0-4760-B183-9CECD0B3EBB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5145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1B1A9A-8333-419B-A34F-829E63DC365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5EDE1EBD-7AA3-4424-807F-C1CDA098D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81212BA-6536-41DF-8E49-FBAED84A85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C18ECDE0-1635-4860-88DF-C249FFAFE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9A87EE1-06C2-47B7-8796-DBBACF0E06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44CFF619-C2C0-4A35-866C-FCFBE27FE99A}"/>
              </a:ext>
            </a:extLst>
          </p:cNvPr>
          <p:cNvSpPr>
            <a:spLocks noGrp="1"/>
          </p:cNvSpPr>
          <p:nvPr>
            <p:ph type="dt" sz="half" idx="10"/>
          </p:nvPr>
        </p:nvSpPr>
        <p:spPr/>
        <p:txBody>
          <a:bodyPr/>
          <a:lstStyle/>
          <a:p>
            <a:fld id="{3C904193-A48A-4438-A750-7A78F9CF403D}" type="datetime1">
              <a:rPr lang="en-US" smtClean="0"/>
              <a:t>2/23/2024</a:t>
            </a:fld>
            <a:endParaRPr lang="en-US"/>
          </a:p>
        </p:txBody>
      </p:sp>
      <p:sp>
        <p:nvSpPr>
          <p:cNvPr id="8" name="Footer Placeholder 7">
            <a:extLst>
              <a:ext uri="{FF2B5EF4-FFF2-40B4-BE49-F238E27FC236}">
                <a16:creationId xmlns="" xmlns:a16="http://schemas.microsoft.com/office/drawing/2014/main" id="{A6F904DE-2927-45F1-A5EE-CF5C371753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E5E18C1-7748-451D-9CBB-AA1E7EAD8C5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4997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624823-E778-4469-AFD5-5FBE3AE3B9B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751C7BE9-5473-42E7-AD13-BE9B85FE5026}"/>
              </a:ext>
            </a:extLst>
          </p:cNvPr>
          <p:cNvSpPr>
            <a:spLocks noGrp="1"/>
          </p:cNvSpPr>
          <p:nvPr>
            <p:ph type="dt" sz="half" idx="10"/>
          </p:nvPr>
        </p:nvSpPr>
        <p:spPr/>
        <p:txBody>
          <a:bodyPr/>
          <a:lstStyle/>
          <a:p>
            <a:fld id="{DE3F0514-4ADA-4BE5-B403-0075CA449E3A}" type="datetime1">
              <a:rPr lang="en-US" smtClean="0"/>
              <a:t>2/23/2024</a:t>
            </a:fld>
            <a:endParaRPr lang="en-US"/>
          </a:p>
        </p:txBody>
      </p:sp>
      <p:sp>
        <p:nvSpPr>
          <p:cNvPr id="4" name="Footer Placeholder 3">
            <a:extLst>
              <a:ext uri="{FF2B5EF4-FFF2-40B4-BE49-F238E27FC236}">
                <a16:creationId xmlns="" xmlns:a16="http://schemas.microsoft.com/office/drawing/2014/main" id="{5F7F272A-48E7-4C63-9F5C-3F7B9B0261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0FEDECA-B81C-40DC-9560-21C1FA0D3103}"/>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5170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CDCA1AA-9CC3-4CEB-9901-921C2622044A}"/>
              </a:ext>
            </a:extLst>
          </p:cNvPr>
          <p:cNvSpPr>
            <a:spLocks noGrp="1"/>
          </p:cNvSpPr>
          <p:nvPr>
            <p:ph type="dt" sz="half" idx="10"/>
          </p:nvPr>
        </p:nvSpPr>
        <p:spPr/>
        <p:txBody>
          <a:bodyPr/>
          <a:lstStyle/>
          <a:p>
            <a:fld id="{23B554B7-E32E-4E5F-A213-0455E77EC0F2}" type="datetime1">
              <a:rPr lang="en-US" smtClean="0"/>
              <a:t>2/23/2024</a:t>
            </a:fld>
            <a:endParaRPr lang="en-US"/>
          </a:p>
        </p:txBody>
      </p:sp>
      <p:sp>
        <p:nvSpPr>
          <p:cNvPr id="3" name="Footer Placeholder 2">
            <a:extLst>
              <a:ext uri="{FF2B5EF4-FFF2-40B4-BE49-F238E27FC236}">
                <a16:creationId xmlns="" xmlns:a16="http://schemas.microsoft.com/office/drawing/2014/main" id="{A0F51192-23DC-4025-A75C-8822FA8688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0503021-92AF-498A-9285-634D5D5B4BCD}"/>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0509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923A0C-64BB-4738-974E-EB5D0C8EEF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4797B7AD-FDD3-4354-8BD8-D51DA4DED1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168B9E4F-3256-41EE-97C2-E0743C1F2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9B3249D-AE7E-41AB-8E06-B968755C6603}"/>
              </a:ext>
            </a:extLst>
          </p:cNvPr>
          <p:cNvSpPr>
            <a:spLocks noGrp="1"/>
          </p:cNvSpPr>
          <p:nvPr>
            <p:ph type="dt" sz="half" idx="10"/>
          </p:nvPr>
        </p:nvSpPr>
        <p:spPr/>
        <p:txBody>
          <a:bodyPr/>
          <a:lstStyle/>
          <a:p>
            <a:fld id="{AD6ED38F-999A-4DC3-A537-F9078DC7B7BE}" type="datetime1">
              <a:rPr lang="en-US" smtClean="0"/>
              <a:t>2/23/2024</a:t>
            </a:fld>
            <a:endParaRPr lang="en-US"/>
          </a:p>
        </p:txBody>
      </p:sp>
      <p:sp>
        <p:nvSpPr>
          <p:cNvPr id="6" name="Footer Placeholder 5">
            <a:extLst>
              <a:ext uri="{FF2B5EF4-FFF2-40B4-BE49-F238E27FC236}">
                <a16:creationId xmlns="" xmlns:a16="http://schemas.microsoft.com/office/drawing/2014/main" id="{72A2912A-F535-46CD-A837-3A0C60E94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8A26C7B-1056-4E5B-A856-B516899D970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40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2F185F-CF12-44D4-8216-2B366A430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931DAE14-AA80-474E-99FB-F53922157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5F4EC360-6277-48CE-A35C-D328368A5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D04A3F9-4B17-41AB-BA33-1D1FD2DEDF93}"/>
              </a:ext>
            </a:extLst>
          </p:cNvPr>
          <p:cNvSpPr>
            <a:spLocks noGrp="1"/>
          </p:cNvSpPr>
          <p:nvPr>
            <p:ph type="dt" sz="half" idx="10"/>
          </p:nvPr>
        </p:nvSpPr>
        <p:spPr/>
        <p:txBody>
          <a:bodyPr/>
          <a:lstStyle/>
          <a:p>
            <a:fld id="{2008F8BF-61E1-40D3-991F-A3E332FBFB23}" type="datetime1">
              <a:rPr lang="en-US" smtClean="0"/>
              <a:t>2/23/2024</a:t>
            </a:fld>
            <a:endParaRPr lang="en-US"/>
          </a:p>
        </p:txBody>
      </p:sp>
      <p:sp>
        <p:nvSpPr>
          <p:cNvPr id="6" name="Footer Placeholder 5">
            <a:extLst>
              <a:ext uri="{FF2B5EF4-FFF2-40B4-BE49-F238E27FC236}">
                <a16:creationId xmlns="" xmlns:a16="http://schemas.microsoft.com/office/drawing/2014/main" id="{3BE7956E-7234-43B6-BF32-DF12D3036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D1781A0-E455-44C5-ADDA-25F79065D47B}"/>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2417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92D3FF9-364C-46C0-8E98-A927E10C6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E38CCDD-3E4A-4E76-A3B4-7D14E23D4F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B895F695-9B3E-4384-8237-CF707B615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A7AAE-0AA1-4CCC-B3DE-4A839ED6CBC4}" type="datetime1">
              <a:rPr lang="en-US" smtClean="0"/>
              <a:t>2/23/2024</a:t>
            </a:fld>
            <a:endParaRPr lang="en-US"/>
          </a:p>
        </p:txBody>
      </p:sp>
      <p:sp>
        <p:nvSpPr>
          <p:cNvPr id="5" name="Footer Placeholder 4">
            <a:extLst>
              <a:ext uri="{FF2B5EF4-FFF2-40B4-BE49-F238E27FC236}">
                <a16:creationId xmlns="" xmlns:a16="http://schemas.microsoft.com/office/drawing/2014/main" id="{A6175C5E-55A9-4307-B11A-75F3B1C31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4CD58CB5-0B65-4B6F-AB40-3B1EB5D9D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7640350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70B8E52-6EDF-4357-2C38-A8E468E0F079}"/>
              </a:ext>
            </a:extLst>
          </p:cNvPr>
          <p:cNvPicPr>
            <a:picLocks noChangeAspect="1"/>
          </p:cNvPicPr>
          <p:nvPr/>
        </p:nvPicPr>
        <p:blipFill rotWithShape="1">
          <a:blip r:embed="rId2"/>
          <a:srcRect r="37111" b="-1"/>
          <a:stretch/>
        </p:blipFill>
        <p:spPr>
          <a:xfrm>
            <a:off x="20" y="10"/>
            <a:ext cx="6095980" cy="6857990"/>
          </a:xfrm>
          <a:custGeom>
            <a:avLst/>
            <a:gdLst/>
            <a:ahLst/>
            <a:cxnLst/>
            <a:rect l="l" t="t" r="r" b="b"/>
            <a:pathLst>
              <a:path w="6096000" h="6858000">
                <a:moveTo>
                  <a:pt x="0" y="0"/>
                </a:moveTo>
                <a:lnTo>
                  <a:pt x="2758239" y="0"/>
                </a:lnTo>
                <a:lnTo>
                  <a:pt x="2916747" y="218181"/>
                </a:lnTo>
                <a:cubicBezTo>
                  <a:pt x="3525935" y="1023180"/>
                  <a:pt x="4281133" y="1818277"/>
                  <a:pt x="4839749" y="2631787"/>
                </a:cubicBezTo>
                <a:cubicBezTo>
                  <a:pt x="5571203" y="3696928"/>
                  <a:pt x="6122704" y="4799581"/>
                  <a:pt x="6095001" y="5672947"/>
                </a:cubicBezTo>
                <a:cubicBezTo>
                  <a:pt x="6083564" y="6040467"/>
                  <a:pt x="5972980" y="6348559"/>
                  <a:pt x="5792922" y="6612444"/>
                </a:cubicBezTo>
                <a:cubicBezTo>
                  <a:pt x="5755410" y="6667420"/>
                  <a:pt x="5714882" y="6720477"/>
                  <a:pt x="5671607" y="6771753"/>
                </a:cubicBezTo>
                <a:lnTo>
                  <a:pt x="5591643" y="6858000"/>
                </a:lnTo>
                <a:lnTo>
                  <a:pt x="0" y="6858000"/>
                </a:lnTo>
                <a:close/>
              </a:path>
            </a:pathLst>
          </a:custGeom>
        </p:spPr>
      </p:pic>
      <p:sp>
        <p:nvSpPr>
          <p:cNvPr id="2" name="Title 1">
            <a:extLst>
              <a:ext uri="{FF2B5EF4-FFF2-40B4-BE49-F238E27FC236}">
                <a16:creationId xmlns="" xmlns:a16="http://schemas.microsoft.com/office/drawing/2014/main" id="{AAF5B07B-A8C8-4CC3-9B4B-A955958A9CF7}"/>
              </a:ext>
            </a:extLst>
          </p:cNvPr>
          <p:cNvSpPr>
            <a:spLocks noGrp="1"/>
          </p:cNvSpPr>
          <p:nvPr>
            <p:ph type="ctrTitle"/>
          </p:nvPr>
        </p:nvSpPr>
        <p:spPr>
          <a:xfrm>
            <a:off x="4406347" y="636104"/>
            <a:ext cx="7427844" cy="1189382"/>
          </a:xfrm>
        </p:spPr>
        <p:txBody>
          <a:bodyPr>
            <a:normAutofit fontScale="90000"/>
          </a:bodyPr>
          <a:lstStyle/>
          <a:p>
            <a:pPr algn="l"/>
            <a:r>
              <a:rPr lang="en-US" sz="4400" b="1" dirty="0">
                <a:latin typeface="+mn-lt"/>
              </a:rPr>
              <a:t>Introduction to Carbon Neutral Villages</a:t>
            </a:r>
            <a:endParaRPr lang="en-IN" sz="4400" b="1" dirty="0">
              <a:latin typeface="+mn-lt"/>
            </a:endParaRPr>
          </a:p>
        </p:txBody>
      </p:sp>
      <p:sp>
        <p:nvSpPr>
          <p:cNvPr id="5" name="Rectangle 4"/>
          <p:cNvSpPr/>
          <p:nvPr/>
        </p:nvSpPr>
        <p:spPr>
          <a:xfrm>
            <a:off x="6679095" y="2197898"/>
            <a:ext cx="4572000" cy="2462213"/>
          </a:xfrm>
          <a:prstGeom prst="rect">
            <a:avLst/>
          </a:prstGeom>
        </p:spPr>
        <p:txBody>
          <a:bodyPr>
            <a:spAutoFit/>
          </a:bodyPr>
          <a:lstStyle/>
          <a:p>
            <a:pPr algn="ctr"/>
            <a:endParaRPr lang="en-US" sz="3200" b="1" dirty="0">
              <a:solidFill>
                <a:srgbClr val="FF0000"/>
              </a:solidFill>
              <a:latin typeface="Times New Roman" pitchFamily="18" charset="0"/>
              <a:cs typeface="Times New Roman" pitchFamily="18" charset="0"/>
            </a:endParaRPr>
          </a:p>
          <a:p>
            <a:pPr algn="ctr"/>
            <a:r>
              <a:rPr lang="en-US" sz="3200" b="1" dirty="0">
                <a:solidFill>
                  <a:srgbClr val="FF0000"/>
                </a:solidFill>
                <a:latin typeface="Times New Roman" pitchFamily="18" charset="0"/>
                <a:cs typeface="Times New Roman" pitchFamily="18" charset="0"/>
              </a:rPr>
              <a:t>Jos </a:t>
            </a:r>
            <a:r>
              <a:rPr lang="en-US" sz="3200" b="1" dirty="0" err="1">
                <a:solidFill>
                  <a:srgbClr val="FF0000"/>
                </a:solidFill>
                <a:latin typeface="Times New Roman" pitchFamily="18" charset="0"/>
                <a:cs typeface="Times New Roman" pitchFamily="18" charset="0"/>
              </a:rPr>
              <a:t>Chathukulam</a:t>
            </a:r>
            <a:endParaRPr lang="en-US" sz="3200" b="1" dirty="0">
              <a:solidFill>
                <a:srgbClr val="FF0000"/>
              </a:solidFill>
              <a:latin typeface="Times New Roman" pitchFamily="18" charset="0"/>
              <a:cs typeface="Times New Roman" pitchFamily="18" charset="0"/>
            </a:endParaRPr>
          </a:p>
          <a:p>
            <a:pPr algn="ctr"/>
            <a:r>
              <a:rPr lang="en-US" b="1" dirty="0">
                <a:solidFill>
                  <a:srgbClr val="002060"/>
                </a:solidFill>
                <a:latin typeface="Times New Roman" pitchFamily="18" charset="0"/>
                <a:cs typeface="Times New Roman" pitchFamily="18" charset="0"/>
              </a:rPr>
              <a:t>Director</a:t>
            </a:r>
          </a:p>
          <a:p>
            <a:pPr algn="ctr"/>
            <a:r>
              <a:rPr lang="en-US" b="1" dirty="0">
                <a:solidFill>
                  <a:srgbClr val="002060"/>
                </a:solidFill>
                <a:latin typeface="Times New Roman" pitchFamily="18" charset="0"/>
                <a:cs typeface="Times New Roman" pitchFamily="18" charset="0"/>
              </a:rPr>
              <a:t>Centre for Rural Management (CRM)</a:t>
            </a:r>
          </a:p>
          <a:p>
            <a:pPr algn="ctr"/>
            <a:r>
              <a:rPr lang="en-US" b="1" dirty="0" err="1">
                <a:solidFill>
                  <a:srgbClr val="002060"/>
                </a:solidFill>
                <a:latin typeface="Times New Roman" pitchFamily="18" charset="0"/>
                <a:cs typeface="Times New Roman" pitchFamily="18" charset="0"/>
              </a:rPr>
              <a:t>Kottayam</a:t>
            </a:r>
            <a:r>
              <a:rPr lang="en-US" b="1" dirty="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Kerala (India</a:t>
            </a:r>
            <a:r>
              <a:rPr lang="en-US" b="1" dirty="0" smtClean="0">
                <a:solidFill>
                  <a:srgbClr val="002060"/>
                </a:solidFill>
                <a:latin typeface="Times New Roman" pitchFamily="18" charset="0"/>
                <a:cs typeface="Times New Roman" pitchFamily="18" charset="0"/>
              </a:rPr>
              <a:t>), email: joschathukulam@gmail.com</a:t>
            </a:r>
            <a:endParaRPr lang="en-US" b="1" dirty="0">
              <a:solidFill>
                <a:srgbClr val="002060"/>
              </a:solidFill>
              <a:latin typeface="Times New Roman" pitchFamily="18" charset="0"/>
              <a:cs typeface="Times New Roman" pitchFamily="18" charset="0"/>
            </a:endParaRPr>
          </a:p>
          <a:p>
            <a:pPr algn="ctr"/>
            <a:endParaRPr lang="en-US" dirty="0">
              <a:solidFill>
                <a:srgbClr val="002060"/>
              </a:solidFill>
            </a:endParaRPr>
          </a:p>
        </p:txBody>
      </p:sp>
      <p:sp>
        <p:nvSpPr>
          <p:cNvPr id="3" name="Slide Number Placeholder 2"/>
          <p:cNvSpPr>
            <a:spLocks noGrp="1"/>
          </p:cNvSpPr>
          <p:nvPr>
            <p:ph type="sldNum" sz="quarter" idx="12"/>
          </p:nvPr>
        </p:nvSpPr>
        <p:spPr/>
        <p:txBody>
          <a:bodyPr/>
          <a:lstStyle/>
          <a:p>
            <a:fld id="{07CE569E-9B7C-4CB9-AB80-C0841F922CFF}" type="slidenum">
              <a:rPr lang="en-US" smtClean="0"/>
              <a:t>1</a:t>
            </a:fld>
            <a:endParaRPr lang="en-US"/>
          </a:p>
        </p:txBody>
      </p:sp>
      <p:sp>
        <p:nvSpPr>
          <p:cNvPr id="7" name="TextBox 6"/>
          <p:cNvSpPr txBox="1"/>
          <p:nvPr/>
        </p:nvSpPr>
        <p:spPr>
          <a:xfrm>
            <a:off x="6254092" y="4784586"/>
            <a:ext cx="5422006" cy="1754326"/>
          </a:xfrm>
          <a:prstGeom prst="rect">
            <a:avLst/>
          </a:prstGeom>
          <a:noFill/>
        </p:spPr>
        <p:txBody>
          <a:bodyPr wrap="square" rtlCol="0">
            <a:spAutoFit/>
          </a:bodyPr>
          <a:lstStyle/>
          <a:p>
            <a:pPr algn="just"/>
            <a:r>
              <a:rPr lang="en-US" dirty="0" smtClean="0"/>
              <a:t>Presented in the Two Day Training on </a:t>
            </a:r>
            <a:r>
              <a:rPr lang="en-US" b="1" dirty="0" smtClean="0"/>
              <a:t>Strategies for Planning and Implementation of Carbon Neutral </a:t>
            </a:r>
            <a:r>
              <a:rPr lang="en-US" b="1" dirty="0" smtClean="0"/>
              <a:t>Villages </a:t>
            </a:r>
            <a:r>
              <a:rPr lang="en-US" b="1" dirty="0" smtClean="0"/>
              <a:t>and Empowering Rural Woman through SHGs </a:t>
            </a:r>
            <a:r>
              <a:rPr lang="en-US" dirty="0" smtClean="0"/>
              <a:t>held on 19 &amp; 20 February 2024 </a:t>
            </a:r>
            <a:r>
              <a:rPr lang="en-US" dirty="0"/>
              <a:t>organized </a:t>
            </a:r>
            <a:r>
              <a:rPr lang="en-US" dirty="0" smtClean="0"/>
              <a:t>by Directorate of Rural Development and </a:t>
            </a:r>
            <a:r>
              <a:rPr lang="en-US" dirty="0" err="1" smtClean="0"/>
              <a:t>Panchayati</a:t>
            </a:r>
            <a:r>
              <a:rPr lang="en-US" dirty="0" smtClean="0"/>
              <a:t> Raj, Govt. of </a:t>
            </a:r>
            <a:r>
              <a:rPr lang="en-US" dirty="0" smtClean="0"/>
              <a:t>Manipur.</a:t>
            </a:r>
            <a:endParaRPr lang="en-IN" dirty="0"/>
          </a:p>
        </p:txBody>
      </p:sp>
    </p:spTree>
    <p:extLst>
      <p:ext uri="{BB962C8B-B14F-4D97-AF65-F5344CB8AC3E}">
        <p14:creationId xmlns:p14="http://schemas.microsoft.com/office/powerpoint/2010/main" val="92233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BFAC5-2403-4447-80E0-2AE017A4ED24}"/>
              </a:ext>
            </a:extLst>
          </p:cNvPr>
          <p:cNvSpPr>
            <a:spLocks noGrp="1"/>
          </p:cNvSpPr>
          <p:nvPr>
            <p:ph type="title"/>
          </p:nvPr>
        </p:nvSpPr>
        <p:spPr>
          <a:xfrm>
            <a:off x="838200" y="245856"/>
            <a:ext cx="10240617" cy="933588"/>
          </a:xfrm>
        </p:spPr>
        <p:txBody>
          <a:bodyPr/>
          <a:lstStyle/>
          <a:p>
            <a:r>
              <a:rPr lang="en-US" b="1" dirty="0">
                <a:latin typeface="+mn-lt"/>
              </a:rPr>
              <a:t>Carbon Neutrality in India</a:t>
            </a:r>
            <a:endParaRPr lang="en-IN" b="1" dirty="0">
              <a:latin typeface="+mn-lt"/>
            </a:endParaRPr>
          </a:p>
        </p:txBody>
      </p:sp>
      <p:sp>
        <p:nvSpPr>
          <p:cNvPr id="3" name="Content Placeholder 2">
            <a:extLst>
              <a:ext uri="{FF2B5EF4-FFF2-40B4-BE49-F238E27FC236}">
                <a16:creationId xmlns="" xmlns:a16="http://schemas.microsoft.com/office/drawing/2014/main" id="{0E00D95D-9017-41FD-A030-FA42300FFCA9}"/>
              </a:ext>
            </a:extLst>
          </p:cNvPr>
          <p:cNvSpPr>
            <a:spLocks noGrp="1"/>
          </p:cNvSpPr>
          <p:nvPr>
            <p:ph idx="1"/>
          </p:nvPr>
        </p:nvSpPr>
        <p:spPr>
          <a:xfrm>
            <a:off x="723900" y="1179444"/>
            <a:ext cx="10744200" cy="4932984"/>
          </a:xfrm>
        </p:spPr>
        <p:txBody>
          <a:bodyPr>
            <a:normAutofit/>
          </a:bodyPr>
          <a:lstStyle/>
          <a:p>
            <a:r>
              <a:rPr lang="en-US" dirty="0"/>
              <a:t>In a </a:t>
            </a:r>
            <a:r>
              <a:rPr lang="en-US" b="1" dirty="0"/>
              <a:t>feed-in tariff scheme</a:t>
            </a:r>
            <a:r>
              <a:rPr lang="en-US" dirty="0"/>
              <a:t>, providers of energy from renewable sources, such as solar, wind, or water, receive a price for what they produce based on the generation costs.</a:t>
            </a:r>
          </a:p>
          <a:p>
            <a:r>
              <a:rPr lang="en-US" b="1" dirty="0"/>
              <a:t>Accelerated Depreciation: </a:t>
            </a:r>
            <a:r>
              <a:rPr lang="en-US" dirty="0"/>
              <a:t>Accelerated depreciation (AD) allows the developer to write off the asset value in the initial years of the project, thereby reducing the tax liability.</a:t>
            </a:r>
          </a:p>
          <a:p>
            <a:r>
              <a:rPr lang="en-US" dirty="0"/>
              <a:t>The Indian government grants accelerated depreciation on solar power plant fixed assets, allowing businesses to claim a depreciation rate of up to 40% in a year, significantly higher than the normal rate of 15% for general plant and machinery.</a:t>
            </a:r>
          </a:p>
          <a:p>
            <a:endParaRPr lang="en-US" dirty="0"/>
          </a:p>
          <a:p>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10</a:t>
            </a:fld>
            <a:endParaRPr lang="en-US"/>
          </a:p>
        </p:txBody>
      </p:sp>
    </p:spTree>
    <p:extLst>
      <p:ext uri="{BB962C8B-B14F-4D97-AF65-F5344CB8AC3E}">
        <p14:creationId xmlns:p14="http://schemas.microsoft.com/office/powerpoint/2010/main" val="305458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BFAC5-2403-4447-80E0-2AE017A4ED24}"/>
              </a:ext>
            </a:extLst>
          </p:cNvPr>
          <p:cNvSpPr>
            <a:spLocks noGrp="1"/>
          </p:cNvSpPr>
          <p:nvPr>
            <p:ph type="title"/>
          </p:nvPr>
        </p:nvSpPr>
        <p:spPr>
          <a:xfrm>
            <a:off x="838200" y="245856"/>
            <a:ext cx="10240617" cy="933588"/>
          </a:xfrm>
        </p:spPr>
        <p:txBody>
          <a:bodyPr/>
          <a:lstStyle/>
          <a:p>
            <a:r>
              <a:rPr lang="en-US" b="1" dirty="0">
                <a:latin typeface="+mn-lt"/>
              </a:rPr>
              <a:t>Carbon Neutrality in India</a:t>
            </a:r>
            <a:endParaRPr lang="en-IN" b="1" dirty="0">
              <a:latin typeface="+mn-lt"/>
            </a:endParaRPr>
          </a:p>
        </p:txBody>
      </p:sp>
      <p:sp>
        <p:nvSpPr>
          <p:cNvPr id="3" name="Content Placeholder 2">
            <a:extLst>
              <a:ext uri="{FF2B5EF4-FFF2-40B4-BE49-F238E27FC236}">
                <a16:creationId xmlns="" xmlns:a16="http://schemas.microsoft.com/office/drawing/2014/main" id="{0E00D95D-9017-41FD-A030-FA42300FFCA9}"/>
              </a:ext>
            </a:extLst>
          </p:cNvPr>
          <p:cNvSpPr>
            <a:spLocks noGrp="1"/>
          </p:cNvSpPr>
          <p:nvPr>
            <p:ph idx="1"/>
          </p:nvPr>
        </p:nvSpPr>
        <p:spPr>
          <a:xfrm>
            <a:off x="723900" y="1179444"/>
            <a:ext cx="10744200" cy="4932984"/>
          </a:xfrm>
        </p:spPr>
        <p:txBody>
          <a:bodyPr>
            <a:normAutofit/>
          </a:bodyPr>
          <a:lstStyle/>
          <a:p>
            <a:pPr algn="just"/>
            <a:r>
              <a:rPr lang="en-US" dirty="0"/>
              <a:t>India has signed the declaration of the 2030 Agenda for Sustainable Development Goals (SDGs) of the United Nations.</a:t>
            </a:r>
          </a:p>
          <a:p>
            <a:pPr algn="just"/>
            <a:r>
              <a:rPr lang="en-US" dirty="0"/>
              <a:t>Goal 13 of the SDGs focuses on urgent action required to combat climate change to strengthen resilience and adaptive capacity to climate hazards and to integrate climate change measures, policies, and strategies.</a:t>
            </a:r>
          </a:p>
          <a:p>
            <a:pPr algn="just"/>
            <a:r>
              <a:rPr lang="en-US" dirty="0"/>
              <a:t>In 2016, India ratified the Paris Agreement, and the country is committed to creating a cumulative carbon sink of 2.5–3 billion tonnes of carbon dioxide through additional forest and tree cover by 2030.</a:t>
            </a:r>
          </a:p>
          <a:p>
            <a:pPr algn="just"/>
            <a:endParaRPr lang="en-US" dirty="0"/>
          </a:p>
          <a:p>
            <a:pPr marL="0" indent="0" algn="just">
              <a:buNone/>
            </a:pPr>
            <a:endParaRPr lang="en-US" dirty="0"/>
          </a:p>
          <a:p>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11</a:t>
            </a:fld>
            <a:endParaRPr lang="en-US"/>
          </a:p>
        </p:txBody>
      </p:sp>
    </p:spTree>
    <p:extLst>
      <p:ext uri="{BB962C8B-B14F-4D97-AF65-F5344CB8AC3E}">
        <p14:creationId xmlns:p14="http://schemas.microsoft.com/office/powerpoint/2010/main" val="369505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4855A-38EF-481B-B5A0-E3C0A3CF089B}"/>
              </a:ext>
            </a:extLst>
          </p:cNvPr>
          <p:cNvSpPr>
            <a:spLocks noGrp="1"/>
          </p:cNvSpPr>
          <p:nvPr>
            <p:ph type="title"/>
          </p:nvPr>
        </p:nvSpPr>
        <p:spPr/>
        <p:txBody>
          <a:bodyPr/>
          <a:lstStyle/>
          <a:p>
            <a:r>
              <a:rPr lang="en-US" b="1" dirty="0">
                <a:latin typeface="+mn-lt"/>
              </a:rPr>
              <a:t>Carbon Neutral Villages</a:t>
            </a:r>
            <a:endParaRPr lang="en-IN" b="1" dirty="0">
              <a:latin typeface="+mn-lt"/>
            </a:endParaRPr>
          </a:p>
        </p:txBody>
      </p:sp>
      <p:sp>
        <p:nvSpPr>
          <p:cNvPr id="3" name="Content Placeholder 2">
            <a:extLst>
              <a:ext uri="{FF2B5EF4-FFF2-40B4-BE49-F238E27FC236}">
                <a16:creationId xmlns="" xmlns:a16="http://schemas.microsoft.com/office/drawing/2014/main" id="{83A2E19E-0B3E-4B78-A6F3-8AE5E50D5E24}"/>
              </a:ext>
            </a:extLst>
          </p:cNvPr>
          <p:cNvSpPr>
            <a:spLocks noGrp="1"/>
          </p:cNvSpPr>
          <p:nvPr>
            <p:ph idx="1"/>
          </p:nvPr>
        </p:nvSpPr>
        <p:spPr>
          <a:xfrm>
            <a:off x="281609" y="1519958"/>
            <a:ext cx="11628782" cy="3818083"/>
          </a:xfrm>
        </p:spPr>
        <p:txBody>
          <a:bodyPr>
            <a:normAutofit fontScale="77500" lnSpcReduction="20000"/>
          </a:bodyPr>
          <a:lstStyle/>
          <a:p>
            <a:r>
              <a:rPr lang="en-US" dirty="0"/>
              <a:t>Carbon-neutral villages can be defined as communities at the grassroots level adopting climate-resilient activities.</a:t>
            </a:r>
          </a:p>
          <a:p>
            <a:r>
              <a:rPr lang="en-US" dirty="0"/>
              <a:t> For example, some village communities adopt solar panels for power consumption, some use cloth bags, leaf and fiber bags, some use LED lights to bring down carbon-emissions,  some adopting more vegan – friendly diet and climate-resilient agricultural practices, rainwater harvesting and so on.</a:t>
            </a:r>
          </a:p>
          <a:p>
            <a:pPr>
              <a:buNone/>
            </a:pPr>
            <a:r>
              <a:rPr lang="en-CA" b="1" dirty="0">
                <a:solidFill>
                  <a:srgbClr val="C00000"/>
                </a:solidFill>
              </a:rPr>
              <a:t>The concept of ‘Carbon Neutral Community/Village’ denotes:</a:t>
            </a:r>
            <a:endParaRPr lang="en-US" b="1" dirty="0">
              <a:solidFill>
                <a:srgbClr val="C00000"/>
              </a:solidFill>
            </a:endParaRPr>
          </a:p>
          <a:p>
            <a:pPr lvl="0">
              <a:buFont typeface="Wingdings" pitchFamily="2" charset="2"/>
              <a:buChar char="Ø"/>
            </a:pPr>
            <a:r>
              <a:rPr lang="en-CA" b="1" dirty="0"/>
              <a:t>Zero carbon development at local self – government level.</a:t>
            </a:r>
            <a:endParaRPr lang="en-US" b="1" dirty="0"/>
          </a:p>
          <a:p>
            <a:pPr lvl="0">
              <a:buFont typeface="Wingdings" pitchFamily="2" charset="2"/>
              <a:buChar char="Ø"/>
            </a:pPr>
            <a:r>
              <a:rPr lang="en-CA" b="1" dirty="0"/>
              <a:t>Self – sufficiency in food and energy production at local level.</a:t>
            </a:r>
            <a:endParaRPr lang="en-US" b="1" dirty="0"/>
          </a:p>
          <a:p>
            <a:pPr lvl="0">
              <a:buFont typeface="Wingdings" pitchFamily="2" charset="2"/>
              <a:buChar char="Ø"/>
            </a:pPr>
            <a:r>
              <a:rPr lang="en-CA" b="1" dirty="0"/>
              <a:t>Promote self – sustenance through organic farming at grassroots level.</a:t>
            </a:r>
            <a:endParaRPr lang="en-US" b="1" dirty="0"/>
          </a:p>
          <a:p>
            <a:pPr lvl="0">
              <a:buFont typeface="Wingdings" pitchFamily="2" charset="2"/>
              <a:buChar char="Ø"/>
            </a:pPr>
            <a:r>
              <a:rPr lang="en-CA" b="1" dirty="0"/>
              <a:t>Conserve and expand green cover</a:t>
            </a:r>
            <a:endParaRPr lang="en-US" b="1" dirty="0"/>
          </a:p>
          <a:p>
            <a:pPr lvl="0">
              <a:buFont typeface="Wingdings" pitchFamily="2" charset="2"/>
              <a:buChar char="Ø"/>
            </a:pPr>
            <a:r>
              <a:rPr lang="en-CA" b="1" dirty="0"/>
              <a:t>Ensure a sustainable development of the society in harmony with nature.</a:t>
            </a:r>
            <a:endParaRPr lang="en-US" b="1" dirty="0"/>
          </a:p>
          <a:p>
            <a:endParaRPr lang="en-US" dirty="0"/>
          </a:p>
          <a:p>
            <a:endParaRPr lang="en-US" dirty="0"/>
          </a:p>
          <a:p>
            <a:endParaRPr lang="en-US" dirty="0"/>
          </a:p>
          <a:p>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12</a:t>
            </a:fld>
            <a:endParaRPr lang="en-US"/>
          </a:p>
        </p:txBody>
      </p:sp>
    </p:spTree>
    <p:extLst>
      <p:ext uri="{BB962C8B-B14F-4D97-AF65-F5344CB8AC3E}">
        <p14:creationId xmlns:p14="http://schemas.microsoft.com/office/powerpoint/2010/main" val="238899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BFAC5-2403-4447-80E0-2AE017A4ED24}"/>
              </a:ext>
            </a:extLst>
          </p:cNvPr>
          <p:cNvSpPr>
            <a:spLocks noGrp="1"/>
          </p:cNvSpPr>
          <p:nvPr>
            <p:ph type="title"/>
          </p:nvPr>
        </p:nvSpPr>
        <p:spPr>
          <a:xfrm>
            <a:off x="785191" y="113334"/>
            <a:ext cx="10240617" cy="933588"/>
          </a:xfrm>
        </p:spPr>
        <p:txBody>
          <a:bodyPr>
            <a:normAutofit/>
          </a:bodyPr>
          <a:lstStyle/>
          <a:p>
            <a:r>
              <a:rPr lang="en-US" sz="3200" b="1" dirty="0">
                <a:latin typeface="+mn-lt"/>
              </a:rPr>
              <a:t>Carbon Neutral Villages in India</a:t>
            </a:r>
            <a:endParaRPr lang="en-IN" sz="3200" b="1" dirty="0">
              <a:latin typeface="+mn-lt"/>
            </a:endParaRPr>
          </a:p>
        </p:txBody>
      </p:sp>
      <p:pic>
        <p:nvPicPr>
          <p:cNvPr id="8" name="Content Placeholder 7">
            <a:extLst>
              <a:ext uri="{FF2B5EF4-FFF2-40B4-BE49-F238E27FC236}">
                <a16:creationId xmlns="" xmlns:a16="http://schemas.microsoft.com/office/drawing/2014/main" id="{071C4822-4482-40F1-AAC7-94EDCC4233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192" y="914401"/>
            <a:ext cx="5297845" cy="6521791"/>
          </a:xfrm>
        </p:spPr>
      </p:pic>
      <p:sp>
        <p:nvSpPr>
          <p:cNvPr id="9" name="TextBox 8">
            <a:extLst>
              <a:ext uri="{FF2B5EF4-FFF2-40B4-BE49-F238E27FC236}">
                <a16:creationId xmlns="" xmlns:a16="http://schemas.microsoft.com/office/drawing/2014/main" id="{B3A14F9C-7A6E-47AE-AC06-B8658AB04298}"/>
              </a:ext>
            </a:extLst>
          </p:cNvPr>
          <p:cNvSpPr txBox="1"/>
          <p:nvPr/>
        </p:nvSpPr>
        <p:spPr>
          <a:xfrm>
            <a:off x="7169426" y="728870"/>
            <a:ext cx="4237383" cy="4731026"/>
          </a:xfrm>
          <a:prstGeom prst="rect">
            <a:avLst/>
          </a:prstGeom>
          <a:noFill/>
        </p:spPr>
        <p:txBody>
          <a:bodyPr wrap="square" rtlCol="0">
            <a:spAutoFit/>
          </a:bodyPr>
          <a:lstStyle/>
          <a:p>
            <a:endParaRPr lang="en-IN" dirty="0"/>
          </a:p>
        </p:txBody>
      </p:sp>
      <p:sp>
        <p:nvSpPr>
          <p:cNvPr id="10" name="TextBox 9">
            <a:extLst>
              <a:ext uri="{FF2B5EF4-FFF2-40B4-BE49-F238E27FC236}">
                <a16:creationId xmlns="" xmlns:a16="http://schemas.microsoft.com/office/drawing/2014/main" id="{F9B78647-0114-43D4-B17C-5B8C87AD758B}"/>
              </a:ext>
            </a:extLst>
          </p:cNvPr>
          <p:cNvSpPr txBox="1"/>
          <p:nvPr/>
        </p:nvSpPr>
        <p:spPr>
          <a:xfrm>
            <a:off x="7268818" y="152284"/>
            <a:ext cx="4671391" cy="6296019"/>
          </a:xfrm>
          <a:prstGeom prst="rect">
            <a:avLst/>
          </a:prstGeom>
          <a:noFill/>
        </p:spPr>
        <p:txBody>
          <a:bodyPr wrap="square" rtlCol="0">
            <a:spAutoFit/>
          </a:bodyPr>
          <a:lstStyle/>
          <a:p>
            <a:pPr algn="just">
              <a:lnSpc>
                <a:spcPct val="107000"/>
              </a:lnSpc>
              <a:spcAft>
                <a:spcPts val="0"/>
              </a:spcAft>
            </a:pPr>
            <a:r>
              <a:rPr lang="en-IN" dirty="0" err="1">
                <a:latin typeface="Times New Roman" panose="02020603050405020304" pitchFamily="18" charset="0"/>
                <a:ea typeface="Times New Roman" panose="02020603050405020304" pitchFamily="18" charset="0"/>
                <a:cs typeface="Times New Roman" panose="02020603050405020304" pitchFamily="18" charset="0"/>
              </a:rPr>
              <a:t>Palli</a:t>
            </a:r>
            <a:r>
              <a:rPr lang="en-IN" dirty="0">
                <a:latin typeface="Times New Roman" panose="02020603050405020304" pitchFamily="18" charset="0"/>
                <a:ea typeface="Times New Roman" panose="02020603050405020304" pitchFamily="18" charset="0"/>
                <a:cs typeface="Times New Roman" panose="02020603050405020304" pitchFamily="18" charset="0"/>
              </a:rPr>
              <a:t> village in Jammu's Samba district is India's first </a:t>
            </a:r>
            <a:r>
              <a:rPr lang="en-IN" sz="1600" dirty="0">
                <a:latin typeface="Calibri" panose="020F0502020204030204" pitchFamily="34" charset="0"/>
                <a:ea typeface="Times New Roman" panose="02020603050405020304" pitchFamily="18" charset="0"/>
                <a:cs typeface="Times New Roman" panose="02020603050405020304" pitchFamily="18" charset="0"/>
              </a:rPr>
              <a:t> </a:t>
            </a:r>
            <a:r>
              <a:rPr lang="en-IN" dirty="0">
                <a:latin typeface="Times New Roman" panose="02020603050405020304" pitchFamily="18" charset="0"/>
                <a:ea typeface="Times New Roman" panose="02020603050405020304" pitchFamily="18" charset="0"/>
                <a:cs typeface="Times New Roman" panose="02020603050405020304" pitchFamily="18" charset="0"/>
              </a:rPr>
              <a:t>carbon-neutral panchayat. </a:t>
            </a:r>
          </a:p>
          <a:p>
            <a:pPr algn="just">
              <a:lnSpc>
                <a:spcPct val="107000"/>
              </a:lnSpc>
              <a:spcAft>
                <a:spcPts val="0"/>
              </a:spcAft>
            </a:pP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Prime Minister Narendra Modi launched 500 KW solar plant as the first step towards embracing carbon neutrality. </a:t>
            </a:r>
          </a:p>
          <a:p>
            <a:pPr algn="just">
              <a:lnSpc>
                <a:spcPct val="107000"/>
              </a:lnSpc>
              <a:spcAft>
                <a:spcPts val="0"/>
              </a:spcAft>
            </a:pP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en-IN" dirty="0">
                <a:latin typeface="Times New Roman" panose="02020603050405020304" pitchFamily="18" charset="0"/>
                <a:ea typeface="Times New Roman" panose="02020603050405020304" pitchFamily="18" charset="0"/>
                <a:cs typeface="Times New Roman" panose="02020603050405020304" pitchFamily="18" charset="0"/>
              </a:rPr>
              <a:t>The solar plant has 1,500 solar panels covering 6, 408 square meters and it </a:t>
            </a:r>
            <a:r>
              <a:rPr lang="en-US" dirty="0">
                <a:latin typeface="Times New Roman" panose="02020603050405020304" pitchFamily="18" charset="0"/>
                <a:cs typeface="Times New Roman" panose="02020603050405020304" pitchFamily="18" charset="0"/>
              </a:rPr>
              <a:t>provides electricity to 340 houses in the </a:t>
            </a:r>
            <a:r>
              <a:rPr lang="en-US" dirty="0" err="1">
                <a:latin typeface="Times New Roman" panose="02020603050405020304" pitchFamily="18" charset="0"/>
                <a:cs typeface="Times New Roman" panose="02020603050405020304" pitchFamily="18" charset="0"/>
              </a:rPr>
              <a:t>Palli</a:t>
            </a:r>
            <a:r>
              <a:rPr lang="en-US" dirty="0">
                <a:latin typeface="Times New Roman" panose="02020603050405020304" pitchFamily="18" charset="0"/>
                <a:cs typeface="Times New Roman" panose="02020603050405020304" pitchFamily="18" charset="0"/>
              </a:rPr>
              <a:t> panchayat.</a:t>
            </a:r>
          </a:p>
          <a:p>
            <a:pPr algn="just">
              <a:lnSpc>
                <a:spcPct val="107000"/>
              </a:lnSpc>
              <a:spcAft>
                <a:spcPts val="0"/>
              </a:spcAft>
            </a:pPr>
            <a:endParaRPr lang="en-US" dirty="0">
              <a:latin typeface="Times New Roman" panose="02020603050405020304" pitchFamily="18" charset="0"/>
              <a:cs typeface="Times New Roman" panose="02020603050405020304" pitchFamily="18" charset="0"/>
            </a:endParaRPr>
          </a:p>
          <a:p>
            <a:pPr algn="just">
              <a:lnSpc>
                <a:spcPct val="107000"/>
              </a:lnSpc>
              <a:spcAft>
                <a:spcPts val="0"/>
              </a:spcAft>
            </a:pPr>
            <a:r>
              <a:rPr lang="en-US" dirty="0">
                <a:latin typeface="Times New Roman" panose="02020603050405020304" pitchFamily="18" charset="0"/>
                <a:cs typeface="Times New Roman" panose="02020603050405020304" pitchFamily="18" charset="0"/>
              </a:rPr>
              <a:t>The electricity generated at this solar power plant is distributed to the village, having a daily requirement of 2,000 units, through the local power grid station.</a:t>
            </a:r>
          </a:p>
          <a:p>
            <a:pPr algn="just">
              <a:lnSpc>
                <a:spcPct val="107000"/>
              </a:lnSpc>
              <a:spcAft>
                <a:spcPts val="0"/>
              </a:spcAft>
            </a:pPr>
            <a:endParaRPr lang="en-US" dirty="0">
              <a:latin typeface="Times New Roman" panose="02020603050405020304" pitchFamily="18" charset="0"/>
              <a:cs typeface="Times New Roman" panose="02020603050405020304" pitchFamily="18" charset="0"/>
            </a:endParaRPr>
          </a:p>
          <a:p>
            <a:pPr algn="just">
              <a:lnSpc>
                <a:spcPct val="107000"/>
              </a:lnSpc>
              <a:spcAft>
                <a:spcPts val="0"/>
              </a:spcAft>
            </a:pPr>
            <a:r>
              <a:rPr lang="en-US" dirty="0">
                <a:latin typeface="Times New Roman" panose="02020603050405020304" pitchFamily="18" charset="0"/>
                <a:cs typeface="Times New Roman" panose="02020603050405020304" pitchFamily="18" charset="0"/>
              </a:rPr>
              <a:t>A total of 340 households in this panchayat have solar cookers, solar street lights, solar pumps for irrigating the fields.</a:t>
            </a:r>
          </a:p>
          <a:p>
            <a:pPr algn="just">
              <a:lnSpc>
                <a:spcPct val="107000"/>
              </a:lnSpc>
              <a:spcAft>
                <a:spcPts val="0"/>
              </a:spcAft>
            </a:pPr>
            <a:endParaRPr lang="en-US" dirty="0">
              <a:latin typeface="Times New Roman" panose="02020603050405020304" pitchFamily="18" charset="0"/>
              <a:cs typeface="Times New Roman" panose="02020603050405020304" pitchFamily="18" charset="0"/>
            </a:endParaRPr>
          </a:p>
          <a:p>
            <a:pPr algn="just">
              <a:lnSpc>
                <a:spcPct val="107000"/>
              </a:lnSpc>
              <a:spcAft>
                <a:spcPts val="0"/>
              </a:spcAft>
            </a:pPr>
            <a:r>
              <a:rPr lang="en-US" dirty="0">
                <a:latin typeface="Times New Roman" panose="02020603050405020304" pitchFamily="18" charset="0"/>
                <a:cs typeface="Times New Roman" panose="02020603050405020304" pitchFamily="18" charset="0"/>
              </a:rPr>
              <a:t>Villagers use e-rickshaws, and e-buses.</a:t>
            </a:r>
            <a:endParaRPr lang="en-IN"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915BBAF8-4FF5-49E4-A0D6-EFF9B0B90DE4}"/>
              </a:ext>
            </a:extLst>
          </p:cNvPr>
          <p:cNvSpPr txBox="1"/>
          <p:nvPr/>
        </p:nvSpPr>
        <p:spPr>
          <a:xfrm>
            <a:off x="40586" y="1247824"/>
            <a:ext cx="2251212" cy="1200329"/>
          </a:xfrm>
          <a:prstGeom prst="rect">
            <a:avLst/>
          </a:prstGeom>
          <a:noFill/>
        </p:spPr>
        <p:txBody>
          <a:bodyPr wrap="square" rtlCol="0">
            <a:spAutoFit/>
          </a:bodyPr>
          <a:lstStyle/>
          <a:p>
            <a:r>
              <a:rPr lang="en-US" dirty="0"/>
              <a:t>12  Gram Panchayats have won Carbon Neutral </a:t>
            </a:r>
            <a:r>
              <a:rPr lang="en-US" dirty="0" err="1"/>
              <a:t>Vishesh</a:t>
            </a:r>
            <a:r>
              <a:rPr lang="en-US" dirty="0"/>
              <a:t> Panchayat </a:t>
            </a:r>
            <a:r>
              <a:rPr lang="en-US" dirty="0" err="1"/>
              <a:t>Puraskar</a:t>
            </a:r>
            <a:endParaRPr lang="en-IN" dirty="0"/>
          </a:p>
        </p:txBody>
      </p:sp>
      <p:sp>
        <p:nvSpPr>
          <p:cNvPr id="14" name="Oval 13">
            <a:extLst>
              <a:ext uri="{FF2B5EF4-FFF2-40B4-BE49-F238E27FC236}">
                <a16:creationId xmlns="" xmlns:a16="http://schemas.microsoft.com/office/drawing/2014/main" id="{55BD6381-1AFE-4193-B574-ED13C12AB725}"/>
              </a:ext>
            </a:extLst>
          </p:cNvPr>
          <p:cNvSpPr/>
          <p:nvPr/>
        </p:nvSpPr>
        <p:spPr>
          <a:xfrm>
            <a:off x="5905499" y="3803374"/>
            <a:ext cx="190501" cy="14577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 xmlns:a16="http://schemas.microsoft.com/office/drawing/2014/main" id="{7EBC34E9-E045-41DC-860C-85BCC982A5AF}"/>
              </a:ext>
            </a:extLst>
          </p:cNvPr>
          <p:cNvSpPr txBox="1"/>
          <p:nvPr/>
        </p:nvSpPr>
        <p:spPr>
          <a:xfrm>
            <a:off x="6046303" y="3691595"/>
            <a:ext cx="1172819" cy="369332"/>
          </a:xfrm>
          <a:prstGeom prst="rect">
            <a:avLst/>
          </a:prstGeom>
          <a:noFill/>
        </p:spPr>
        <p:txBody>
          <a:bodyPr wrap="square" rtlCol="0">
            <a:spAutoFit/>
          </a:bodyPr>
          <a:lstStyle/>
          <a:p>
            <a:r>
              <a:rPr lang="en-US" sz="1050" dirty="0" err="1"/>
              <a:t>Phayeng</a:t>
            </a:r>
            <a:r>
              <a:rPr lang="en-US" sz="1050" dirty="0"/>
              <a:t>, Imphal</a:t>
            </a:r>
            <a:r>
              <a:rPr lang="en-US" dirty="0"/>
              <a:t> </a:t>
            </a:r>
            <a:endParaRPr lang="en-IN" dirty="0"/>
          </a:p>
        </p:txBody>
      </p:sp>
      <p:sp>
        <p:nvSpPr>
          <p:cNvPr id="3" name="Slide Number Placeholder 2"/>
          <p:cNvSpPr>
            <a:spLocks noGrp="1"/>
          </p:cNvSpPr>
          <p:nvPr>
            <p:ph type="sldNum" sz="quarter" idx="12"/>
          </p:nvPr>
        </p:nvSpPr>
        <p:spPr/>
        <p:txBody>
          <a:bodyPr/>
          <a:lstStyle/>
          <a:p>
            <a:fld id="{07CE569E-9B7C-4CB9-AB80-C0841F922CFF}" type="slidenum">
              <a:rPr lang="en-US" smtClean="0"/>
              <a:t>13</a:t>
            </a:fld>
            <a:endParaRPr lang="en-US"/>
          </a:p>
        </p:txBody>
      </p:sp>
    </p:spTree>
    <p:extLst>
      <p:ext uri="{BB962C8B-B14F-4D97-AF65-F5344CB8AC3E}">
        <p14:creationId xmlns:p14="http://schemas.microsoft.com/office/powerpoint/2010/main" val="350083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BFAC5-2403-4447-80E0-2AE017A4ED24}"/>
              </a:ext>
            </a:extLst>
          </p:cNvPr>
          <p:cNvSpPr>
            <a:spLocks noGrp="1"/>
          </p:cNvSpPr>
          <p:nvPr>
            <p:ph type="title"/>
          </p:nvPr>
        </p:nvSpPr>
        <p:spPr>
          <a:xfrm>
            <a:off x="838200" y="245856"/>
            <a:ext cx="10240617" cy="933588"/>
          </a:xfrm>
        </p:spPr>
        <p:txBody>
          <a:bodyPr/>
          <a:lstStyle/>
          <a:p>
            <a:r>
              <a:rPr lang="en-US" b="1" dirty="0">
                <a:latin typeface="+mn-lt"/>
              </a:rPr>
              <a:t>Carbon Neutral Villages in India</a:t>
            </a:r>
            <a:endParaRPr lang="en-IN" b="1" dirty="0">
              <a:latin typeface="+mn-lt"/>
            </a:endParaRPr>
          </a:p>
        </p:txBody>
      </p:sp>
      <p:sp>
        <p:nvSpPr>
          <p:cNvPr id="3" name="Content Placeholder 2">
            <a:extLst>
              <a:ext uri="{FF2B5EF4-FFF2-40B4-BE49-F238E27FC236}">
                <a16:creationId xmlns="" xmlns:a16="http://schemas.microsoft.com/office/drawing/2014/main" id="{0E00D95D-9017-41FD-A030-FA42300FFCA9}"/>
              </a:ext>
            </a:extLst>
          </p:cNvPr>
          <p:cNvSpPr>
            <a:spLocks noGrp="1"/>
          </p:cNvSpPr>
          <p:nvPr>
            <p:ph idx="1"/>
          </p:nvPr>
        </p:nvSpPr>
        <p:spPr>
          <a:xfrm>
            <a:off x="723900" y="1179444"/>
            <a:ext cx="10744200" cy="4932984"/>
          </a:xfrm>
        </p:spPr>
        <p:txBody>
          <a:bodyPr>
            <a:normAutofit fontScale="85000" lnSpcReduction="10000"/>
          </a:bodyPr>
          <a:lstStyle/>
          <a:p>
            <a:pPr algn="just">
              <a:buFont typeface="Wingdings" panose="05000000000000000000" pitchFamily="2" charset="2"/>
              <a:buChar char="Ø"/>
            </a:pPr>
            <a:r>
              <a:rPr lang="en-US" dirty="0" err="1"/>
              <a:t>Phayeng</a:t>
            </a:r>
            <a:r>
              <a:rPr lang="en-US" dirty="0"/>
              <a:t> in Manipur, is a  notable carbon-neutral village in India.</a:t>
            </a:r>
          </a:p>
          <a:p>
            <a:r>
              <a:rPr lang="en-US" dirty="0" err="1"/>
              <a:t>Phayeng</a:t>
            </a:r>
            <a:r>
              <a:rPr lang="en-US" dirty="0"/>
              <a:t>, a village in Imphal West district in Manipur is considered to be the first village in India to earn a “</a:t>
            </a:r>
            <a:r>
              <a:rPr lang="en-US" b="1" dirty="0"/>
              <a:t>carbon positive eco-model</a:t>
            </a:r>
            <a:r>
              <a:rPr lang="en-US" dirty="0"/>
              <a:t>” village in the country.</a:t>
            </a:r>
          </a:p>
          <a:p>
            <a:r>
              <a:rPr lang="en-US" dirty="0" err="1"/>
              <a:t>Phayeng</a:t>
            </a:r>
            <a:r>
              <a:rPr lang="en-US" dirty="0"/>
              <a:t> home to 660 households, used its lush community-managed forest to develop itself as India’s first carbon-positive settlement.</a:t>
            </a:r>
          </a:p>
          <a:p>
            <a:r>
              <a:rPr lang="en-US" dirty="0"/>
              <a:t>In the 1970s and 80s, deforestation was rampant in forest areas of </a:t>
            </a:r>
            <a:r>
              <a:rPr lang="en-US" dirty="0" err="1"/>
              <a:t>Phayeng</a:t>
            </a:r>
            <a:r>
              <a:rPr lang="en-US" dirty="0"/>
              <a:t> village. </a:t>
            </a:r>
          </a:p>
          <a:p>
            <a:r>
              <a:rPr lang="en-US" dirty="0"/>
              <a:t>In the 1970s, the once dense forest in this village which was spread across 7678.78 hectares but it got </a:t>
            </a:r>
            <a:r>
              <a:rPr lang="en-US" dirty="0" err="1"/>
              <a:t>shrinked</a:t>
            </a:r>
            <a:r>
              <a:rPr lang="en-US" dirty="0"/>
              <a:t> to 579.38 hectares in 2016 (Anand 2017)</a:t>
            </a:r>
          </a:p>
          <a:p>
            <a:r>
              <a:rPr lang="en-US" dirty="0"/>
              <a:t>In the absence of green cover, </a:t>
            </a:r>
            <a:r>
              <a:rPr lang="en-US" dirty="0" err="1"/>
              <a:t>Phayeng</a:t>
            </a:r>
            <a:r>
              <a:rPr lang="en-US" dirty="0"/>
              <a:t> had an extreme warm climate and scanty rainfall and it led to severe shortage of water. </a:t>
            </a:r>
          </a:p>
          <a:p>
            <a:r>
              <a:rPr lang="en-US" dirty="0"/>
              <a:t>Occasional heavy rains led to flash flooding and it affected the soil moisture which made agriculture and farming activities difficult. </a:t>
            </a:r>
          </a:p>
        </p:txBody>
      </p:sp>
      <p:sp>
        <p:nvSpPr>
          <p:cNvPr id="4" name="Slide Number Placeholder 3"/>
          <p:cNvSpPr>
            <a:spLocks noGrp="1"/>
          </p:cNvSpPr>
          <p:nvPr>
            <p:ph type="sldNum" sz="quarter" idx="12"/>
          </p:nvPr>
        </p:nvSpPr>
        <p:spPr/>
        <p:txBody>
          <a:bodyPr/>
          <a:lstStyle/>
          <a:p>
            <a:fld id="{07CE569E-9B7C-4CB9-AB80-C0841F922CFF}" type="slidenum">
              <a:rPr lang="en-US" smtClean="0"/>
              <a:t>14</a:t>
            </a:fld>
            <a:endParaRPr lang="en-US"/>
          </a:p>
        </p:txBody>
      </p:sp>
    </p:spTree>
    <p:extLst>
      <p:ext uri="{BB962C8B-B14F-4D97-AF65-F5344CB8AC3E}">
        <p14:creationId xmlns:p14="http://schemas.microsoft.com/office/powerpoint/2010/main" val="5614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BFAC5-2403-4447-80E0-2AE017A4ED24}"/>
              </a:ext>
            </a:extLst>
          </p:cNvPr>
          <p:cNvSpPr>
            <a:spLocks noGrp="1"/>
          </p:cNvSpPr>
          <p:nvPr>
            <p:ph type="title"/>
          </p:nvPr>
        </p:nvSpPr>
        <p:spPr>
          <a:xfrm>
            <a:off x="838200" y="245856"/>
            <a:ext cx="10240617" cy="933588"/>
          </a:xfrm>
        </p:spPr>
        <p:txBody>
          <a:bodyPr/>
          <a:lstStyle/>
          <a:p>
            <a:r>
              <a:rPr lang="en-US" b="1" dirty="0">
                <a:latin typeface="+mn-lt"/>
              </a:rPr>
              <a:t>Carbon Neutrality in India</a:t>
            </a:r>
            <a:endParaRPr lang="en-IN" b="1" dirty="0">
              <a:latin typeface="+mn-lt"/>
            </a:endParaRPr>
          </a:p>
        </p:txBody>
      </p:sp>
      <p:sp>
        <p:nvSpPr>
          <p:cNvPr id="3" name="Content Placeholder 2">
            <a:extLst>
              <a:ext uri="{FF2B5EF4-FFF2-40B4-BE49-F238E27FC236}">
                <a16:creationId xmlns="" xmlns:a16="http://schemas.microsoft.com/office/drawing/2014/main" id="{0E00D95D-9017-41FD-A030-FA42300FFCA9}"/>
              </a:ext>
            </a:extLst>
          </p:cNvPr>
          <p:cNvSpPr>
            <a:spLocks noGrp="1"/>
          </p:cNvSpPr>
          <p:nvPr>
            <p:ph idx="1"/>
          </p:nvPr>
        </p:nvSpPr>
        <p:spPr>
          <a:xfrm>
            <a:off x="723900" y="1179444"/>
            <a:ext cx="10744200" cy="4932984"/>
          </a:xfrm>
        </p:spPr>
        <p:txBody>
          <a:bodyPr>
            <a:normAutofit fontScale="85000" lnSpcReduction="20000"/>
          </a:bodyPr>
          <a:lstStyle/>
          <a:p>
            <a:pPr algn="just">
              <a:buFont typeface="Wingdings" panose="05000000000000000000" pitchFamily="2" charset="2"/>
              <a:buChar char="Ø"/>
            </a:pPr>
            <a:r>
              <a:rPr lang="en-US" dirty="0"/>
              <a:t>Villagers decided to do something to save their place and they approached Directorate of Forest and Climate Change, Government of Manipur. They jointly started reforestation of the forest land in the </a:t>
            </a:r>
            <a:r>
              <a:rPr lang="en-US" dirty="0" err="1"/>
              <a:t>Phayeng</a:t>
            </a:r>
            <a:r>
              <a:rPr lang="en-US" dirty="0"/>
              <a:t> village. </a:t>
            </a:r>
          </a:p>
          <a:p>
            <a:pPr algn="just">
              <a:buFont typeface="Wingdings" panose="05000000000000000000" pitchFamily="2" charset="2"/>
              <a:buChar char="Ø"/>
            </a:pPr>
            <a:r>
              <a:rPr lang="en-US" dirty="0"/>
              <a:t>Ministry of Environment, Forest, and Climate Change, Government of India also provided assistance under National Adaptation Fund for Climate Change (NAFCC) to develop </a:t>
            </a:r>
            <a:r>
              <a:rPr lang="en-US" dirty="0" err="1"/>
              <a:t>Phayeng</a:t>
            </a:r>
            <a:r>
              <a:rPr lang="en-US" dirty="0"/>
              <a:t> as a carbon-positive eco-village (Nandi 2020)</a:t>
            </a:r>
          </a:p>
          <a:p>
            <a:pPr algn="just">
              <a:buFont typeface="Wingdings" panose="05000000000000000000" pitchFamily="2" charset="2"/>
              <a:buChar char="Ø"/>
            </a:pPr>
            <a:r>
              <a:rPr lang="en-US" dirty="0"/>
              <a:t> As part of the project, villagers even formed a forest protection committee (</a:t>
            </a:r>
            <a:r>
              <a:rPr lang="en-US" dirty="0" err="1"/>
              <a:t>umang</a:t>
            </a:r>
            <a:r>
              <a:rPr lang="en-US" dirty="0"/>
              <a:t> </a:t>
            </a:r>
            <a:r>
              <a:rPr lang="en-US" dirty="0" err="1"/>
              <a:t>kanba</a:t>
            </a:r>
            <a:r>
              <a:rPr lang="en-US" dirty="0"/>
              <a:t>) and also came up with stringent rules including a complete ban on hunting, restriction on entry of outsiders into forest without permission, patrolling in the forest area and monitoring forest fires. </a:t>
            </a:r>
          </a:p>
          <a:p>
            <a:pPr algn="just">
              <a:buFont typeface="Wingdings" panose="05000000000000000000" pitchFamily="2" charset="2"/>
              <a:buChar char="Ø"/>
            </a:pPr>
            <a:r>
              <a:rPr lang="en-US" dirty="0"/>
              <a:t>The forest developed by villagers in </a:t>
            </a:r>
            <a:r>
              <a:rPr lang="en-US" dirty="0" err="1"/>
              <a:t>Phayeng</a:t>
            </a:r>
            <a:r>
              <a:rPr lang="en-US" dirty="0"/>
              <a:t> have now more than 95 tree species with medicinal value (Nandi 2019). </a:t>
            </a:r>
          </a:p>
          <a:p>
            <a:pPr algn="just">
              <a:buFont typeface="Wingdings" panose="05000000000000000000" pitchFamily="2" charset="2"/>
              <a:buChar char="Ø"/>
            </a:pPr>
            <a:r>
              <a:rPr lang="en-US" dirty="0"/>
              <a:t>Foundation of </a:t>
            </a:r>
            <a:r>
              <a:rPr lang="en-US" dirty="0" err="1"/>
              <a:t>Phayeng</a:t>
            </a:r>
            <a:r>
              <a:rPr lang="en-US" dirty="0"/>
              <a:t> community in saving their environment lies in Gandhi and </a:t>
            </a:r>
            <a:r>
              <a:rPr lang="en-US" dirty="0" err="1"/>
              <a:t>Kumarappa</a:t>
            </a:r>
            <a:r>
              <a:rPr lang="en-US" dirty="0"/>
              <a:t> framework of sustainable development. Gandhi-</a:t>
            </a:r>
            <a:r>
              <a:rPr lang="en-US" dirty="0" err="1"/>
              <a:t>Kumarappa</a:t>
            </a:r>
            <a:r>
              <a:rPr lang="en-US" dirty="0"/>
              <a:t> framework lays stress on economy of permanence, the foundation of which is total non-violence in production and consumption.</a:t>
            </a:r>
          </a:p>
        </p:txBody>
      </p:sp>
      <p:sp>
        <p:nvSpPr>
          <p:cNvPr id="4" name="Slide Number Placeholder 3"/>
          <p:cNvSpPr>
            <a:spLocks noGrp="1"/>
          </p:cNvSpPr>
          <p:nvPr>
            <p:ph type="sldNum" sz="quarter" idx="12"/>
          </p:nvPr>
        </p:nvSpPr>
        <p:spPr/>
        <p:txBody>
          <a:bodyPr/>
          <a:lstStyle/>
          <a:p>
            <a:fld id="{07CE569E-9B7C-4CB9-AB80-C0841F922CFF}" type="slidenum">
              <a:rPr lang="en-US" smtClean="0"/>
              <a:t>15</a:t>
            </a:fld>
            <a:endParaRPr lang="en-US"/>
          </a:p>
        </p:txBody>
      </p:sp>
    </p:spTree>
    <p:extLst>
      <p:ext uri="{BB962C8B-B14F-4D97-AF65-F5344CB8AC3E}">
        <p14:creationId xmlns:p14="http://schemas.microsoft.com/office/powerpoint/2010/main" val="1275499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BFAC5-2403-4447-80E0-2AE017A4ED24}"/>
              </a:ext>
            </a:extLst>
          </p:cNvPr>
          <p:cNvSpPr>
            <a:spLocks noGrp="1"/>
          </p:cNvSpPr>
          <p:nvPr>
            <p:ph type="title"/>
          </p:nvPr>
        </p:nvSpPr>
        <p:spPr>
          <a:xfrm>
            <a:off x="838200" y="245856"/>
            <a:ext cx="10240617" cy="933588"/>
          </a:xfrm>
        </p:spPr>
        <p:txBody>
          <a:bodyPr>
            <a:normAutofit fontScale="90000"/>
          </a:bodyPr>
          <a:lstStyle/>
          <a:p>
            <a:r>
              <a:rPr lang="en-US" b="1" dirty="0">
                <a:latin typeface="+mn-lt"/>
              </a:rPr>
              <a:t>Carbon Neutrality Villages – A Case Study From </a:t>
            </a:r>
            <a:r>
              <a:rPr lang="en-US" b="1" dirty="0" err="1">
                <a:latin typeface="+mn-lt"/>
              </a:rPr>
              <a:t>Meenangadi</a:t>
            </a:r>
            <a:r>
              <a:rPr lang="en-US" b="1" dirty="0">
                <a:latin typeface="+mn-lt"/>
              </a:rPr>
              <a:t> Kerala </a:t>
            </a:r>
            <a:endParaRPr lang="en-IN" b="1" dirty="0">
              <a:latin typeface="+mn-lt"/>
            </a:endParaRPr>
          </a:p>
        </p:txBody>
      </p:sp>
      <p:sp>
        <p:nvSpPr>
          <p:cNvPr id="3" name="Content Placeholder 2">
            <a:extLst>
              <a:ext uri="{FF2B5EF4-FFF2-40B4-BE49-F238E27FC236}">
                <a16:creationId xmlns="" xmlns:a16="http://schemas.microsoft.com/office/drawing/2014/main" id="{0E00D95D-9017-41FD-A030-FA42300FFCA9}"/>
              </a:ext>
            </a:extLst>
          </p:cNvPr>
          <p:cNvSpPr>
            <a:spLocks noGrp="1"/>
          </p:cNvSpPr>
          <p:nvPr>
            <p:ph idx="1"/>
          </p:nvPr>
        </p:nvSpPr>
        <p:spPr>
          <a:xfrm>
            <a:off x="723900" y="1311966"/>
            <a:ext cx="10744200" cy="4932984"/>
          </a:xfrm>
        </p:spPr>
        <p:txBody>
          <a:bodyPr>
            <a:normAutofit lnSpcReduction="10000"/>
          </a:bodyPr>
          <a:lstStyle/>
          <a:p>
            <a:r>
              <a:rPr lang="en-US" dirty="0" err="1"/>
              <a:t>Meenangadi</a:t>
            </a:r>
            <a:r>
              <a:rPr lang="en-US" dirty="0"/>
              <a:t> Gram Panchayat in Wayanad district, Kerala is also on its way to become carbon – neutral.</a:t>
            </a:r>
          </a:p>
          <a:p>
            <a:r>
              <a:rPr lang="en-US" dirty="0"/>
              <a:t>The journey of </a:t>
            </a:r>
            <a:r>
              <a:rPr lang="en-US" dirty="0" err="1"/>
              <a:t>Meenangadi</a:t>
            </a:r>
            <a:r>
              <a:rPr lang="en-US" dirty="0"/>
              <a:t> towards carbon- neutrality began in 2016.</a:t>
            </a:r>
          </a:p>
          <a:p>
            <a:r>
              <a:rPr lang="en-US" dirty="0"/>
              <a:t>The Panchayat first conducted a carbon audit in 9000 households to identify the key sectors and sources that lead to maximum amount of carbon emission and carbon sequestration in </a:t>
            </a:r>
            <a:r>
              <a:rPr lang="en-US" dirty="0" err="1"/>
              <a:t>Meenangadi</a:t>
            </a:r>
            <a:r>
              <a:rPr lang="en-US" dirty="0"/>
              <a:t>. </a:t>
            </a:r>
          </a:p>
          <a:p>
            <a:r>
              <a:rPr lang="en-US" dirty="0"/>
              <a:t>The carbon-auditing held in 2016–2017 found that the total carbon emission of </a:t>
            </a:r>
            <a:r>
              <a:rPr lang="en-US" dirty="0" err="1"/>
              <a:t>Meenangadi</a:t>
            </a:r>
            <a:r>
              <a:rPr lang="en-US" dirty="0"/>
              <a:t> was estimated to be at 33,375 </a:t>
            </a:r>
            <a:r>
              <a:rPr lang="en-US" dirty="0" err="1"/>
              <a:t>tonnes</a:t>
            </a:r>
            <a:r>
              <a:rPr lang="en-US" dirty="0"/>
              <a:t> of CO2 Eq while carbon sequestration was 21,962.53 </a:t>
            </a:r>
            <a:r>
              <a:rPr lang="en-US" dirty="0" err="1"/>
              <a:t>tonnes</a:t>
            </a:r>
            <a:r>
              <a:rPr lang="en-US" dirty="0"/>
              <a:t> of CO2 Eq (Raghu-</a:t>
            </a:r>
            <a:r>
              <a:rPr lang="en-US" dirty="0" err="1"/>
              <a:t>nath</a:t>
            </a:r>
            <a:r>
              <a:rPr lang="en-US" dirty="0"/>
              <a:t> 2021). </a:t>
            </a:r>
          </a:p>
          <a:p>
            <a:r>
              <a:rPr lang="en-US" dirty="0"/>
              <a:t>It was also found that there was an excess emission of 11,412.57tonnes of CO2 Eq.</a:t>
            </a:r>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16</a:t>
            </a:fld>
            <a:endParaRPr lang="en-US"/>
          </a:p>
        </p:txBody>
      </p:sp>
    </p:spTree>
    <p:extLst>
      <p:ext uri="{BB962C8B-B14F-4D97-AF65-F5344CB8AC3E}">
        <p14:creationId xmlns:p14="http://schemas.microsoft.com/office/powerpoint/2010/main" val="405949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0" name="Picture 16"/>
          <p:cNvPicPr>
            <a:picLocks noChangeAspect="1" noChangeArrowheads="1"/>
          </p:cNvPicPr>
          <p:nvPr/>
        </p:nvPicPr>
        <p:blipFill>
          <a:blip r:embed="rId2"/>
          <a:srcRect/>
          <a:stretch>
            <a:fillRect/>
          </a:stretch>
        </p:blipFill>
        <p:spPr bwMode="auto">
          <a:xfrm rot="2601705">
            <a:off x="2557207" y="1576447"/>
            <a:ext cx="2768340" cy="2112548"/>
          </a:xfrm>
          <a:prstGeom prst="rect">
            <a:avLst/>
          </a:prstGeom>
          <a:noFill/>
          <a:ln w="9525">
            <a:noFill/>
            <a:miter lim="800000"/>
            <a:headEnd/>
            <a:tailEnd/>
          </a:ln>
          <a:effectLst/>
        </p:spPr>
      </p:pic>
      <p:pic>
        <p:nvPicPr>
          <p:cNvPr id="16399" name="Picture 15"/>
          <p:cNvPicPr>
            <a:picLocks noChangeAspect="1" noChangeArrowheads="1"/>
          </p:cNvPicPr>
          <p:nvPr/>
        </p:nvPicPr>
        <p:blipFill>
          <a:blip r:embed="rId3" cstate="print"/>
          <a:srcRect/>
          <a:stretch>
            <a:fillRect/>
          </a:stretch>
        </p:blipFill>
        <p:spPr bwMode="auto">
          <a:xfrm rot="703842">
            <a:off x="1927854" y="700628"/>
            <a:ext cx="1006161" cy="1077761"/>
          </a:xfrm>
          <a:prstGeom prst="rect">
            <a:avLst/>
          </a:prstGeom>
          <a:noFill/>
          <a:ln w="9525">
            <a:noFill/>
            <a:miter lim="800000"/>
            <a:headEnd/>
            <a:tailEnd/>
          </a:ln>
          <a:effectLst/>
        </p:spPr>
      </p:pic>
      <p:pic>
        <p:nvPicPr>
          <p:cNvPr id="16394" name="Picture 10" descr="C:\Users\Acer\Downloads\1613px-Wayanad-district-map-en.svg.png"/>
          <p:cNvPicPr>
            <a:picLocks noChangeAspect="1" noChangeArrowheads="1"/>
          </p:cNvPicPr>
          <p:nvPr/>
        </p:nvPicPr>
        <p:blipFill>
          <a:blip r:embed="rId4"/>
          <a:srcRect/>
          <a:stretch>
            <a:fillRect/>
          </a:stretch>
        </p:blipFill>
        <p:spPr bwMode="auto">
          <a:xfrm>
            <a:off x="3581400" y="3048000"/>
            <a:ext cx="6477000" cy="3800104"/>
          </a:xfrm>
          <a:prstGeom prst="rect">
            <a:avLst/>
          </a:prstGeom>
          <a:noFill/>
        </p:spPr>
      </p:pic>
      <p:sp>
        <p:nvSpPr>
          <p:cNvPr id="46" name="TextBox 45"/>
          <p:cNvSpPr txBox="1"/>
          <p:nvPr/>
        </p:nvSpPr>
        <p:spPr>
          <a:xfrm>
            <a:off x="7315201" y="5334000"/>
            <a:ext cx="1424621" cy="369332"/>
          </a:xfrm>
          <a:prstGeom prst="rect">
            <a:avLst/>
          </a:prstGeom>
          <a:solidFill>
            <a:schemeClr val="accent3">
              <a:lumMod val="20000"/>
              <a:lumOff val="80000"/>
            </a:schemeClr>
          </a:solidFill>
        </p:spPr>
        <p:txBody>
          <a:bodyPr wrap="none" rtlCol="0">
            <a:spAutoFit/>
          </a:bodyPr>
          <a:lstStyle/>
          <a:p>
            <a:r>
              <a:rPr lang="en-US" b="1" dirty="0" err="1">
                <a:solidFill>
                  <a:srgbClr val="FF0000"/>
                </a:solidFill>
              </a:rPr>
              <a:t>Meenangadi</a:t>
            </a:r>
            <a:r>
              <a:rPr lang="en-US" b="1" dirty="0">
                <a:solidFill>
                  <a:srgbClr val="FF0000"/>
                </a:solidFill>
              </a:rPr>
              <a:t> </a:t>
            </a:r>
          </a:p>
        </p:txBody>
      </p:sp>
      <p:sp>
        <p:nvSpPr>
          <p:cNvPr id="47" name="TextBox 46"/>
          <p:cNvSpPr txBox="1"/>
          <p:nvPr/>
        </p:nvSpPr>
        <p:spPr>
          <a:xfrm>
            <a:off x="2971800" y="5638800"/>
            <a:ext cx="2286000" cy="381000"/>
          </a:xfrm>
          <a:prstGeom prst="rect">
            <a:avLst/>
          </a:prstGeom>
          <a:solidFill>
            <a:schemeClr val="accent2">
              <a:lumMod val="50000"/>
            </a:schemeClr>
          </a:solidFill>
        </p:spPr>
        <p:txBody>
          <a:bodyPr wrap="square" rtlCol="0">
            <a:spAutoFit/>
          </a:bodyPr>
          <a:lstStyle/>
          <a:p>
            <a:r>
              <a:rPr lang="en-US" b="1" dirty="0">
                <a:solidFill>
                  <a:schemeClr val="bg1"/>
                </a:solidFill>
              </a:rPr>
              <a:t>WAYANAD DISTRICT </a:t>
            </a:r>
          </a:p>
        </p:txBody>
      </p:sp>
      <p:sp>
        <p:nvSpPr>
          <p:cNvPr id="17" name="Curved Down Arrow 16"/>
          <p:cNvSpPr/>
          <p:nvPr/>
        </p:nvSpPr>
        <p:spPr>
          <a:xfrm>
            <a:off x="2286000" y="1447800"/>
            <a:ext cx="1447800" cy="304800"/>
          </a:xfrm>
          <a:prstGeom prst="curved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c 22"/>
          <p:cNvSpPr/>
          <p:nvPr/>
        </p:nvSpPr>
        <p:spPr>
          <a:xfrm rot="2085309">
            <a:off x="3755349" y="1505247"/>
            <a:ext cx="3081100" cy="3178520"/>
          </a:xfrm>
          <a:prstGeom prst="arc">
            <a:avLst>
              <a:gd name="adj1" fmla="val 11772704"/>
              <a:gd name="adj2" fmla="val 20512903"/>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191000" y="457200"/>
            <a:ext cx="5715604" cy="52322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800" b="1" dirty="0">
                <a:solidFill>
                  <a:schemeClr val="tx1"/>
                </a:solidFill>
              </a:rPr>
              <a:t>Map of </a:t>
            </a:r>
            <a:r>
              <a:rPr lang="en-US" sz="2800" b="1" dirty="0" err="1">
                <a:solidFill>
                  <a:schemeClr val="tx1"/>
                </a:solidFill>
              </a:rPr>
              <a:t>Meenangadi</a:t>
            </a:r>
            <a:r>
              <a:rPr lang="en-US" sz="2800" b="1" dirty="0">
                <a:solidFill>
                  <a:schemeClr val="tx1"/>
                </a:solidFill>
              </a:rPr>
              <a:t> Gram Panchayat</a:t>
            </a:r>
          </a:p>
        </p:txBody>
      </p:sp>
      <p:sp>
        <p:nvSpPr>
          <p:cNvPr id="2" name="Slide Number Placeholder 1"/>
          <p:cNvSpPr>
            <a:spLocks noGrp="1"/>
          </p:cNvSpPr>
          <p:nvPr>
            <p:ph type="sldNum" sz="quarter" idx="12"/>
          </p:nvPr>
        </p:nvSpPr>
        <p:spPr/>
        <p:txBody>
          <a:bodyPr/>
          <a:lstStyle/>
          <a:p>
            <a:fld id="{07CE569E-9B7C-4CB9-AB80-C0841F922CFF}"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8229600" cy="563562"/>
          </a:xfrm>
          <a:no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CA" b="1" dirty="0"/>
              <a:t/>
            </a:r>
            <a:br>
              <a:rPr lang="en-CA" b="1" dirty="0"/>
            </a:br>
            <a:r>
              <a:rPr lang="en-CA" sz="4000" b="1" dirty="0" err="1">
                <a:solidFill>
                  <a:schemeClr val="tx1"/>
                </a:solidFill>
              </a:rPr>
              <a:t>Meenangadi</a:t>
            </a:r>
            <a:r>
              <a:rPr lang="en-CA" sz="4000" b="1" dirty="0">
                <a:solidFill>
                  <a:schemeClr val="tx1"/>
                </a:solidFill>
              </a:rPr>
              <a:t> Panchayat Profile </a:t>
            </a:r>
            <a:r>
              <a:rPr lang="en-US" dirty="0"/>
              <a:t/>
            </a:r>
            <a:br>
              <a:rPr lang="en-US" dirty="0"/>
            </a:br>
            <a:endParaRPr lang="en-US" dirty="0"/>
          </a:p>
        </p:txBody>
      </p:sp>
      <p:sp>
        <p:nvSpPr>
          <p:cNvPr id="3" name="Content Placeholder 2"/>
          <p:cNvSpPr>
            <a:spLocks noGrp="1"/>
          </p:cNvSpPr>
          <p:nvPr>
            <p:ph idx="1"/>
          </p:nvPr>
        </p:nvSpPr>
        <p:spPr>
          <a:xfrm>
            <a:off x="1828800" y="1219200"/>
            <a:ext cx="8229600" cy="5029200"/>
          </a:xfrm>
        </p:spPr>
        <p:txBody>
          <a:bodyPr>
            <a:normAutofit/>
          </a:bodyPr>
          <a:lstStyle/>
          <a:p>
            <a:pPr lvl="0" algn="just">
              <a:buFont typeface="Wingdings" pitchFamily="2" charset="2"/>
              <a:buChar char="Ø"/>
            </a:pPr>
            <a:r>
              <a:rPr lang="en-CA" b="1" dirty="0" err="1"/>
              <a:t>Meenangadi</a:t>
            </a:r>
            <a:r>
              <a:rPr lang="en-CA" b="1" dirty="0"/>
              <a:t> is one of the 25 Gram Panchayats in the </a:t>
            </a:r>
            <a:r>
              <a:rPr lang="en-CA" b="1" dirty="0" err="1"/>
              <a:t>Wayanad</a:t>
            </a:r>
            <a:r>
              <a:rPr lang="en-CA" b="1" dirty="0"/>
              <a:t> district of Kerala.</a:t>
            </a:r>
            <a:endParaRPr lang="en-US" b="1" dirty="0"/>
          </a:p>
          <a:p>
            <a:pPr lvl="0" algn="just">
              <a:buFont typeface="Wingdings" pitchFamily="2" charset="2"/>
              <a:buChar char="Ø"/>
            </a:pPr>
            <a:r>
              <a:rPr lang="en-CA" b="1" dirty="0" err="1"/>
              <a:t>Meenangadi</a:t>
            </a:r>
            <a:r>
              <a:rPr lang="en-CA" b="1" dirty="0"/>
              <a:t> is located is classified as “highly vulnerable to climate change”.</a:t>
            </a:r>
            <a:endParaRPr lang="en-US" b="1" dirty="0"/>
          </a:p>
          <a:p>
            <a:pPr lvl="0" algn="just">
              <a:buFont typeface="Wingdings" pitchFamily="2" charset="2"/>
              <a:buChar char="Ø"/>
            </a:pPr>
            <a:r>
              <a:rPr lang="en-CA" b="1" dirty="0"/>
              <a:t>A geographical area of 53.52 Sq. Km with rocky hilly area, valley and plains. </a:t>
            </a:r>
          </a:p>
          <a:p>
            <a:pPr lvl="0" algn="just">
              <a:buFont typeface="Wingdings" pitchFamily="2" charset="2"/>
              <a:buChar char="Ø"/>
            </a:pPr>
            <a:r>
              <a:rPr lang="en-CA" b="1" dirty="0"/>
              <a:t>A few portions of the </a:t>
            </a:r>
            <a:r>
              <a:rPr lang="en-CA" b="1" dirty="0" err="1"/>
              <a:t>Meenangadi</a:t>
            </a:r>
            <a:r>
              <a:rPr lang="en-CA" b="1" dirty="0"/>
              <a:t> falls under the rain-shadow.</a:t>
            </a:r>
          </a:p>
          <a:p>
            <a:pPr lvl="0" algn="just">
              <a:buFont typeface="Wingdings" pitchFamily="2" charset="2"/>
              <a:buChar char="Ø"/>
            </a:pPr>
            <a:r>
              <a:rPr lang="en-CA" b="1" dirty="0"/>
              <a:t>The district is situated on the eastern slope of the Western Ghats</a:t>
            </a:r>
            <a:r>
              <a:rPr lang="en-CA" dirty="0"/>
              <a:t>.</a:t>
            </a:r>
            <a:endParaRPr lang="en-US" dirty="0"/>
          </a:p>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8229600" cy="563562"/>
          </a:xfrm>
          <a:no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CA" b="1" dirty="0"/>
              <a:t/>
            </a:r>
            <a:br>
              <a:rPr lang="en-CA" b="1" dirty="0"/>
            </a:br>
            <a:r>
              <a:rPr lang="en-CA" sz="4000" b="1" dirty="0" err="1">
                <a:solidFill>
                  <a:schemeClr val="tx1"/>
                </a:solidFill>
              </a:rPr>
              <a:t>Meenangadi</a:t>
            </a:r>
            <a:r>
              <a:rPr lang="en-CA" sz="4000" b="1" dirty="0">
                <a:solidFill>
                  <a:schemeClr val="tx1"/>
                </a:solidFill>
              </a:rPr>
              <a:t> Panchayat Profile </a:t>
            </a:r>
            <a:r>
              <a:rPr lang="en-US" dirty="0"/>
              <a:t/>
            </a:r>
            <a:br>
              <a:rPr lang="en-US" dirty="0"/>
            </a:br>
            <a:endParaRPr lang="en-US" dirty="0"/>
          </a:p>
        </p:txBody>
      </p:sp>
      <p:graphicFrame>
        <p:nvGraphicFramePr>
          <p:cNvPr id="7" name="Content Placeholder 6">
            <a:extLst>
              <a:ext uri="{FF2B5EF4-FFF2-40B4-BE49-F238E27FC236}">
                <a16:creationId xmlns="" xmlns:a16="http://schemas.microsoft.com/office/drawing/2014/main" id="{7A2B775A-583E-40D0-8C9C-51B51352441F}"/>
              </a:ext>
            </a:extLst>
          </p:cNvPr>
          <p:cNvGraphicFramePr>
            <a:graphicFrameLocks noGrp="1"/>
          </p:cNvGraphicFramePr>
          <p:nvPr>
            <p:ph idx="1"/>
            <p:extLst>
              <p:ext uri="{D42A27DB-BD31-4B8C-83A1-F6EECF244321}">
                <p14:modId xmlns:p14="http://schemas.microsoft.com/office/powerpoint/2010/main" val="1100481056"/>
              </p:ext>
            </p:extLst>
          </p:nvPr>
        </p:nvGraphicFramePr>
        <p:xfrm>
          <a:off x="2209799" y="1828799"/>
          <a:ext cx="8418443" cy="48926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 xmlns:a16="http://schemas.microsoft.com/office/drawing/2014/main" id="{A4FEA30A-41CD-4CAB-AD34-B2C2481D4657}"/>
              </a:ext>
            </a:extLst>
          </p:cNvPr>
          <p:cNvSpPr txBox="1"/>
          <p:nvPr/>
        </p:nvSpPr>
        <p:spPr>
          <a:xfrm>
            <a:off x="2286000" y="1293812"/>
            <a:ext cx="5562600" cy="369332"/>
          </a:xfrm>
          <a:prstGeom prst="rect">
            <a:avLst/>
          </a:prstGeom>
          <a:noFill/>
        </p:spPr>
        <p:txBody>
          <a:bodyPr wrap="square" rtlCol="0">
            <a:spAutoFit/>
          </a:bodyPr>
          <a:lstStyle/>
          <a:p>
            <a:r>
              <a:rPr lang="en-US" dirty="0"/>
              <a:t>Demographic Profile of </a:t>
            </a:r>
            <a:r>
              <a:rPr lang="en-US" dirty="0" err="1"/>
              <a:t>Meenangadi</a:t>
            </a:r>
            <a:r>
              <a:rPr lang="en-US" dirty="0"/>
              <a:t> Gram Panchayat</a:t>
            </a:r>
            <a:endParaRPr lang="en-IN" dirty="0"/>
          </a:p>
        </p:txBody>
      </p:sp>
      <p:sp>
        <p:nvSpPr>
          <p:cNvPr id="3" name="Slide Number Placeholder 2"/>
          <p:cNvSpPr>
            <a:spLocks noGrp="1"/>
          </p:cNvSpPr>
          <p:nvPr>
            <p:ph type="sldNum" sz="quarter" idx="12"/>
          </p:nvPr>
        </p:nvSpPr>
        <p:spPr/>
        <p:txBody>
          <a:bodyPr/>
          <a:lstStyle/>
          <a:p>
            <a:fld id="{07CE569E-9B7C-4CB9-AB80-C0841F922CFF}" type="slidenum">
              <a:rPr lang="en-US" smtClean="0"/>
              <a:t>19</a:t>
            </a:fld>
            <a:endParaRPr lang="en-US"/>
          </a:p>
        </p:txBody>
      </p:sp>
    </p:spTree>
    <p:extLst>
      <p:ext uri="{BB962C8B-B14F-4D97-AF65-F5344CB8AC3E}">
        <p14:creationId xmlns:p14="http://schemas.microsoft.com/office/powerpoint/2010/main" val="174489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4855A-38EF-481B-B5A0-E3C0A3CF089B}"/>
              </a:ext>
            </a:extLst>
          </p:cNvPr>
          <p:cNvSpPr>
            <a:spLocks noGrp="1"/>
          </p:cNvSpPr>
          <p:nvPr>
            <p:ph type="title"/>
          </p:nvPr>
        </p:nvSpPr>
        <p:spPr/>
        <p:txBody>
          <a:bodyPr/>
          <a:lstStyle/>
          <a:p>
            <a:r>
              <a:rPr lang="en-US" b="1" dirty="0">
                <a:latin typeface="+mn-lt"/>
              </a:rPr>
              <a:t>Carbon Neutrality</a:t>
            </a:r>
            <a:endParaRPr lang="en-IN" b="1" dirty="0">
              <a:latin typeface="+mn-lt"/>
            </a:endParaRPr>
          </a:p>
        </p:txBody>
      </p:sp>
      <p:sp>
        <p:nvSpPr>
          <p:cNvPr id="3" name="Content Placeholder 2">
            <a:extLst>
              <a:ext uri="{FF2B5EF4-FFF2-40B4-BE49-F238E27FC236}">
                <a16:creationId xmlns="" xmlns:a16="http://schemas.microsoft.com/office/drawing/2014/main" id="{83A2E19E-0B3E-4B78-A6F3-8AE5E50D5E24}"/>
              </a:ext>
            </a:extLst>
          </p:cNvPr>
          <p:cNvSpPr>
            <a:spLocks noGrp="1"/>
          </p:cNvSpPr>
          <p:nvPr>
            <p:ph idx="1"/>
          </p:nvPr>
        </p:nvSpPr>
        <p:spPr/>
        <p:txBody>
          <a:bodyPr>
            <a:normAutofit fontScale="92500"/>
          </a:bodyPr>
          <a:lstStyle/>
          <a:p>
            <a:r>
              <a:rPr lang="en-US" dirty="0"/>
              <a:t>Low carbon development is the premise of carbon neutrality, and emission reduction and carbon sinks are the basis of carbon neutrality.</a:t>
            </a:r>
          </a:p>
          <a:p>
            <a:r>
              <a:rPr lang="en-US" dirty="0"/>
              <a:t>Carbon sink refers to a forest, ocean, or other natural environment viewed in terms of its ability to absorb carbon dioxide from the atmosphere.</a:t>
            </a:r>
          </a:p>
          <a:p>
            <a:r>
              <a:rPr lang="en-US" dirty="0"/>
              <a:t>Carbon neutrality involves balancing carbon emissions and carbon sink absorption.  </a:t>
            </a:r>
          </a:p>
          <a:p>
            <a:r>
              <a:rPr lang="en-US" dirty="0"/>
              <a:t>This  can  be  done  by offsetting carbon dioxide emissions</a:t>
            </a:r>
          </a:p>
          <a:p>
            <a:r>
              <a:rPr lang="en-US" dirty="0"/>
              <a:t>All global greenhouse gas (GHG) emissions must be offset through carbon sequestration to achieve carbon neutrality (Das et al., 2022)</a:t>
            </a:r>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2</a:t>
            </a:fld>
            <a:endParaRPr lang="en-US"/>
          </a:p>
        </p:txBody>
      </p:sp>
    </p:spTree>
    <p:extLst>
      <p:ext uri="{BB962C8B-B14F-4D97-AF65-F5344CB8AC3E}">
        <p14:creationId xmlns:p14="http://schemas.microsoft.com/office/powerpoint/2010/main" val="359919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8229600" cy="563562"/>
          </a:xfrm>
          <a:no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CA" b="1" dirty="0"/>
              <a:t/>
            </a:r>
            <a:br>
              <a:rPr lang="en-CA" b="1" dirty="0"/>
            </a:br>
            <a:r>
              <a:rPr lang="en-CA" sz="4000" b="1" dirty="0" err="1">
                <a:solidFill>
                  <a:schemeClr val="tx1"/>
                </a:solidFill>
              </a:rPr>
              <a:t>Meenangadi</a:t>
            </a:r>
            <a:r>
              <a:rPr lang="en-CA" sz="4000" b="1" dirty="0">
                <a:solidFill>
                  <a:schemeClr val="tx1"/>
                </a:solidFill>
              </a:rPr>
              <a:t> Panchayat Profile </a:t>
            </a:r>
            <a:r>
              <a:rPr lang="en-US" dirty="0">
                <a:solidFill>
                  <a:schemeClr val="tx1"/>
                </a:solidFill>
              </a:rPr>
              <a:t/>
            </a:r>
            <a:br>
              <a:rPr lang="en-US" dirty="0">
                <a:solidFill>
                  <a:schemeClr val="tx1"/>
                </a:solidFill>
              </a:rPr>
            </a:br>
            <a:endParaRPr lang="en-US" dirty="0">
              <a:solidFill>
                <a:schemeClr val="tx1"/>
              </a:solidFill>
            </a:endParaRPr>
          </a:p>
        </p:txBody>
      </p:sp>
      <p:sp>
        <p:nvSpPr>
          <p:cNvPr id="8" name="TextBox 7">
            <a:extLst>
              <a:ext uri="{FF2B5EF4-FFF2-40B4-BE49-F238E27FC236}">
                <a16:creationId xmlns="" xmlns:a16="http://schemas.microsoft.com/office/drawing/2014/main" id="{A4FEA30A-41CD-4CAB-AD34-B2C2481D4657}"/>
              </a:ext>
            </a:extLst>
          </p:cNvPr>
          <p:cNvSpPr txBox="1"/>
          <p:nvPr/>
        </p:nvSpPr>
        <p:spPr>
          <a:xfrm>
            <a:off x="2286000" y="1293812"/>
            <a:ext cx="5562600" cy="369332"/>
          </a:xfrm>
          <a:prstGeom prst="rect">
            <a:avLst/>
          </a:prstGeom>
          <a:noFill/>
        </p:spPr>
        <p:txBody>
          <a:bodyPr wrap="square" rtlCol="0">
            <a:spAutoFit/>
          </a:bodyPr>
          <a:lstStyle/>
          <a:p>
            <a:r>
              <a:rPr lang="en-US" dirty="0"/>
              <a:t>Occupational  Profile of </a:t>
            </a:r>
            <a:r>
              <a:rPr lang="en-US" dirty="0" err="1"/>
              <a:t>Meenangadi</a:t>
            </a:r>
            <a:r>
              <a:rPr lang="en-US" dirty="0"/>
              <a:t> Gram Panchayat</a:t>
            </a:r>
            <a:endParaRPr lang="en-IN" dirty="0"/>
          </a:p>
        </p:txBody>
      </p:sp>
      <p:graphicFrame>
        <p:nvGraphicFramePr>
          <p:cNvPr id="10" name="Content Placeholder 9">
            <a:extLst>
              <a:ext uri="{FF2B5EF4-FFF2-40B4-BE49-F238E27FC236}">
                <a16:creationId xmlns="" xmlns:a16="http://schemas.microsoft.com/office/drawing/2014/main" id="{D557F1B1-616E-4137-B5F5-D805F403807E}"/>
              </a:ext>
            </a:extLst>
          </p:cNvPr>
          <p:cNvGraphicFramePr>
            <a:graphicFrameLocks noGrp="1"/>
          </p:cNvGraphicFramePr>
          <p:nvPr>
            <p:ph idx="1"/>
            <p:extLst>
              <p:ext uri="{D42A27DB-BD31-4B8C-83A1-F6EECF244321}">
                <p14:modId xmlns:p14="http://schemas.microsoft.com/office/powerpoint/2010/main" val="87223264"/>
              </p:ext>
            </p:extLst>
          </p:nvPr>
        </p:nvGraphicFramePr>
        <p:xfrm>
          <a:off x="1981199" y="1600201"/>
          <a:ext cx="8938591" cy="4800599"/>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07CE569E-9B7C-4CB9-AB80-C0841F922CFF}" type="slidenum">
              <a:rPr lang="en-US" smtClean="0"/>
              <a:t>20</a:t>
            </a:fld>
            <a:endParaRPr lang="en-US"/>
          </a:p>
        </p:txBody>
      </p:sp>
    </p:spTree>
    <p:extLst>
      <p:ext uri="{BB962C8B-B14F-4D97-AF65-F5344CB8AC3E}">
        <p14:creationId xmlns:p14="http://schemas.microsoft.com/office/powerpoint/2010/main" val="249215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8229600" cy="563562"/>
          </a:xfrm>
          <a:no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CA" b="1" dirty="0"/>
              <a:t/>
            </a:r>
            <a:br>
              <a:rPr lang="en-CA" b="1" dirty="0"/>
            </a:br>
            <a:r>
              <a:rPr lang="en-CA" sz="4000" b="1" dirty="0" err="1">
                <a:solidFill>
                  <a:schemeClr val="tx1"/>
                </a:solidFill>
              </a:rPr>
              <a:t>Meenangadi</a:t>
            </a:r>
            <a:r>
              <a:rPr lang="en-CA" sz="4000" b="1" dirty="0">
                <a:solidFill>
                  <a:schemeClr val="tx1"/>
                </a:solidFill>
              </a:rPr>
              <a:t> Panchayat Profile </a:t>
            </a:r>
            <a:r>
              <a:rPr lang="en-US" dirty="0"/>
              <a:t/>
            </a:r>
            <a:br>
              <a:rPr lang="en-US" dirty="0"/>
            </a:br>
            <a:endParaRPr lang="en-US" dirty="0"/>
          </a:p>
        </p:txBody>
      </p:sp>
      <p:sp>
        <p:nvSpPr>
          <p:cNvPr id="8" name="TextBox 7">
            <a:extLst>
              <a:ext uri="{FF2B5EF4-FFF2-40B4-BE49-F238E27FC236}">
                <a16:creationId xmlns="" xmlns:a16="http://schemas.microsoft.com/office/drawing/2014/main" id="{A4FEA30A-41CD-4CAB-AD34-B2C2481D4657}"/>
              </a:ext>
            </a:extLst>
          </p:cNvPr>
          <p:cNvSpPr txBox="1"/>
          <p:nvPr/>
        </p:nvSpPr>
        <p:spPr>
          <a:xfrm>
            <a:off x="2286000" y="1293812"/>
            <a:ext cx="5562600" cy="369332"/>
          </a:xfrm>
          <a:prstGeom prst="rect">
            <a:avLst/>
          </a:prstGeom>
          <a:noFill/>
        </p:spPr>
        <p:txBody>
          <a:bodyPr wrap="square" rtlCol="0">
            <a:spAutoFit/>
          </a:bodyPr>
          <a:lstStyle/>
          <a:p>
            <a:r>
              <a:rPr lang="en-US" dirty="0"/>
              <a:t>Areas Under Cultivation in </a:t>
            </a:r>
            <a:r>
              <a:rPr lang="en-US" dirty="0" err="1"/>
              <a:t>Meenangadi</a:t>
            </a:r>
            <a:r>
              <a:rPr lang="en-US" dirty="0"/>
              <a:t> Gram Panchayat</a:t>
            </a:r>
            <a:endParaRPr lang="en-IN" dirty="0"/>
          </a:p>
        </p:txBody>
      </p:sp>
      <p:graphicFrame>
        <p:nvGraphicFramePr>
          <p:cNvPr id="11" name="Content Placeholder 10">
            <a:extLst>
              <a:ext uri="{FF2B5EF4-FFF2-40B4-BE49-F238E27FC236}">
                <a16:creationId xmlns="" xmlns:a16="http://schemas.microsoft.com/office/drawing/2014/main" id="{4563AD2F-27C5-4565-BFAA-E39EA548E2AA}"/>
              </a:ext>
            </a:extLst>
          </p:cNvPr>
          <p:cNvGraphicFramePr>
            <a:graphicFrameLocks noGrp="1"/>
          </p:cNvGraphicFramePr>
          <p:nvPr>
            <p:ph idx="1"/>
            <p:extLst>
              <p:ext uri="{D42A27DB-BD31-4B8C-83A1-F6EECF244321}">
                <p14:modId xmlns:p14="http://schemas.microsoft.com/office/powerpoint/2010/main" val="2800499256"/>
              </p:ext>
            </p:extLst>
          </p:nvPr>
        </p:nvGraphicFramePr>
        <p:xfrm>
          <a:off x="1981199" y="1600201"/>
          <a:ext cx="8647043" cy="4756149"/>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07CE569E-9B7C-4CB9-AB80-C0841F922CFF}" type="slidenum">
              <a:rPr lang="en-US" smtClean="0"/>
              <a:t>21</a:t>
            </a:fld>
            <a:endParaRPr lang="en-US"/>
          </a:p>
        </p:txBody>
      </p:sp>
    </p:spTree>
    <p:extLst>
      <p:ext uri="{BB962C8B-B14F-4D97-AF65-F5344CB8AC3E}">
        <p14:creationId xmlns:p14="http://schemas.microsoft.com/office/powerpoint/2010/main" val="130654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8229600" cy="563562"/>
          </a:xfrm>
          <a:no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CA" b="1" dirty="0"/>
              <a:t/>
            </a:r>
            <a:br>
              <a:rPr lang="en-CA" b="1" dirty="0"/>
            </a:br>
            <a:r>
              <a:rPr lang="en-CA" sz="4000" b="1" dirty="0" err="1">
                <a:solidFill>
                  <a:schemeClr val="tx1"/>
                </a:solidFill>
              </a:rPr>
              <a:t>Meenangadi</a:t>
            </a:r>
            <a:r>
              <a:rPr lang="en-CA" sz="4000" b="1" dirty="0">
                <a:solidFill>
                  <a:schemeClr val="tx1"/>
                </a:solidFill>
              </a:rPr>
              <a:t> Panchayat Profile </a:t>
            </a:r>
            <a:r>
              <a:rPr lang="en-US" dirty="0">
                <a:solidFill>
                  <a:schemeClr val="tx1"/>
                </a:solidFill>
              </a:rPr>
              <a:t/>
            </a:r>
            <a:br>
              <a:rPr lang="en-US" dirty="0">
                <a:solidFill>
                  <a:schemeClr val="tx1"/>
                </a:solidFill>
              </a:rPr>
            </a:br>
            <a:endParaRPr lang="en-US" dirty="0">
              <a:solidFill>
                <a:schemeClr val="tx1"/>
              </a:solidFill>
            </a:endParaRPr>
          </a:p>
        </p:txBody>
      </p:sp>
      <p:sp>
        <p:nvSpPr>
          <p:cNvPr id="8" name="TextBox 7">
            <a:extLst>
              <a:ext uri="{FF2B5EF4-FFF2-40B4-BE49-F238E27FC236}">
                <a16:creationId xmlns="" xmlns:a16="http://schemas.microsoft.com/office/drawing/2014/main" id="{A4FEA30A-41CD-4CAB-AD34-B2C2481D4657}"/>
              </a:ext>
            </a:extLst>
          </p:cNvPr>
          <p:cNvSpPr txBox="1"/>
          <p:nvPr/>
        </p:nvSpPr>
        <p:spPr>
          <a:xfrm>
            <a:off x="2286000" y="1293812"/>
            <a:ext cx="6553200" cy="369332"/>
          </a:xfrm>
          <a:prstGeom prst="rect">
            <a:avLst/>
          </a:prstGeom>
          <a:noFill/>
        </p:spPr>
        <p:txBody>
          <a:bodyPr wrap="square" rtlCol="0">
            <a:spAutoFit/>
          </a:bodyPr>
          <a:lstStyle/>
          <a:p>
            <a:r>
              <a:rPr lang="en-IN" dirty="0"/>
              <a:t>Perennial crops Cultivation in </a:t>
            </a:r>
            <a:r>
              <a:rPr lang="en-IN" dirty="0" err="1"/>
              <a:t>Meenangadi</a:t>
            </a:r>
            <a:r>
              <a:rPr lang="en-IN" dirty="0"/>
              <a:t> Gram Panchayat</a:t>
            </a:r>
          </a:p>
        </p:txBody>
      </p:sp>
      <p:graphicFrame>
        <p:nvGraphicFramePr>
          <p:cNvPr id="11" name="Content Placeholder 10">
            <a:extLst>
              <a:ext uri="{FF2B5EF4-FFF2-40B4-BE49-F238E27FC236}">
                <a16:creationId xmlns="" xmlns:a16="http://schemas.microsoft.com/office/drawing/2014/main" id="{964057D2-1BB9-40BE-A407-64035F7E6A2F}"/>
              </a:ext>
            </a:extLst>
          </p:cNvPr>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07CE569E-9B7C-4CB9-AB80-C0841F922CFF}" type="slidenum">
              <a:rPr lang="en-US" smtClean="0"/>
              <a:t>22</a:t>
            </a:fld>
            <a:endParaRPr lang="en-US"/>
          </a:p>
        </p:txBody>
      </p:sp>
    </p:spTree>
    <p:extLst>
      <p:ext uri="{BB962C8B-B14F-4D97-AF65-F5344CB8AC3E}">
        <p14:creationId xmlns:p14="http://schemas.microsoft.com/office/powerpoint/2010/main" val="865303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8229600" cy="563562"/>
          </a:xfrm>
          <a:no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CA" b="1" dirty="0"/>
              <a:t/>
            </a:r>
            <a:br>
              <a:rPr lang="en-CA" b="1" dirty="0"/>
            </a:br>
            <a:r>
              <a:rPr lang="en-CA" sz="4000" b="1" dirty="0" err="1">
                <a:solidFill>
                  <a:schemeClr val="tx1"/>
                </a:solidFill>
              </a:rPr>
              <a:t>Meenangadi</a:t>
            </a:r>
            <a:r>
              <a:rPr lang="en-CA" sz="4000" b="1" dirty="0">
                <a:solidFill>
                  <a:schemeClr val="tx1"/>
                </a:solidFill>
              </a:rPr>
              <a:t> Panchayat Profile </a:t>
            </a:r>
            <a:r>
              <a:rPr lang="en-US" dirty="0">
                <a:solidFill>
                  <a:schemeClr val="tx1"/>
                </a:solidFill>
              </a:rPr>
              <a:t/>
            </a:r>
            <a:br>
              <a:rPr lang="en-US" dirty="0">
                <a:solidFill>
                  <a:schemeClr val="tx1"/>
                </a:solidFill>
              </a:rPr>
            </a:br>
            <a:endParaRPr lang="en-US" dirty="0">
              <a:solidFill>
                <a:schemeClr val="tx1"/>
              </a:solidFill>
            </a:endParaRPr>
          </a:p>
        </p:txBody>
      </p:sp>
      <p:sp>
        <p:nvSpPr>
          <p:cNvPr id="8" name="TextBox 7">
            <a:extLst>
              <a:ext uri="{FF2B5EF4-FFF2-40B4-BE49-F238E27FC236}">
                <a16:creationId xmlns="" xmlns:a16="http://schemas.microsoft.com/office/drawing/2014/main" id="{A4FEA30A-41CD-4CAB-AD34-B2C2481D4657}"/>
              </a:ext>
            </a:extLst>
          </p:cNvPr>
          <p:cNvSpPr txBox="1"/>
          <p:nvPr/>
        </p:nvSpPr>
        <p:spPr>
          <a:xfrm>
            <a:off x="2286000" y="1293812"/>
            <a:ext cx="6553200" cy="369332"/>
          </a:xfrm>
          <a:prstGeom prst="rect">
            <a:avLst/>
          </a:prstGeom>
          <a:noFill/>
        </p:spPr>
        <p:txBody>
          <a:bodyPr wrap="square" rtlCol="0">
            <a:spAutoFit/>
          </a:bodyPr>
          <a:lstStyle/>
          <a:p>
            <a:r>
              <a:rPr lang="en-IN" dirty="0"/>
              <a:t>Seasonal  Crops Cultivation in </a:t>
            </a:r>
            <a:r>
              <a:rPr lang="en-IN" dirty="0" err="1"/>
              <a:t>Meenangadi</a:t>
            </a:r>
            <a:r>
              <a:rPr lang="en-IN" dirty="0"/>
              <a:t> Gram Panchayat</a:t>
            </a:r>
          </a:p>
        </p:txBody>
      </p:sp>
      <p:graphicFrame>
        <p:nvGraphicFramePr>
          <p:cNvPr id="12" name="Content Placeholder 11">
            <a:extLst>
              <a:ext uri="{FF2B5EF4-FFF2-40B4-BE49-F238E27FC236}">
                <a16:creationId xmlns="" xmlns:a16="http://schemas.microsoft.com/office/drawing/2014/main" id="{5C2B75BD-291B-483F-A256-23456E1FFB75}"/>
              </a:ext>
            </a:extLst>
          </p:cNvPr>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07CE569E-9B7C-4CB9-AB80-C0841F922CFF}" type="slidenum">
              <a:rPr lang="en-US" smtClean="0"/>
              <a:t>23</a:t>
            </a:fld>
            <a:endParaRPr lang="en-US"/>
          </a:p>
        </p:txBody>
      </p:sp>
    </p:spTree>
    <p:extLst>
      <p:ext uri="{BB962C8B-B14F-4D97-AF65-F5344CB8AC3E}">
        <p14:creationId xmlns:p14="http://schemas.microsoft.com/office/powerpoint/2010/main" val="4104799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533400"/>
          </a:xfrm>
          <a:no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CA" sz="3100" b="1" dirty="0"/>
              <a:t/>
            </a:r>
            <a:br>
              <a:rPr lang="en-CA" sz="3100" b="1" dirty="0"/>
            </a:br>
            <a:r>
              <a:rPr lang="en-CA" sz="3100" b="1" dirty="0">
                <a:solidFill>
                  <a:schemeClr val="tx1"/>
                </a:solidFill>
              </a:rPr>
              <a:t>Timeline of Carbon Neutral Project in </a:t>
            </a:r>
            <a:r>
              <a:rPr lang="en-CA" sz="3100" b="1" dirty="0" err="1">
                <a:solidFill>
                  <a:schemeClr val="tx1"/>
                </a:solidFill>
              </a:rPr>
              <a:t>Meenangadi</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1981200" y="1417638"/>
            <a:ext cx="8229600" cy="5440363"/>
          </a:xfrm>
        </p:spPr>
        <p:txBody>
          <a:bodyPr>
            <a:normAutofit lnSpcReduction="10000"/>
          </a:bodyPr>
          <a:lstStyle/>
          <a:p>
            <a:pPr lvl="0" algn="just">
              <a:buFont typeface="Wingdings" pitchFamily="2" charset="2"/>
              <a:buChar char="Ø"/>
            </a:pPr>
            <a:r>
              <a:rPr lang="en-CA" sz="2900" b="1" dirty="0"/>
              <a:t>Following the Paris Climate Agreement, the Gram Panchayats launched a pilot project called “Carbon -Neutral </a:t>
            </a:r>
            <a:r>
              <a:rPr lang="en-CA" sz="2900" b="1" dirty="0" err="1"/>
              <a:t>Meenangadi</a:t>
            </a:r>
            <a:r>
              <a:rPr lang="en-CA" sz="2900" b="1" dirty="0"/>
              <a:t>”. </a:t>
            </a:r>
            <a:endParaRPr lang="en-US" sz="2900" b="1" dirty="0"/>
          </a:p>
          <a:p>
            <a:pPr lvl="0" algn="just">
              <a:buFont typeface="Wingdings" pitchFamily="2" charset="2"/>
              <a:buChar char="Ø"/>
            </a:pPr>
            <a:r>
              <a:rPr lang="en-CA" sz="2900" b="1" dirty="0"/>
              <a:t>Launched on June 5, 2016.</a:t>
            </a:r>
          </a:p>
          <a:p>
            <a:pPr algn="just">
              <a:buFont typeface="Wingdings" pitchFamily="2" charset="2"/>
              <a:buChar char="Ø"/>
            </a:pPr>
            <a:r>
              <a:rPr lang="en-CA" sz="2900" b="1" dirty="0"/>
              <a:t>The Gram Panchayat had set a 5 year target for the village to achieve Carbon-Neutral status.</a:t>
            </a:r>
            <a:endParaRPr lang="en-US" sz="2900" b="1" dirty="0"/>
          </a:p>
          <a:p>
            <a:pPr lvl="0" algn="just">
              <a:buFont typeface="Wingdings" pitchFamily="2" charset="2"/>
              <a:buChar char="Ø"/>
            </a:pPr>
            <a:r>
              <a:rPr lang="en-CA" sz="2900" b="1" dirty="0"/>
              <a:t>The initial aim was to turn </a:t>
            </a:r>
            <a:r>
              <a:rPr lang="en-CA" sz="2900" b="1" dirty="0" err="1"/>
              <a:t>Meenangadi</a:t>
            </a:r>
            <a:r>
              <a:rPr lang="en-CA" sz="2900" b="1" dirty="0"/>
              <a:t>, into the country’s first Carbon-Neutral Panchayat by 2020.</a:t>
            </a:r>
          </a:p>
          <a:p>
            <a:pPr lvl="0" algn="just">
              <a:buFont typeface="Wingdings" pitchFamily="2" charset="2"/>
              <a:buChar char="Ø"/>
            </a:pPr>
            <a:r>
              <a:rPr lang="en-CA" sz="2900" b="1" dirty="0"/>
              <a:t>However, Covid 19 pandemic led to delay in realizing it</a:t>
            </a:r>
          </a:p>
          <a:p>
            <a:pPr lvl="0" algn="just">
              <a:buFont typeface="Wingdings" pitchFamily="2" charset="2"/>
              <a:buChar char="Ø"/>
            </a:pPr>
            <a:r>
              <a:rPr lang="en-CA" sz="2900" b="1" dirty="0"/>
              <a:t>At present, </a:t>
            </a:r>
            <a:r>
              <a:rPr lang="en-CA" sz="2900" b="1" dirty="0" err="1"/>
              <a:t>Meenagadi</a:t>
            </a:r>
            <a:r>
              <a:rPr lang="en-CA" sz="2900" b="1" dirty="0"/>
              <a:t> is inching closer towards carbon- neutrality. </a:t>
            </a:r>
          </a:p>
          <a:p>
            <a:pPr lvl="0">
              <a:buFont typeface="Wingdings" pitchFamily="2" charset="2"/>
              <a:buChar char="Ø"/>
            </a:pPr>
            <a:endParaRPr lang="en-US" sz="3400" b="1" dirty="0"/>
          </a:p>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533400"/>
          </a:xfrm>
          <a:no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CA" sz="3100" b="1" dirty="0"/>
              <a:t/>
            </a:r>
            <a:br>
              <a:rPr lang="en-CA" sz="3100" b="1" dirty="0"/>
            </a:br>
            <a:r>
              <a:rPr lang="en-CA" sz="3100" b="1" dirty="0">
                <a:solidFill>
                  <a:schemeClr val="tx1"/>
                </a:solidFill>
              </a:rPr>
              <a:t>Timeline of Carbon Neutral Project in </a:t>
            </a:r>
            <a:r>
              <a:rPr lang="en-CA" sz="3100" b="1" dirty="0" err="1">
                <a:solidFill>
                  <a:schemeClr val="tx1"/>
                </a:solidFill>
              </a:rPr>
              <a:t>Meenangadi</a:t>
            </a:r>
            <a:r>
              <a:rPr lang="en-US" dirty="0"/>
              <a:t/>
            </a:r>
            <a:br>
              <a:rPr lang="en-US" dirty="0"/>
            </a:br>
            <a:endParaRPr lang="en-US" dirty="0"/>
          </a:p>
        </p:txBody>
      </p:sp>
      <p:sp>
        <p:nvSpPr>
          <p:cNvPr id="3" name="Content Placeholder 2"/>
          <p:cNvSpPr>
            <a:spLocks noGrp="1"/>
          </p:cNvSpPr>
          <p:nvPr>
            <p:ph idx="1"/>
          </p:nvPr>
        </p:nvSpPr>
        <p:spPr>
          <a:xfrm>
            <a:off x="1828800" y="1295400"/>
            <a:ext cx="8458200" cy="5486400"/>
          </a:xfrm>
        </p:spPr>
        <p:txBody>
          <a:bodyPr>
            <a:normAutofit/>
          </a:bodyPr>
          <a:lstStyle/>
          <a:p>
            <a:pPr algn="just">
              <a:buFont typeface="Wingdings" pitchFamily="2" charset="2"/>
              <a:buChar char="Ø"/>
            </a:pPr>
            <a:r>
              <a:rPr lang="en-CA" sz="2900" b="1" dirty="0"/>
              <a:t>In order to achieve carbon neutrality, the </a:t>
            </a:r>
            <a:r>
              <a:rPr lang="en-CA" sz="2900" b="1" dirty="0" err="1"/>
              <a:t>Meenangadi</a:t>
            </a:r>
            <a:r>
              <a:rPr lang="en-CA" sz="2900" b="1" dirty="0"/>
              <a:t> Gram Panchayat has to offset about 15,000 tonnes of carbon by 2020.</a:t>
            </a:r>
            <a:endParaRPr lang="en-US" sz="2900" b="1" dirty="0"/>
          </a:p>
          <a:p>
            <a:pPr lvl="0" algn="just">
              <a:buFont typeface="Wingdings" pitchFamily="2" charset="2"/>
              <a:buChar char="Ø"/>
            </a:pPr>
            <a:r>
              <a:rPr lang="en-CA" sz="2900" b="1" dirty="0"/>
              <a:t>The primary aim is to reduce carbon production  and emission by bringing down pollution, eliminating plastic waste and expanding the green cover of the </a:t>
            </a:r>
            <a:r>
              <a:rPr lang="en-CA" sz="2900" b="1" dirty="0" err="1"/>
              <a:t>Meenangadi</a:t>
            </a:r>
            <a:r>
              <a:rPr lang="en-CA" sz="2900" b="1" dirty="0"/>
              <a:t> Panchayat.</a:t>
            </a:r>
            <a:endParaRPr lang="en-US" sz="2900" b="1" dirty="0"/>
          </a:p>
          <a:p>
            <a:pPr lvl="0" algn="just">
              <a:buFont typeface="Wingdings" pitchFamily="2" charset="2"/>
              <a:buChar char="Ø"/>
            </a:pPr>
            <a:r>
              <a:rPr lang="en-CA" sz="2900" b="1" dirty="0"/>
              <a:t>As a first step the concerned stakeholders conducted soil and energy consumption audits by assessing each and every house.</a:t>
            </a:r>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563562"/>
          </a:xfrm>
          <a:noFill/>
        </p:spPr>
        <p:style>
          <a:lnRef idx="3">
            <a:schemeClr val="lt1"/>
          </a:lnRef>
          <a:fillRef idx="1">
            <a:schemeClr val="accent4"/>
          </a:fillRef>
          <a:effectRef idx="1">
            <a:schemeClr val="accent4"/>
          </a:effectRef>
          <a:fontRef idx="minor">
            <a:schemeClr val="lt1"/>
          </a:fontRef>
        </p:style>
        <p:txBody>
          <a:bodyPr>
            <a:normAutofit fontScale="90000"/>
          </a:bodyPr>
          <a:lstStyle/>
          <a:p>
            <a:r>
              <a:rPr lang="en-CA" b="1" dirty="0"/>
              <a:t/>
            </a:r>
            <a:br>
              <a:rPr lang="en-CA" b="1" dirty="0"/>
            </a:br>
            <a:r>
              <a:rPr lang="en-CA" sz="3600" b="1" dirty="0">
                <a:solidFill>
                  <a:schemeClr val="tx1"/>
                </a:solidFill>
              </a:rPr>
              <a:t>Stakeholders</a:t>
            </a:r>
            <a:r>
              <a:rPr lang="en-US" sz="3600" dirty="0"/>
              <a:t/>
            </a:r>
            <a:br>
              <a:rPr lang="en-US" sz="3600" dirty="0"/>
            </a:br>
            <a:endParaRPr lang="en-US" dirty="0"/>
          </a:p>
        </p:txBody>
      </p:sp>
      <p:sp>
        <p:nvSpPr>
          <p:cNvPr id="3" name="Content Placeholder 2"/>
          <p:cNvSpPr>
            <a:spLocks noGrp="1"/>
          </p:cNvSpPr>
          <p:nvPr>
            <p:ph idx="1"/>
          </p:nvPr>
        </p:nvSpPr>
        <p:spPr>
          <a:xfrm>
            <a:off x="1600200" y="1295400"/>
            <a:ext cx="8915400" cy="4953000"/>
          </a:xfrm>
        </p:spPr>
        <p:txBody>
          <a:bodyPr>
            <a:normAutofit lnSpcReduction="10000"/>
          </a:bodyPr>
          <a:lstStyle/>
          <a:p>
            <a:pPr lvl="0" algn="just">
              <a:buFont typeface="Wingdings" pitchFamily="2" charset="2"/>
              <a:buChar char="Ø"/>
            </a:pPr>
            <a:r>
              <a:rPr lang="en-CA" b="1" dirty="0" err="1"/>
              <a:t>Meenangadi</a:t>
            </a:r>
            <a:r>
              <a:rPr lang="en-CA" b="1" dirty="0"/>
              <a:t> Gram Panchayat and Government of Kerala.</a:t>
            </a:r>
            <a:endParaRPr lang="en-US" b="1" dirty="0"/>
          </a:p>
          <a:p>
            <a:pPr lvl="0" algn="just">
              <a:buFont typeface="Wingdings" pitchFamily="2" charset="2"/>
              <a:buChar char="Ø"/>
            </a:pPr>
            <a:r>
              <a:rPr lang="en-CA" b="1" dirty="0"/>
              <a:t>The carbon – neutral project is implemented with the support of :</a:t>
            </a:r>
            <a:endParaRPr lang="en-US" b="1" dirty="0"/>
          </a:p>
          <a:p>
            <a:pPr lvl="0" algn="just">
              <a:buFont typeface="Wingdings" pitchFamily="2" charset="2"/>
              <a:buChar char="Ø"/>
            </a:pPr>
            <a:r>
              <a:rPr lang="en-CA" b="1" i="1" dirty="0" err="1"/>
              <a:t>Thanal</a:t>
            </a:r>
            <a:r>
              <a:rPr lang="en-CA" b="1" dirty="0"/>
              <a:t>, environmental advocacy group.</a:t>
            </a:r>
            <a:endParaRPr lang="en-US" b="1" dirty="0"/>
          </a:p>
          <a:p>
            <a:pPr lvl="0">
              <a:buFont typeface="Wingdings" pitchFamily="2" charset="2"/>
              <a:buChar char="Ø"/>
            </a:pPr>
            <a:r>
              <a:rPr lang="en-CA" b="1" dirty="0"/>
              <a:t>M S </a:t>
            </a:r>
            <a:r>
              <a:rPr lang="en-CA" b="1" dirty="0" err="1"/>
              <a:t>Swaminathan</a:t>
            </a:r>
            <a:r>
              <a:rPr lang="en-CA" b="1" dirty="0"/>
              <a:t> Research Foundation’s Community Agro biodiversity Centre.</a:t>
            </a:r>
            <a:endParaRPr lang="en-US" b="1" dirty="0"/>
          </a:p>
          <a:p>
            <a:pPr lvl="0" algn="just">
              <a:buFont typeface="Wingdings" pitchFamily="2" charset="2"/>
              <a:buChar char="Ø"/>
            </a:pPr>
            <a:r>
              <a:rPr lang="en-CA" b="1" dirty="0"/>
              <a:t>Academy of Climate Change Education and Research (ACER) under Kerala Agricultural University and Zoology department of University of Kannur.</a:t>
            </a:r>
          </a:p>
          <a:p>
            <a:pPr lvl="0" algn="just">
              <a:buFont typeface="Wingdings" pitchFamily="2" charset="2"/>
              <a:buChar char="Ø"/>
            </a:pPr>
            <a:r>
              <a:rPr lang="en-CA" b="1" dirty="0"/>
              <a:t>Collaboration with multiple stakeholders is mandatory to realize the dream of carbon-neutrality as is evident in the case of </a:t>
            </a:r>
            <a:r>
              <a:rPr lang="en-CA" b="1" dirty="0" err="1"/>
              <a:t>Meenangadi</a:t>
            </a:r>
            <a:r>
              <a:rPr lang="en-CA" b="1" dirty="0"/>
              <a:t>.</a:t>
            </a:r>
            <a:endParaRPr lang="en-US" b="1" dirty="0"/>
          </a:p>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8229600" cy="533400"/>
          </a:xfrm>
          <a:noFill/>
        </p:spPr>
        <p:style>
          <a:lnRef idx="3">
            <a:schemeClr val="lt1"/>
          </a:lnRef>
          <a:fillRef idx="1">
            <a:schemeClr val="accent4"/>
          </a:fillRef>
          <a:effectRef idx="1">
            <a:schemeClr val="accent4"/>
          </a:effectRef>
          <a:fontRef idx="minor">
            <a:schemeClr val="lt1"/>
          </a:fontRef>
        </p:style>
        <p:txBody>
          <a:bodyPr>
            <a:normAutofit fontScale="90000"/>
          </a:bodyPr>
          <a:lstStyle/>
          <a:p>
            <a:r>
              <a:rPr lang="en-CA" sz="3600" b="1" dirty="0"/>
              <a:t/>
            </a:r>
            <a:br>
              <a:rPr lang="en-CA" sz="3600" b="1" dirty="0"/>
            </a:br>
            <a:r>
              <a:rPr lang="en-CA" sz="3600" b="1" dirty="0">
                <a:solidFill>
                  <a:schemeClr val="tx1"/>
                </a:solidFill>
              </a:rPr>
              <a:t>Relevance of Carbon Neutral </a:t>
            </a:r>
            <a:r>
              <a:rPr lang="en-CA" sz="3600" b="1" dirty="0" err="1">
                <a:solidFill>
                  <a:schemeClr val="tx1"/>
                </a:solidFill>
              </a:rPr>
              <a:t>Meenangadi</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a:bodyPr>
          <a:lstStyle/>
          <a:p>
            <a:pPr lvl="0" algn="just">
              <a:buFont typeface="Wingdings" pitchFamily="2" charset="2"/>
              <a:buChar char="Ø"/>
            </a:pPr>
            <a:r>
              <a:rPr lang="en-CA" b="1" dirty="0"/>
              <a:t>Deforestation has been rampant in </a:t>
            </a:r>
            <a:r>
              <a:rPr lang="en-CA" b="1" dirty="0" err="1"/>
              <a:t>Wayanad</a:t>
            </a:r>
            <a:r>
              <a:rPr lang="en-CA" b="1" dirty="0"/>
              <a:t> in the last three decades and the district is identified as a vulnerable climate change hotspot by the State Action Plan on Climate Change (SAPCC).</a:t>
            </a:r>
            <a:endParaRPr lang="en-US" b="1" dirty="0"/>
          </a:p>
          <a:p>
            <a:pPr algn="just">
              <a:buFont typeface="Wingdings" pitchFamily="2" charset="2"/>
              <a:buChar char="Ø"/>
            </a:pPr>
            <a:r>
              <a:rPr lang="en-CA" b="1" dirty="0"/>
              <a:t>Tackling climate change is a task that needs to happens from the bottom up. Villages like </a:t>
            </a:r>
            <a:r>
              <a:rPr lang="en-CA" b="1" dirty="0" err="1"/>
              <a:t>Meenangadi</a:t>
            </a:r>
            <a:r>
              <a:rPr lang="en-CA" b="1" dirty="0"/>
              <a:t> can serve as  positive role models in this regard. </a:t>
            </a:r>
          </a:p>
          <a:p>
            <a:endParaRPr lang="en-US" b="1" dirty="0"/>
          </a:p>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639762"/>
          </a:xfrm>
          <a:noFill/>
        </p:spPr>
        <p:style>
          <a:lnRef idx="3">
            <a:schemeClr val="lt1"/>
          </a:lnRef>
          <a:fillRef idx="1">
            <a:schemeClr val="accent4"/>
          </a:fillRef>
          <a:effectRef idx="1">
            <a:schemeClr val="accent4"/>
          </a:effectRef>
          <a:fontRef idx="minor">
            <a:schemeClr val="lt1"/>
          </a:fontRef>
        </p:style>
        <p:txBody>
          <a:bodyPr>
            <a:noAutofit/>
          </a:bodyPr>
          <a:lstStyle/>
          <a:p>
            <a:r>
              <a:rPr lang="en-CA" sz="3600" b="1" dirty="0"/>
              <a:t/>
            </a:r>
            <a:br>
              <a:rPr lang="en-CA" sz="3600" b="1" dirty="0"/>
            </a:br>
            <a:r>
              <a:rPr lang="en-CA" sz="3200" b="1" dirty="0">
                <a:solidFill>
                  <a:schemeClr val="tx1"/>
                </a:solidFill>
              </a:rPr>
              <a:t>What </a:t>
            </a:r>
            <a:r>
              <a:rPr lang="en-CA" sz="3200" b="1" dirty="0" err="1">
                <a:solidFill>
                  <a:schemeClr val="tx1"/>
                </a:solidFill>
              </a:rPr>
              <a:t>Meenangadi</a:t>
            </a:r>
            <a:r>
              <a:rPr lang="en-CA" sz="3200" b="1" dirty="0">
                <a:solidFill>
                  <a:schemeClr val="tx1"/>
                </a:solidFill>
              </a:rPr>
              <a:t> Panchayat did?</a:t>
            </a:r>
            <a:r>
              <a:rPr lang="en-US" sz="3200" dirty="0">
                <a:solidFill>
                  <a:schemeClr val="tx1"/>
                </a:solidFill>
              </a:rPr>
              <a:t/>
            </a:r>
            <a:br>
              <a:rPr lang="en-US" sz="3200" dirty="0">
                <a:solidFill>
                  <a:schemeClr val="tx1"/>
                </a:solidFill>
              </a:rPr>
            </a:br>
            <a:endParaRPr lang="en-US" sz="3600" dirty="0">
              <a:solidFill>
                <a:schemeClr val="tx1"/>
              </a:solidFill>
            </a:endParaRPr>
          </a:p>
        </p:txBody>
      </p:sp>
      <p:sp>
        <p:nvSpPr>
          <p:cNvPr id="3" name="Content Placeholder 2"/>
          <p:cNvSpPr>
            <a:spLocks noGrp="1"/>
          </p:cNvSpPr>
          <p:nvPr>
            <p:ph idx="1"/>
          </p:nvPr>
        </p:nvSpPr>
        <p:spPr>
          <a:xfrm>
            <a:off x="1905000" y="1066800"/>
            <a:ext cx="8229600" cy="5562600"/>
          </a:xfrm>
        </p:spPr>
        <p:txBody>
          <a:bodyPr>
            <a:normAutofit fontScale="70000" lnSpcReduction="20000"/>
          </a:bodyPr>
          <a:lstStyle/>
          <a:p>
            <a:pPr algn="just">
              <a:buFont typeface="Wingdings" pitchFamily="2" charset="2"/>
              <a:buChar char="Ø"/>
            </a:pPr>
            <a:r>
              <a:rPr lang="en-CA" sz="4000" b="1" dirty="0"/>
              <a:t>In 2016, the Panchayat planted trees on some 38 acres of land. These include 450,000 coffee plants, 32,500 cardamom trees, and over 20,000 other shade trees, including </a:t>
            </a:r>
            <a:r>
              <a:rPr lang="en-CA" sz="4000" b="1" dirty="0" err="1"/>
              <a:t>neem</a:t>
            </a:r>
            <a:r>
              <a:rPr lang="en-CA" sz="4000" b="1" dirty="0"/>
              <a:t> and coconut, all of which were provided to villagers for free.</a:t>
            </a:r>
          </a:p>
          <a:p>
            <a:pPr algn="just">
              <a:buFont typeface="Wingdings" pitchFamily="2" charset="2"/>
              <a:buChar char="Ø"/>
            </a:pPr>
            <a:r>
              <a:rPr lang="en-CA" sz="4000" b="1" dirty="0"/>
              <a:t>Using MGNREGS funds, Gram Panchayat have planted 10,000 saplings on 32 acres of </a:t>
            </a:r>
            <a:r>
              <a:rPr lang="en-CA" sz="4000" b="1" dirty="0" err="1"/>
              <a:t>Devaswom</a:t>
            </a:r>
            <a:r>
              <a:rPr lang="en-CA" sz="4000" b="1" dirty="0"/>
              <a:t> land in </a:t>
            </a:r>
            <a:r>
              <a:rPr lang="en-CA" sz="4000" b="1" dirty="0" err="1"/>
              <a:t>Meenangadi</a:t>
            </a:r>
            <a:r>
              <a:rPr lang="en-CA" sz="4000" b="1" dirty="0"/>
              <a:t>.</a:t>
            </a:r>
          </a:p>
          <a:p>
            <a:pPr lvl="0" algn="just">
              <a:buFont typeface="Wingdings" pitchFamily="2" charset="2"/>
              <a:buChar char="Ø"/>
            </a:pPr>
            <a:r>
              <a:rPr lang="en-CA" sz="4000" b="1" dirty="0"/>
              <a:t>Conducted a carbon emission and sequestration analysis in transportation, energy, waste, livestock and AFOLU</a:t>
            </a:r>
            <a:endParaRPr lang="en-US" sz="4000" b="1" dirty="0"/>
          </a:p>
          <a:p>
            <a:pPr lvl="0" algn="just">
              <a:buFont typeface="Wingdings" pitchFamily="2" charset="2"/>
              <a:buChar char="Ø"/>
            </a:pPr>
            <a:r>
              <a:rPr lang="en-CA" sz="4000" b="1" dirty="0"/>
              <a:t>A study on carbon emission and sequestration in the </a:t>
            </a:r>
            <a:r>
              <a:rPr lang="en-CA" sz="4000" b="1" dirty="0" err="1"/>
              <a:t>Meenangadi</a:t>
            </a:r>
            <a:r>
              <a:rPr lang="en-CA" sz="4000" b="1" dirty="0"/>
              <a:t> Gram Panchayat limits has found that the carbon sequestration level is 11,452 tonnes lower than the carbon emission in the Gram Panchayat. (Study by </a:t>
            </a:r>
            <a:r>
              <a:rPr lang="en-CA" sz="4000" b="1" i="1" dirty="0" err="1"/>
              <a:t>Thanal</a:t>
            </a:r>
            <a:r>
              <a:rPr lang="en-CA" sz="4000" b="1" dirty="0"/>
              <a:t>)</a:t>
            </a:r>
            <a:endParaRPr lang="en-US" sz="4000" b="1" dirty="0"/>
          </a:p>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39762"/>
          </a:xfrm>
          <a:noFill/>
        </p:spPr>
        <p:style>
          <a:lnRef idx="3">
            <a:schemeClr val="lt1"/>
          </a:lnRef>
          <a:fillRef idx="1">
            <a:schemeClr val="accent4"/>
          </a:fillRef>
          <a:effectRef idx="1">
            <a:schemeClr val="accent4"/>
          </a:effectRef>
          <a:fontRef idx="minor">
            <a:schemeClr val="lt1"/>
          </a:fontRef>
        </p:style>
        <p:txBody>
          <a:bodyPr>
            <a:noAutofit/>
          </a:bodyPr>
          <a:lstStyle/>
          <a:p>
            <a:r>
              <a:rPr lang="en-CA" sz="3600" b="1" dirty="0"/>
              <a:t/>
            </a:r>
            <a:br>
              <a:rPr lang="en-CA" sz="3600" b="1" dirty="0"/>
            </a:br>
            <a:r>
              <a:rPr lang="en-CA" sz="3200" b="1" dirty="0">
                <a:solidFill>
                  <a:schemeClr val="tx1"/>
                </a:solidFill>
              </a:rPr>
              <a:t>What </a:t>
            </a:r>
            <a:r>
              <a:rPr lang="en-CA" sz="3200" b="1" dirty="0" err="1">
                <a:solidFill>
                  <a:schemeClr val="tx1"/>
                </a:solidFill>
              </a:rPr>
              <a:t>Meenangadi</a:t>
            </a:r>
            <a:r>
              <a:rPr lang="en-CA" sz="3200" b="1" dirty="0">
                <a:solidFill>
                  <a:schemeClr val="tx1"/>
                </a:solidFill>
              </a:rPr>
              <a:t> Panchayat did?</a:t>
            </a:r>
            <a:r>
              <a:rPr lang="en-US" sz="3200" dirty="0">
                <a:solidFill>
                  <a:schemeClr val="tx1"/>
                </a:solidFill>
              </a:rPr>
              <a:t/>
            </a:r>
            <a:br>
              <a:rPr lang="en-US" sz="3200" dirty="0">
                <a:solidFill>
                  <a:schemeClr val="tx1"/>
                </a:solidFill>
              </a:rPr>
            </a:br>
            <a:endParaRPr lang="en-US" sz="3600" dirty="0">
              <a:solidFill>
                <a:schemeClr val="tx1"/>
              </a:solidFill>
            </a:endParaRPr>
          </a:p>
        </p:txBody>
      </p:sp>
      <p:sp>
        <p:nvSpPr>
          <p:cNvPr id="3" name="Content Placeholder 2"/>
          <p:cNvSpPr>
            <a:spLocks noGrp="1"/>
          </p:cNvSpPr>
          <p:nvPr>
            <p:ph idx="1"/>
          </p:nvPr>
        </p:nvSpPr>
        <p:spPr/>
        <p:txBody>
          <a:bodyPr>
            <a:normAutofit/>
          </a:bodyPr>
          <a:lstStyle/>
          <a:p>
            <a:pPr lvl="0" algn="just">
              <a:buFont typeface="Wingdings" pitchFamily="2" charset="2"/>
              <a:buChar char="Ø"/>
            </a:pPr>
            <a:r>
              <a:rPr lang="en-CA" b="1" dirty="0"/>
              <a:t>A forest survey was also conducted to count the number of trees in </a:t>
            </a:r>
            <a:r>
              <a:rPr lang="en-CA" b="1" dirty="0" err="1"/>
              <a:t>Meenangadi</a:t>
            </a:r>
            <a:r>
              <a:rPr lang="en-CA" b="1" dirty="0"/>
              <a:t>.</a:t>
            </a:r>
            <a:endParaRPr lang="en-US" b="1" dirty="0"/>
          </a:p>
          <a:p>
            <a:pPr lvl="0" algn="just">
              <a:buFont typeface="Wingdings" pitchFamily="2" charset="2"/>
              <a:buChar char="Ø"/>
            </a:pPr>
            <a:r>
              <a:rPr lang="en-CA" b="1" dirty="0"/>
              <a:t>A wood-based crematorium in the </a:t>
            </a:r>
            <a:r>
              <a:rPr lang="en-CA" b="1" dirty="0" err="1"/>
              <a:t>Meenanagadi</a:t>
            </a:r>
            <a:r>
              <a:rPr lang="en-CA" b="1" dirty="0"/>
              <a:t> village now runs on Compressed Natural Gas (CNG). </a:t>
            </a:r>
            <a:endParaRPr lang="en-US" b="1" dirty="0"/>
          </a:p>
          <a:p>
            <a:pPr lvl="0" algn="just">
              <a:buFont typeface="Wingdings" pitchFamily="2" charset="2"/>
              <a:buChar char="Ø"/>
            </a:pPr>
            <a:r>
              <a:rPr lang="en-CA" b="1" dirty="0"/>
              <a:t>A plastic shredding unit has been set up in </a:t>
            </a:r>
            <a:r>
              <a:rPr lang="en-CA" b="1" dirty="0" err="1"/>
              <a:t>Meenangadi</a:t>
            </a:r>
            <a:r>
              <a:rPr lang="en-CA" b="1" dirty="0"/>
              <a:t> and use the shredded plastic for tarring roads.</a:t>
            </a:r>
            <a:endParaRPr lang="en-US" b="1" dirty="0"/>
          </a:p>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4855A-38EF-481B-B5A0-E3C0A3CF089B}"/>
              </a:ext>
            </a:extLst>
          </p:cNvPr>
          <p:cNvSpPr>
            <a:spLocks noGrp="1"/>
          </p:cNvSpPr>
          <p:nvPr>
            <p:ph type="title"/>
          </p:nvPr>
        </p:nvSpPr>
        <p:spPr/>
        <p:txBody>
          <a:bodyPr/>
          <a:lstStyle/>
          <a:p>
            <a:r>
              <a:rPr lang="en-US" b="1" dirty="0">
                <a:latin typeface="+mn-lt"/>
              </a:rPr>
              <a:t>Carbon Neutrality – A Brief Literature Review</a:t>
            </a:r>
            <a:endParaRPr lang="en-IN" b="1" dirty="0">
              <a:latin typeface="+mn-lt"/>
            </a:endParaRPr>
          </a:p>
        </p:txBody>
      </p:sp>
      <p:sp>
        <p:nvSpPr>
          <p:cNvPr id="3" name="Content Placeholder 2">
            <a:extLst>
              <a:ext uri="{FF2B5EF4-FFF2-40B4-BE49-F238E27FC236}">
                <a16:creationId xmlns="" xmlns:a16="http://schemas.microsoft.com/office/drawing/2014/main" id="{83A2E19E-0B3E-4B78-A6F3-8AE5E50D5E24}"/>
              </a:ext>
            </a:extLst>
          </p:cNvPr>
          <p:cNvSpPr>
            <a:spLocks noGrp="1"/>
          </p:cNvSpPr>
          <p:nvPr>
            <p:ph idx="1"/>
          </p:nvPr>
        </p:nvSpPr>
        <p:spPr>
          <a:xfrm>
            <a:off x="390939" y="1914940"/>
            <a:ext cx="11628782" cy="3818083"/>
          </a:xfrm>
        </p:spPr>
        <p:txBody>
          <a:bodyPr>
            <a:normAutofit fontScale="92500" lnSpcReduction="20000"/>
          </a:bodyPr>
          <a:lstStyle/>
          <a:p>
            <a:r>
              <a:rPr lang="en-US" dirty="0"/>
              <a:t>The realization of carbon neutrality cannot be fully achieved by one single perspective and requires a comprehensive and systematic analysis of technology, economy, and society. </a:t>
            </a:r>
          </a:p>
          <a:p>
            <a:r>
              <a:rPr lang="en-US" dirty="0"/>
              <a:t>Carbon neutrality is a goal or process in which the GHG emissions generated by human, economic and social activities are captured to use or store for net-zero emissions to the atmosphere through carbon sink and other technical means. The concept of carbon neutrality is derived from net-zero emissions (Jia and Lin, 2021)</a:t>
            </a:r>
          </a:p>
          <a:p>
            <a:r>
              <a:rPr lang="en-US" dirty="0"/>
              <a:t>The term carbon-neutrality in general refers to “achieving zero carbon emissions by balancing a measured amount of carbon released with an equivalent amount sequestered or offset or buying enough carbon credits to make up the difference,” (Brown 2018). </a:t>
            </a:r>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3</a:t>
            </a:fld>
            <a:endParaRPr lang="en-US"/>
          </a:p>
        </p:txBody>
      </p:sp>
    </p:spTree>
    <p:extLst>
      <p:ext uri="{BB962C8B-B14F-4D97-AF65-F5344CB8AC3E}">
        <p14:creationId xmlns:p14="http://schemas.microsoft.com/office/powerpoint/2010/main" val="713722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39762"/>
          </a:xfrm>
          <a:noFill/>
        </p:spPr>
        <p:style>
          <a:lnRef idx="3">
            <a:schemeClr val="lt1"/>
          </a:lnRef>
          <a:fillRef idx="1">
            <a:schemeClr val="accent4"/>
          </a:fillRef>
          <a:effectRef idx="1">
            <a:schemeClr val="accent4"/>
          </a:effectRef>
          <a:fontRef idx="minor">
            <a:schemeClr val="lt1"/>
          </a:fontRef>
        </p:style>
        <p:txBody>
          <a:bodyPr>
            <a:noAutofit/>
          </a:bodyPr>
          <a:lstStyle/>
          <a:p>
            <a:r>
              <a:rPr lang="en-CA" sz="3600" b="1" dirty="0"/>
              <a:t/>
            </a:r>
            <a:br>
              <a:rPr lang="en-CA" sz="3600" b="1" dirty="0"/>
            </a:br>
            <a:r>
              <a:rPr lang="en-CA" sz="3600" b="1" dirty="0"/>
              <a:t> </a:t>
            </a:r>
            <a:r>
              <a:rPr lang="en-CA" sz="3600" b="1" dirty="0">
                <a:solidFill>
                  <a:schemeClr val="tx1"/>
                </a:solidFill>
              </a:rPr>
              <a:t>What’s in Store for the Future?</a:t>
            </a:r>
            <a:r>
              <a:rPr lang="en-US" sz="3600" dirty="0"/>
              <a:t/>
            </a:r>
            <a:br>
              <a:rPr lang="en-US" sz="3600" dirty="0"/>
            </a:br>
            <a:endParaRPr lang="en-US" sz="3600" dirty="0"/>
          </a:p>
        </p:txBody>
      </p:sp>
      <p:sp>
        <p:nvSpPr>
          <p:cNvPr id="3" name="Content Placeholder 2"/>
          <p:cNvSpPr>
            <a:spLocks noGrp="1"/>
          </p:cNvSpPr>
          <p:nvPr>
            <p:ph idx="1"/>
          </p:nvPr>
        </p:nvSpPr>
        <p:spPr>
          <a:xfrm>
            <a:off x="1905000" y="1371600"/>
            <a:ext cx="8229600" cy="4876800"/>
          </a:xfrm>
        </p:spPr>
        <p:txBody>
          <a:bodyPr>
            <a:normAutofit/>
          </a:bodyPr>
          <a:lstStyle/>
          <a:p>
            <a:pPr algn="just">
              <a:buFont typeface="Wingdings" pitchFamily="2" charset="2"/>
              <a:buChar char="Ø"/>
            </a:pPr>
            <a:r>
              <a:rPr lang="en-CA" b="1" dirty="0"/>
              <a:t>As it is primarily an agrarian village adding a carbon neutral tag for  local products can transform the rural economy and the livelihood of farmers.</a:t>
            </a:r>
          </a:p>
          <a:p>
            <a:pPr algn="just">
              <a:buFont typeface="Wingdings" pitchFamily="2" charset="2"/>
              <a:buChar char="Ø"/>
            </a:pPr>
            <a:r>
              <a:rPr lang="en-CA" b="1" dirty="0"/>
              <a:t>A ‘carbon neutral’ tag for the pepper, coffee and organic vegetables cultivated in </a:t>
            </a:r>
            <a:r>
              <a:rPr lang="en-CA" b="1" dirty="0" err="1"/>
              <a:t>Meenangadi</a:t>
            </a:r>
            <a:r>
              <a:rPr lang="en-CA" b="1" dirty="0"/>
              <a:t> will have a lot of demand and thus it will fetch its farmers’ high prices and global attention. </a:t>
            </a:r>
            <a:endParaRPr lang="en-US" b="1" dirty="0"/>
          </a:p>
          <a:p>
            <a:endParaRPr lang="en-US" dirty="0"/>
          </a:p>
        </p:txBody>
      </p:sp>
      <p:sp>
        <p:nvSpPr>
          <p:cNvPr id="6" name="Slide Number Placeholder 5"/>
          <p:cNvSpPr>
            <a:spLocks noGrp="1"/>
          </p:cNvSpPr>
          <p:nvPr>
            <p:ph type="sldNum" sz="quarter" idx="12"/>
          </p:nvPr>
        </p:nvSpPr>
        <p:spPr/>
        <p:txBody>
          <a:bodyPr/>
          <a:lstStyle/>
          <a:p>
            <a:fld id="{F591A698-F2E2-4071-A949-95A35423E452}" type="slidenum">
              <a:rPr lang="en-US" sz="1400" b="1">
                <a:solidFill>
                  <a:srgbClr val="002060"/>
                </a:solidFill>
              </a:rPr>
              <a:pPr/>
              <a:t>30</a:t>
            </a:fld>
            <a:endParaRPr lang="en-US" sz="1400" b="1" dirty="0">
              <a:solidFill>
                <a:srgbClr val="00206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39762"/>
          </a:xfrm>
          <a:solidFill>
            <a:schemeClr val="bg1"/>
          </a:solidFill>
        </p:spPr>
        <p:style>
          <a:lnRef idx="3">
            <a:schemeClr val="lt1"/>
          </a:lnRef>
          <a:fillRef idx="1">
            <a:schemeClr val="accent4"/>
          </a:fillRef>
          <a:effectRef idx="1">
            <a:schemeClr val="accent4"/>
          </a:effectRef>
          <a:fontRef idx="minor">
            <a:schemeClr val="lt1"/>
          </a:fontRef>
        </p:style>
        <p:txBody>
          <a:bodyPr>
            <a:noAutofit/>
          </a:bodyPr>
          <a:lstStyle/>
          <a:p>
            <a:r>
              <a:rPr lang="en-CA" sz="3600" b="1" dirty="0">
                <a:solidFill>
                  <a:schemeClr val="tx1"/>
                </a:solidFill>
              </a:rPr>
              <a:t/>
            </a:r>
            <a:br>
              <a:rPr lang="en-CA" sz="3600" b="1" dirty="0">
                <a:solidFill>
                  <a:schemeClr val="tx1"/>
                </a:solidFill>
              </a:rPr>
            </a:br>
            <a:r>
              <a:rPr lang="en-US" sz="3600" b="1" dirty="0">
                <a:solidFill>
                  <a:schemeClr val="tx1"/>
                </a:solidFill>
              </a:rPr>
              <a:t/>
            </a:r>
            <a:br>
              <a:rPr lang="en-US" sz="3600" b="1" dirty="0">
                <a:solidFill>
                  <a:schemeClr val="tx1"/>
                </a:solidFill>
              </a:rPr>
            </a:br>
            <a:r>
              <a:rPr lang="en-US" sz="3600" b="1" dirty="0">
                <a:solidFill>
                  <a:schemeClr val="tx1"/>
                </a:solidFill>
              </a:rPr>
              <a:t>What’s in Store for the Future?</a:t>
            </a:r>
            <a:br>
              <a:rPr lang="en-US" sz="3600" b="1" dirty="0">
                <a:solidFill>
                  <a:schemeClr val="tx1"/>
                </a:solidFill>
              </a:rPr>
            </a:br>
            <a:r>
              <a:rPr lang="en-CA" sz="3600" b="1" dirty="0"/>
              <a:t/>
            </a:r>
            <a:br>
              <a:rPr lang="en-CA" sz="3600" b="1" dirty="0"/>
            </a:br>
            <a:r>
              <a:rPr lang="en-CA" sz="3600" b="1" dirty="0"/>
              <a:t> </a:t>
            </a:r>
            <a:endParaRPr lang="en-US" sz="3600" dirty="0"/>
          </a:p>
        </p:txBody>
      </p:sp>
      <p:sp>
        <p:nvSpPr>
          <p:cNvPr id="3" name="Content Placeholder 2"/>
          <p:cNvSpPr>
            <a:spLocks noGrp="1"/>
          </p:cNvSpPr>
          <p:nvPr>
            <p:ph idx="1"/>
          </p:nvPr>
        </p:nvSpPr>
        <p:spPr>
          <a:xfrm>
            <a:off x="1905000" y="1371600"/>
            <a:ext cx="8229600" cy="4876800"/>
          </a:xfrm>
        </p:spPr>
        <p:txBody>
          <a:bodyPr>
            <a:normAutofit/>
          </a:bodyPr>
          <a:lstStyle/>
          <a:p>
            <a:pPr algn="just">
              <a:buFont typeface="Wingdings" pitchFamily="2" charset="2"/>
              <a:buChar char="Ø"/>
            </a:pPr>
            <a:r>
              <a:rPr lang="en-US" b="1" dirty="0"/>
              <a:t>Already attempt has been made to  embrace Carbon-Neutrality for the entire Panchayat in Kerala. </a:t>
            </a:r>
          </a:p>
          <a:p>
            <a:pPr algn="just">
              <a:buFont typeface="Wingdings" pitchFamily="2" charset="2"/>
              <a:buChar char="Ø"/>
            </a:pPr>
            <a:r>
              <a:rPr lang="en-US" b="1" dirty="0"/>
              <a:t>It also says that the Carbon -Neutral project will be adopted by the state as a whole and the Wayanad district will be evolved as a role model in this regard.</a:t>
            </a:r>
          </a:p>
          <a:p>
            <a:pPr algn="just">
              <a:buFont typeface="Wingdings" pitchFamily="2" charset="2"/>
              <a:buChar char="Ø"/>
            </a:pPr>
            <a:r>
              <a:rPr lang="en-US" b="1" dirty="0"/>
              <a:t>  </a:t>
            </a:r>
            <a:r>
              <a:rPr lang="en-US" b="1" dirty="0" err="1"/>
              <a:t>Meenangadi</a:t>
            </a:r>
            <a:r>
              <a:rPr lang="en-US" b="1" dirty="0"/>
              <a:t> is setting up a carbon neutral learning lab for effective knowledge sharing.</a:t>
            </a:r>
          </a:p>
          <a:p>
            <a:pPr algn="just">
              <a:buFont typeface="Wingdings" pitchFamily="2" charset="2"/>
              <a:buChar char="Ø"/>
            </a:pPr>
            <a:r>
              <a:rPr lang="en-US" b="1" dirty="0"/>
              <a:t> The carbon-neutral learning lab will have training facilities and a demonstration of the technical and scientific aspects of the Carbon Neutral </a:t>
            </a:r>
            <a:r>
              <a:rPr lang="en-US" b="1" dirty="0" err="1"/>
              <a:t>Meenangadi</a:t>
            </a:r>
            <a:r>
              <a:rPr lang="en-US" b="1" dirty="0"/>
              <a:t> project.</a:t>
            </a:r>
          </a:p>
          <a:p>
            <a:pPr algn="just">
              <a:buFont typeface="Wingdings" pitchFamily="2" charset="2"/>
              <a:buChar char="Ø"/>
            </a:pPr>
            <a:endParaRPr lang="en-US" b="1" dirty="0"/>
          </a:p>
          <a:p>
            <a:pPr algn="just">
              <a:buFont typeface="Wingdings" pitchFamily="2" charset="2"/>
              <a:buChar char="Ø"/>
            </a:pPr>
            <a:endParaRPr lang="en-US" b="1" dirty="0"/>
          </a:p>
          <a:p>
            <a:pPr algn="just">
              <a:buFont typeface="Wingdings" pitchFamily="2" charset="2"/>
              <a:buChar char="Ø"/>
            </a:pPr>
            <a:endParaRPr lang="en-US" b="1" dirty="0"/>
          </a:p>
          <a:p>
            <a:pPr algn="just">
              <a:buFont typeface="Wingdings" pitchFamily="2" charset="2"/>
              <a:buChar char="Ø"/>
            </a:pPr>
            <a:endParaRPr lang="en-US" b="1" dirty="0"/>
          </a:p>
        </p:txBody>
      </p:sp>
      <p:sp>
        <p:nvSpPr>
          <p:cNvPr id="6" name="Slide Number Placeholder 5"/>
          <p:cNvSpPr>
            <a:spLocks noGrp="1"/>
          </p:cNvSpPr>
          <p:nvPr>
            <p:ph type="sldNum" sz="quarter" idx="12"/>
          </p:nvPr>
        </p:nvSpPr>
        <p:spPr/>
        <p:txBody>
          <a:bodyPr/>
          <a:lstStyle/>
          <a:p>
            <a:fld id="{F591A698-F2E2-4071-A949-95A35423E452}" type="slidenum">
              <a:rPr lang="en-US" sz="1400" b="1">
                <a:solidFill>
                  <a:srgbClr val="002060"/>
                </a:solidFill>
              </a:rPr>
              <a:pPr/>
              <a:t>31</a:t>
            </a:fld>
            <a:endParaRPr lang="en-US" sz="1400" b="1" dirty="0">
              <a:solidFill>
                <a:srgbClr val="00206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39762"/>
          </a:xfrm>
          <a:solidFill>
            <a:schemeClr val="bg1"/>
          </a:solidFill>
        </p:spPr>
        <p:style>
          <a:lnRef idx="3">
            <a:schemeClr val="lt1"/>
          </a:lnRef>
          <a:fillRef idx="1">
            <a:schemeClr val="accent4"/>
          </a:fillRef>
          <a:effectRef idx="1">
            <a:schemeClr val="accent4"/>
          </a:effectRef>
          <a:fontRef idx="minor">
            <a:schemeClr val="lt1"/>
          </a:fontRef>
        </p:style>
        <p:txBody>
          <a:bodyPr>
            <a:noAutofit/>
          </a:bodyPr>
          <a:lstStyle/>
          <a:p>
            <a:r>
              <a:rPr lang="en-CA" sz="3600" b="1" dirty="0">
                <a:solidFill>
                  <a:schemeClr val="tx1"/>
                </a:solidFill>
              </a:rPr>
              <a:t/>
            </a:r>
            <a:br>
              <a:rPr lang="en-CA" sz="3600" b="1" dirty="0">
                <a:solidFill>
                  <a:schemeClr val="tx1"/>
                </a:solidFill>
              </a:rPr>
            </a:br>
            <a:r>
              <a:rPr lang="en-US" sz="3600" b="1" dirty="0">
                <a:solidFill>
                  <a:schemeClr val="tx1"/>
                </a:solidFill>
              </a:rPr>
              <a:t/>
            </a:r>
            <a:br>
              <a:rPr lang="en-US" sz="3600" b="1" dirty="0">
                <a:solidFill>
                  <a:schemeClr val="tx1"/>
                </a:solidFill>
              </a:rPr>
            </a:br>
            <a:r>
              <a:rPr lang="en-US" sz="3600" b="1" dirty="0">
                <a:solidFill>
                  <a:schemeClr val="tx1"/>
                </a:solidFill>
              </a:rPr>
              <a:t>What’s in Store for the Future?</a:t>
            </a:r>
            <a:br>
              <a:rPr lang="en-US" sz="3600" b="1" dirty="0">
                <a:solidFill>
                  <a:schemeClr val="tx1"/>
                </a:solidFill>
              </a:rPr>
            </a:br>
            <a:r>
              <a:rPr lang="en-CA" sz="3600" b="1" dirty="0"/>
              <a:t/>
            </a:r>
            <a:br>
              <a:rPr lang="en-CA" sz="3600" b="1" dirty="0"/>
            </a:br>
            <a:r>
              <a:rPr lang="en-CA" sz="3600" b="1" dirty="0"/>
              <a:t> </a:t>
            </a:r>
            <a:endParaRPr lang="en-US" sz="3600" dirty="0"/>
          </a:p>
        </p:txBody>
      </p:sp>
      <p:sp>
        <p:nvSpPr>
          <p:cNvPr id="3" name="Content Placeholder 2"/>
          <p:cNvSpPr>
            <a:spLocks noGrp="1"/>
          </p:cNvSpPr>
          <p:nvPr>
            <p:ph idx="1"/>
          </p:nvPr>
        </p:nvSpPr>
        <p:spPr>
          <a:xfrm>
            <a:off x="1905000" y="1371600"/>
            <a:ext cx="9240078" cy="4876800"/>
          </a:xfrm>
        </p:spPr>
        <p:txBody>
          <a:bodyPr>
            <a:normAutofit/>
          </a:bodyPr>
          <a:lstStyle/>
          <a:p>
            <a:pPr>
              <a:buFont typeface="Wingdings" pitchFamily="2" charset="2"/>
              <a:buChar char="Ø"/>
            </a:pPr>
            <a:r>
              <a:rPr lang="en-US" dirty="0">
                <a:effectLst/>
              </a:rPr>
              <a:t> Union Ministry of Panchayati Raj highlighted the 'Carbon Neutral </a:t>
            </a:r>
            <a:r>
              <a:rPr lang="en-US" dirty="0" err="1">
                <a:effectLst/>
              </a:rPr>
              <a:t>Meenangadi</a:t>
            </a:r>
            <a:r>
              <a:rPr lang="en-US" dirty="0">
                <a:effectLst/>
              </a:rPr>
              <a:t>' project as a model that can be replicated in all states (Raghunath, 2024). </a:t>
            </a:r>
            <a:br>
              <a:rPr lang="en-US" dirty="0">
                <a:effectLst/>
              </a:rPr>
            </a:br>
            <a:r>
              <a:rPr lang="en-US" dirty="0">
                <a:effectLst/>
              </a:rPr>
              <a:t/>
            </a:r>
            <a:br>
              <a:rPr lang="en-US" dirty="0">
                <a:effectLst/>
              </a:rPr>
            </a:br>
            <a:endParaRPr lang="en-US" b="1" dirty="0"/>
          </a:p>
          <a:p>
            <a:pPr algn="just">
              <a:buFont typeface="Wingdings" pitchFamily="2" charset="2"/>
              <a:buChar char="Ø"/>
            </a:pPr>
            <a:endParaRPr lang="en-US" b="1" dirty="0"/>
          </a:p>
          <a:p>
            <a:pPr algn="just">
              <a:buFont typeface="Wingdings" pitchFamily="2" charset="2"/>
              <a:buChar char="Ø"/>
            </a:pPr>
            <a:endParaRPr lang="en-US" b="1" dirty="0"/>
          </a:p>
          <a:p>
            <a:pPr algn="just">
              <a:buFont typeface="Wingdings" pitchFamily="2" charset="2"/>
              <a:buChar char="Ø"/>
            </a:pPr>
            <a:endParaRPr lang="en-US" b="1" dirty="0"/>
          </a:p>
        </p:txBody>
      </p:sp>
      <p:sp>
        <p:nvSpPr>
          <p:cNvPr id="6" name="Slide Number Placeholder 5"/>
          <p:cNvSpPr>
            <a:spLocks noGrp="1"/>
          </p:cNvSpPr>
          <p:nvPr>
            <p:ph type="sldNum" sz="quarter" idx="12"/>
          </p:nvPr>
        </p:nvSpPr>
        <p:spPr/>
        <p:txBody>
          <a:bodyPr/>
          <a:lstStyle/>
          <a:p>
            <a:fld id="{F591A698-F2E2-4071-A949-95A35423E452}" type="slidenum">
              <a:rPr lang="en-US" sz="1400" b="1">
                <a:solidFill>
                  <a:srgbClr val="002060"/>
                </a:solidFill>
              </a:rPr>
              <a:pPr/>
              <a:t>32</a:t>
            </a:fld>
            <a:endParaRPr lang="en-US" sz="1400" b="1" dirty="0">
              <a:solidFill>
                <a:srgbClr val="002060"/>
              </a:solidFill>
            </a:endParaRPr>
          </a:p>
        </p:txBody>
      </p:sp>
    </p:spTree>
    <p:extLst>
      <p:ext uri="{BB962C8B-B14F-4D97-AF65-F5344CB8AC3E}">
        <p14:creationId xmlns:p14="http://schemas.microsoft.com/office/powerpoint/2010/main" val="556321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BFAC5-2403-4447-80E0-2AE017A4ED24}"/>
              </a:ext>
            </a:extLst>
          </p:cNvPr>
          <p:cNvSpPr>
            <a:spLocks noGrp="1"/>
          </p:cNvSpPr>
          <p:nvPr>
            <p:ph type="title"/>
          </p:nvPr>
        </p:nvSpPr>
        <p:spPr>
          <a:xfrm>
            <a:off x="838200" y="245856"/>
            <a:ext cx="10240617" cy="933588"/>
          </a:xfrm>
        </p:spPr>
        <p:txBody>
          <a:bodyPr/>
          <a:lstStyle/>
          <a:p>
            <a:r>
              <a:rPr lang="en-US" b="1" dirty="0">
                <a:latin typeface="+mn-lt"/>
              </a:rPr>
              <a:t>Carbon Neutral Villages – The Ladakh Way</a:t>
            </a:r>
            <a:endParaRPr lang="en-IN" b="1" dirty="0">
              <a:latin typeface="+mn-lt"/>
            </a:endParaRPr>
          </a:p>
        </p:txBody>
      </p:sp>
      <p:pic>
        <p:nvPicPr>
          <p:cNvPr id="5" name="Content Placeholder 4">
            <a:extLst>
              <a:ext uri="{FF2B5EF4-FFF2-40B4-BE49-F238E27FC236}">
                <a16:creationId xmlns="" xmlns:a16="http://schemas.microsoft.com/office/drawing/2014/main" id="{10F24B58-E19C-4C42-93DD-530E02E98F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8995" y="1152940"/>
            <a:ext cx="7779025" cy="6036939"/>
          </a:xfrm>
        </p:spPr>
      </p:pic>
      <p:sp>
        <p:nvSpPr>
          <p:cNvPr id="3" name="Slide Number Placeholder 2"/>
          <p:cNvSpPr>
            <a:spLocks noGrp="1"/>
          </p:cNvSpPr>
          <p:nvPr>
            <p:ph type="sldNum" sz="quarter" idx="12"/>
          </p:nvPr>
        </p:nvSpPr>
        <p:spPr/>
        <p:txBody>
          <a:bodyPr/>
          <a:lstStyle/>
          <a:p>
            <a:fld id="{07CE569E-9B7C-4CB9-AB80-C0841F922CFF}" type="slidenum">
              <a:rPr lang="en-US" smtClean="0"/>
              <a:t>33</a:t>
            </a:fld>
            <a:endParaRPr lang="en-US"/>
          </a:p>
        </p:txBody>
      </p:sp>
    </p:spTree>
    <p:extLst>
      <p:ext uri="{BB962C8B-B14F-4D97-AF65-F5344CB8AC3E}">
        <p14:creationId xmlns:p14="http://schemas.microsoft.com/office/powerpoint/2010/main" val="1417368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E00D95D-9017-41FD-A030-FA42300FFCA9}"/>
              </a:ext>
            </a:extLst>
          </p:cNvPr>
          <p:cNvSpPr>
            <a:spLocks noGrp="1"/>
          </p:cNvSpPr>
          <p:nvPr>
            <p:ph idx="1"/>
          </p:nvPr>
        </p:nvSpPr>
        <p:spPr>
          <a:xfrm>
            <a:off x="723900" y="1179444"/>
            <a:ext cx="10744200" cy="4932984"/>
          </a:xfrm>
        </p:spPr>
        <p:txBody>
          <a:bodyPr>
            <a:normAutofit fontScale="92500"/>
          </a:bodyPr>
          <a:lstStyle/>
          <a:p>
            <a:pPr algn="just">
              <a:buFont typeface="Wingdings" panose="05000000000000000000" pitchFamily="2" charset="2"/>
              <a:buChar char="Ø"/>
            </a:pPr>
            <a:r>
              <a:rPr lang="en-US" dirty="0"/>
              <a:t>The Union Territory of Ladakh, one of the least populated UTs in India, is also going the carbon–neutral way. </a:t>
            </a:r>
          </a:p>
          <a:p>
            <a:pPr algn="just">
              <a:buFont typeface="Wingdings" panose="05000000000000000000" pitchFamily="2" charset="2"/>
              <a:buChar char="Ø"/>
            </a:pPr>
            <a:r>
              <a:rPr lang="en-US" dirty="0"/>
              <a:t>The decision to develop Ladakh, </a:t>
            </a:r>
            <a:r>
              <a:rPr lang="en-US" dirty="0" err="1"/>
              <a:t>Leh</a:t>
            </a:r>
            <a:r>
              <a:rPr lang="en-US" dirty="0"/>
              <a:t> and </a:t>
            </a:r>
            <a:r>
              <a:rPr lang="en-US" dirty="0" err="1"/>
              <a:t>Kargil</a:t>
            </a:r>
            <a:r>
              <a:rPr lang="en-US" dirty="0"/>
              <a:t> into carbon–neutral regions was announced by Prime Minister Narendra Modi on August 16, 2020 (Nandi 2020). </a:t>
            </a:r>
          </a:p>
          <a:p>
            <a:pPr algn="just">
              <a:buFont typeface="Wingdings" panose="05000000000000000000" pitchFamily="2" charset="2"/>
              <a:buChar char="Ø"/>
            </a:pPr>
            <a:r>
              <a:rPr lang="en-US" dirty="0"/>
              <a:t>The construction of a 7500 MW solar park is underway in Ladakh. </a:t>
            </a:r>
          </a:p>
          <a:p>
            <a:pPr algn="just">
              <a:buFont typeface="Wingdings" panose="05000000000000000000" pitchFamily="2" charset="2"/>
              <a:buChar char="Ø"/>
            </a:pPr>
            <a:r>
              <a:rPr lang="en-US" dirty="0"/>
              <a:t>The </a:t>
            </a:r>
            <a:r>
              <a:rPr lang="en-US" dirty="0" err="1"/>
              <a:t>Leh</a:t>
            </a:r>
            <a:r>
              <a:rPr lang="en-US" dirty="0"/>
              <a:t> airport in Ladakh is being built as a carbon-neutral airport.</a:t>
            </a:r>
          </a:p>
          <a:p>
            <a:pPr algn="just">
              <a:buFont typeface="Wingdings" panose="05000000000000000000" pitchFamily="2" charset="2"/>
              <a:buChar char="Ø"/>
            </a:pPr>
            <a:r>
              <a:rPr lang="en-US" dirty="0"/>
              <a:t>Meanwhile Ladakh also functions as a natural carbon sink as the agroforestry sector in Ladakh including the </a:t>
            </a:r>
            <a:r>
              <a:rPr lang="en-US" dirty="0" err="1"/>
              <a:t>Nubra</a:t>
            </a:r>
            <a:r>
              <a:rPr lang="en-US" dirty="0"/>
              <a:t> Valley filled with 575,000 plantations of willow and poplar trees has the potential to sequester 75,000 tonnes of carbon (Kumar et al. 2009) and along with that the locals have been engaged in the cultivation of climate-resilient crops for years.</a:t>
            </a:r>
            <a:endParaRPr lang="en-IN" dirty="0"/>
          </a:p>
        </p:txBody>
      </p:sp>
      <p:sp>
        <p:nvSpPr>
          <p:cNvPr id="4" name="Title 1">
            <a:extLst>
              <a:ext uri="{FF2B5EF4-FFF2-40B4-BE49-F238E27FC236}">
                <a16:creationId xmlns="" xmlns:a16="http://schemas.microsoft.com/office/drawing/2014/main" id="{F7DC0365-C247-46EC-8318-79DA2E6DA1E8}"/>
              </a:ext>
            </a:extLst>
          </p:cNvPr>
          <p:cNvSpPr>
            <a:spLocks noGrp="1"/>
          </p:cNvSpPr>
          <p:nvPr>
            <p:ph type="title"/>
          </p:nvPr>
        </p:nvSpPr>
        <p:spPr>
          <a:xfrm>
            <a:off x="838200" y="246063"/>
            <a:ext cx="10240963" cy="933450"/>
          </a:xfrm>
        </p:spPr>
        <p:txBody>
          <a:bodyPr/>
          <a:lstStyle/>
          <a:p>
            <a:r>
              <a:rPr lang="en-US" b="1" dirty="0">
                <a:latin typeface="+mn-lt"/>
              </a:rPr>
              <a:t>Carbon Neutral Villages – The Ladakh Way</a:t>
            </a:r>
            <a:endParaRPr lang="en-IN" b="1" dirty="0">
              <a:latin typeface="+mn-lt"/>
            </a:endParaRPr>
          </a:p>
        </p:txBody>
      </p:sp>
      <p:sp>
        <p:nvSpPr>
          <p:cNvPr id="2" name="Slide Number Placeholder 1"/>
          <p:cNvSpPr>
            <a:spLocks noGrp="1"/>
          </p:cNvSpPr>
          <p:nvPr>
            <p:ph type="sldNum" sz="quarter" idx="12"/>
          </p:nvPr>
        </p:nvSpPr>
        <p:spPr/>
        <p:txBody>
          <a:bodyPr/>
          <a:lstStyle/>
          <a:p>
            <a:fld id="{07CE569E-9B7C-4CB9-AB80-C0841F922CFF}" type="slidenum">
              <a:rPr lang="en-US" smtClean="0"/>
              <a:t>34</a:t>
            </a:fld>
            <a:endParaRPr lang="en-US"/>
          </a:p>
        </p:txBody>
      </p:sp>
    </p:spTree>
    <p:extLst>
      <p:ext uri="{BB962C8B-B14F-4D97-AF65-F5344CB8AC3E}">
        <p14:creationId xmlns:p14="http://schemas.microsoft.com/office/powerpoint/2010/main" val="467649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BFAC5-2403-4447-80E0-2AE017A4ED24}"/>
              </a:ext>
            </a:extLst>
          </p:cNvPr>
          <p:cNvSpPr>
            <a:spLocks noGrp="1"/>
          </p:cNvSpPr>
          <p:nvPr>
            <p:ph type="title"/>
          </p:nvPr>
        </p:nvSpPr>
        <p:spPr>
          <a:xfrm>
            <a:off x="838200" y="245856"/>
            <a:ext cx="10240617" cy="933588"/>
          </a:xfrm>
        </p:spPr>
        <p:txBody>
          <a:bodyPr/>
          <a:lstStyle/>
          <a:p>
            <a:r>
              <a:rPr lang="en-US" b="1" dirty="0">
                <a:latin typeface="+mn-lt"/>
              </a:rPr>
              <a:t>Other Carbon Neutrality Initiatives in India</a:t>
            </a:r>
            <a:endParaRPr lang="en-IN" b="1" dirty="0">
              <a:latin typeface="+mn-lt"/>
            </a:endParaRPr>
          </a:p>
        </p:txBody>
      </p:sp>
      <p:sp>
        <p:nvSpPr>
          <p:cNvPr id="3" name="Content Placeholder 2">
            <a:extLst>
              <a:ext uri="{FF2B5EF4-FFF2-40B4-BE49-F238E27FC236}">
                <a16:creationId xmlns="" xmlns:a16="http://schemas.microsoft.com/office/drawing/2014/main" id="{0E00D95D-9017-41FD-A030-FA42300FFCA9}"/>
              </a:ext>
            </a:extLst>
          </p:cNvPr>
          <p:cNvSpPr>
            <a:spLocks noGrp="1"/>
          </p:cNvSpPr>
          <p:nvPr>
            <p:ph idx="1"/>
          </p:nvPr>
        </p:nvSpPr>
        <p:spPr>
          <a:xfrm>
            <a:off x="723900" y="1179444"/>
            <a:ext cx="10744200" cy="4932984"/>
          </a:xfrm>
        </p:spPr>
        <p:txBody>
          <a:bodyPr>
            <a:normAutofit fontScale="92500" lnSpcReduction="20000"/>
          </a:bodyPr>
          <a:lstStyle/>
          <a:p>
            <a:pPr marL="0" indent="0" algn="just">
              <a:buNone/>
            </a:pPr>
            <a:r>
              <a:rPr lang="en-IN" dirty="0"/>
              <a:t> </a:t>
            </a:r>
            <a:r>
              <a:rPr lang="en-IN" b="1" dirty="0"/>
              <a:t>Carbon-neutral airports in India</a:t>
            </a:r>
          </a:p>
          <a:p>
            <a:pPr algn="just">
              <a:buFont typeface="Wingdings" panose="05000000000000000000" pitchFamily="2" charset="2"/>
              <a:buChar char="Ø"/>
            </a:pPr>
            <a:r>
              <a:rPr lang="en-IN" dirty="0"/>
              <a:t>Indira Gandhi International Airport, Delhi (</a:t>
            </a:r>
            <a:r>
              <a:rPr lang="en-US" dirty="0"/>
              <a:t>runs completely on solar and hydropower)</a:t>
            </a:r>
            <a:endParaRPr lang="en-IN" dirty="0"/>
          </a:p>
          <a:p>
            <a:pPr algn="just">
              <a:buFont typeface="Wingdings" panose="05000000000000000000" pitchFamily="2" charset="2"/>
              <a:buChar char="Ø"/>
            </a:pPr>
            <a:r>
              <a:rPr lang="en-IN" dirty="0"/>
              <a:t>Cochin International Airport, Kerala (</a:t>
            </a:r>
            <a:r>
              <a:rPr lang="en-US" dirty="0"/>
              <a:t>Since 2015, the International Airport runs completely on solar power)</a:t>
            </a:r>
            <a:endParaRPr lang="en-IN" dirty="0"/>
          </a:p>
          <a:p>
            <a:pPr algn="just">
              <a:buFont typeface="Wingdings" panose="05000000000000000000" pitchFamily="2" charset="2"/>
              <a:buChar char="Ø"/>
            </a:pPr>
            <a:r>
              <a:rPr lang="en-IN" dirty="0" err="1"/>
              <a:t>Kempegowda</a:t>
            </a:r>
            <a:r>
              <a:rPr lang="en-IN" dirty="0"/>
              <a:t> International Airport, Bengaluru (net energy neutral status,</a:t>
            </a:r>
            <a:r>
              <a:rPr lang="en-US" dirty="0"/>
              <a:t> onsite solar installations as well as power purchase agreements from solar and wind energy suppliers)</a:t>
            </a:r>
            <a:endParaRPr lang="en-IN" dirty="0"/>
          </a:p>
          <a:p>
            <a:pPr algn="just">
              <a:buFont typeface="Wingdings" panose="05000000000000000000" pitchFamily="2" charset="2"/>
              <a:buChar char="Ø"/>
            </a:pPr>
            <a:r>
              <a:rPr lang="en-IN" dirty="0"/>
              <a:t>Chhatrapati Shivaji Maharaj International Airport, Mumbai (</a:t>
            </a:r>
            <a:r>
              <a:rPr lang="en-US" dirty="0"/>
              <a:t>received Level 4+ Carbon Neutrality certification by Airports Council International)</a:t>
            </a:r>
            <a:endParaRPr lang="en-IN" dirty="0"/>
          </a:p>
          <a:p>
            <a:pPr algn="just">
              <a:buFont typeface="Wingdings" panose="05000000000000000000" pitchFamily="2" charset="2"/>
              <a:buChar char="Ø"/>
            </a:pPr>
            <a:r>
              <a:rPr lang="en-IN" dirty="0" err="1"/>
              <a:t>Kushok</a:t>
            </a:r>
            <a:r>
              <a:rPr lang="en-IN" dirty="0"/>
              <a:t> </a:t>
            </a:r>
            <a:r>
              <a:rPr lang="en-IN" dirty="0" err="1"/>
              <a:t>Bakula</a:t>
            </a:r>
            <a:r>
              <a:rPr lang="en-IN" dirty="0"/>
              <a:t> </a:t>
            </a:r>
            <a:r>
              <a:rPr lang="en-IN" dirty="0" err="1"/>
              <a:t>Rimpochee</a:t>
            </a:r>
            <a:r>
              <a:rPr lang="en-IN" dirty="0"/>
              <a:t> Airport, </a:t>
            </a:r>
            <a:r>
              <a:rPr lang="en-IN" dirty="0" err="1"/>
              <a:t>Leh</a:t>
            </a:r>
            <a:r>
              <a:rPr lang="en-IN" dirty="0"/>
              <a:t> (</a:t>
            </a:r>
            <a:r>
              <a:rPr lang="en-US" dirty="0"/>
              <a:t>A geothermal system, along with a solar plant, will be used for the new airport terminal building)</a:t>
            </a:r>
            <a:endParaRPr lang="en-IN" dirty="0"/>
          </a:p>
          <a:p>
            <a:pPr algn="just">
              <a:buFont typeface="Wingdings" panose="05000000000000000000" pitchFamily="2" charset="2"/>
              <a:buChar char="Ø"/>
            </a:pPr>
            <a:r>
              <a:rPr lang="en-IN" dirty="0"/>
              <a:t>Biju Patnaik Airport, Odisha (</a:t>
            </a:r>
            <a:r>
              <a:rPr lang="en-US" dirty="0"/>
              <a:t>LED lights, energy-efficient terminal, a solar power plant, wastewater management)</a:t>
            </a:r>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35</a:t>
            </a:fld>
            <a:endParaRPr lang="en-US"/>
          </a:p>
        </p:txBody>
      </p:sp>
    </p:spTree>
    <p:extLst>
      <p:ext uri="{BB962C8B-B14F-4D97-AF65-F5344CB8AC3E}">
        <p14:creationId xmlns:p14="http://schemas.microsoft.com/office/powerpoint/2010/main" val="735239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BFAC5-2403-4447-80E0-2AE017A4ED24}"/>
              </a:ext>
            </a:extLst>
          </p:cNvPr>
          <p:cNvSpPr>
            <a:spLocks noGrp="1"/>
          </p:cNvSpPr>
          <p:nvPr>
            <p:ph type="title"/>
          </p:nvPr>
        </p:nvSpPr>
        <p:spPr>
          <a:xfrm>
            <a:off x="838200" y="245856"/>
            <a:ext cx="10240617" cy="933588"/>
          </a:xfrm>
        </p:spPr>
        <p:txBody>
          <a:bodyPr/>
          <a:lstStyle/>
          <a:p>
            <a:r>
              <a:rPr lang="en-US" b="1" dirty="0">
                <a:latin typeface="+mn-lt"/>
              </a:rPr>
              <a:t>Other Carbon Neutrality Initiatives in India</a:t>
            </a:r>
            <a:endParaRPr lang="en-IN" b="1" dirty="0">
              <a:latin typeface="+mn-lt"/>
            </a:endParaRPr>
          </a:p>
        </p:txBody>
      </p:sp>
      <p:sp>
        <p:nvSpPr>
          <p:cNvPr id="3" name="Content Placeholder 2">
            <a:extLst>
              <a:ext uri="{FF2B5EF4-FFF2-40B4-BE49-F238E27FC236}">
                <a16:creationId xmlns="" xmlns:a16="http://schemas.microsoft.com/office/drawing/2014/main" id="{0E00D95D-9017-41FD-A030-FA42300FFCA9}"/>
              </a:ext>
            </a:extLst>
          </p:cNvPr>
          <p:cNvSpPr>
            <a:spLocks noGrp="1"/>
          </p:cNvSpPr>
          <p:nvPr>
            <p:ph idx="1"/>
          </p:nvPr>
        </p:nvSpPr>
        <p:spPr>
          <a:xfrm>
            <a:off x="723900" y="1179444"/>
            <a:ext cx="10744200" cy="4932984"/>
          </a:xfrm>
        </p:spPr>
        <p:txBody>
          <a:bodyPr>
            <a:normAutofit fontScale="92500" lnSpcReduction="20000"/>
          </a:bodyPr>
          <a:lstStyle/>
          <a:p>
            <a:pPr marL="0" indent="0" algn="just">
              <a:buNone/>
            </a:pPr>
            <a:r>
              <a:rPr lang="en-US" dirty="0"/>
              <a:t>Delhi, Mumbai, Hyderabad and Bengaluru have achieved Level 4+ carbon neutrality certification. Additionally, 66 Indian Airports are operating on 100% Green Energy (Press Information Bureau, December 4, 2023).</a:t>
            </a:r>
          </a:p>
          <a:p>
            <a:pPr marL="0" indent="0" algn="just">
              <a:buNone/>
            </a:pPr>
            <a:r>
              <a:rPr lang="en-US" b="1" dirty="0"/>
              <a:t>Encouragement for Agroforestry in Kerala and other states.</a:t>
            </a:r>
          </a:p>
          <a:p>
            <a:pPr marL="0" indent="0" algn="just">
              <a:buNone/>
            </a:pPr>
            <a:r>
              <a:rPr lang="en-US" dirty="0"/>
              <a:t>An agroforestry farm is believed to sequester carbon better because of its greater capacity to capture and </a:t>
            </a:r>
            <a:r>
              <a:rPr lang="en-US" dirty="0" err="1"/>
              <a:t>utilise</a:t>
            </a:r>
            <a:r>
              <a:rPr lang="en-US" dirty="0"/>
              <a:t> water, sunlight and nutrients than a single-species crop. </a:t>
            </a:r>
          </a:p>
          <a:p>
            <a:pPr marL="0" indent="0" algn="just">
              <a:buNone/>
            </a:pPr>
            <a:r>
              <a:rPr lang="en-US" dirty="0"/>
              <a:t>A Seed Farm in </a:t>
            </a:r>
            <a:r>
              <a:rPr lang="en-US" dirty="0" err="1"/>
              <a:t>Aluva</a:t>
            </a:r>
            <a:r>
              <a:rPr lang="en-US" dirty="0"/>
              <a:t> in Kochi, Kerala has become the first seed farm in the country to achieve carbon neutral status.</a:t>
            </a:r>
          </a:p>
          <a:p>
            <a:pPr marL="0" indent="0" algn="just">
              <a:buNone/>
            </a:pPr>
            <a:r>
              <a:rPr lang="en-US" dirty="0"/>
              <a:t>India's first carbon-neutral organic seed farm in Kerala's </a:t>
            </a:r>
            <a:r>
              <a:rPr lang="en-US" dirty="0" err="1"/>
              <a:t>Aluva</a:t>
            </a:r>
            <a:r>
              <a:rPr lang="en-US" dirty="0"/>
              <a:t> is a role model for farmers in a world threatened by global warming (Jacob, 2024).</a:t>
            </a:r>
          </a:p>
          <a:p>
            <a:pPr marL="0" indent="0" algn="just">
              <a:buNone/>
            </a:pPr>
            <a:r>
              <a:rPr lang="en-US" dirty="0"/>
              <a:t>Over 250 universities in India are in the process of developing roadmaps to achieve carbon-neutrality in their campuses . Leading the way, Indian Institute of Technology (IIT), Delhi to reduce its carbon footprint by 50 per cent.</a:t>
            </a:r>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36</a:t>
            </a:fld>
            <a:endParaRPr lang="en-US"/>
          </a:p>
        </p:txBody>
      </p:sp>
    </p:spTree>
    <p:extLst>
      <p:ext uri="{BB962C8B-B14F-4D97-AF65-F5344CB8AC3E}">
        <p14:creationId xmlns:p14="http://schemas.microsoft.com/office/powerpoint/2010/main" val="3783218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ank you ppt - Google Search | Thank you card template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3499" y="1443989"/>
            <a:ext cx="7443988" cy="2896191"/>
          </a:xfrm>
          <a:prstGeom prst="rect">
            <a:avLst/>
          </a:prstGeom>
          <a:noFill/>
          <a:ln>
            <a:noFill/>
          </a:ln>
        </p:spPr>
      </p:pic>
      <p:sp>
        <p:nvSpPr>
          <p:cNvPr id="2" name="Slide Number Placeholder 1"/>
          <p:cNvSpPr>
            <a:spLocks noGrp="1"/>
          </p:cNvSpPr>
          <p:nvPr>
            <p:ph type="sldNum" sz="quarter" idx="12"/>
          </p:nvPr>
        </p:nvSpPr>
        <p:spPr>
          <a:xfrm>
            <a:off x="8610600" y="6465194"/>
            <a:ext cx="2743200" cy="256281"/>
          </a:xfrm>
        </p:spPr>
        <p:txBody>
          <a:bodyPr/>
          <a:lstStyle/>
          <a:p>
            <a:fld id="{07CE569E-9B7C-4CB9-AB80-C0841F922CFF}" type="slidenum">
              <a:rPr lang="en-US" smtClean="0"/>
              <a:t>37</a:t>
            </a:fld>
            <a:endParaRPr lang="en-US"/>
          </a:p>
        </p:txBody>
      </p:sp>
      <p:sp>
        <p:nvSpPr>
          <p:cNvPr id="4" name="TextBox 3"/>
          <p:cNvSpPr txBox="1"/>
          <p:nvPr/>
        </p:nvSpPr>
        <p:spPr>
          <a:xfrm>
            <a:off x="6207617" y="4572000"/>
            <a:ext cx="5331853" cy="1200329"/>
          </a:xfrm>
          <a:prstGeom prst="rect">
            <a:avLst/>
          </a:prstGeom>
          <a:noFill/>
        </p:spPr>
        <p:txBody>
          <a:bodyPr wrap="square" rtlCol="0">
            <a:spAutoFit/>
          </a:bodyPr>
          <a:lstStyle/>
          <a:p>
            <a:pPr algn="ctr"/>
            <a:r>
              <a:rPr lang="en-US" b="1" dirty="0">
                <a:solidFill>
                  <a:srgbClr val="FF0000"/>
                </a:solidFill>
                <a:latin typeface="Times New Roman" pitchFamily="18" charset="0"/>
                <a:cs typeface="Times New Roman" pitchFamily="18" charset="0"/>
              </a:rPr>
              <a:t>Jos </a:t>
            </a:r>
            <a:r>
              <a:rPr lang="en-US" b="1" dirty="0" err="1">
                <a:solidFill>
                  <a:srgbClr val="FF0000"/>
                </a:solidFill>
                <a:latin typeface="Times New Roman" pitchFamily="18" charset="0"/>
                <a:cs typeface="Times New Roman" pitchFamily="18" charset="0"/>
              </a:rPr>
              <a:t>Chathukulam</a:t>
            </a:r>
            <a:endParaRPr lang="en-US" b="1" dirty="0">
              <a:solidFill>
                <a:srgbClr val="FF0000"/>
              </a:solidFill>
              <a:latin typeface="Times New Roman" pitchFamily="18" charset="0"/>
              <a:cs typeface="Times New Roman" pitchFamily="18" charset="0"/>
            </a:endParaRPr>
          </a:p>
          <a:p>
            <a:pPr algn="ctr"/>
            <a:r>
              <a:rPr lang="en-US" sz="1400" b="1" dirty="0">
                <a:solidFill>
                  <a:srgbClr val="002060"/>
                </a:solidFill>
                <a:latin typeface="Times New Roman" pitchFamily="18" charset="0"/>
                <a:cs typeface="Times New Roman" pitchFamily="18" charset="0"/>
              </a:rPr>
              <a:t>Director</a:t>
            </a:r>
          </a:p>
          <a:p>
            <a:pPr algn="ctr"/>
            <a:r>
              <a:rPr lang="en-US" sz="1400" b="1" dirty="0">
                <a:solidFill>
                  <a:srgbClr val="002060"/>
                </a:solidFill>
                <a:latin typeface="Times New Roman" pitchFamily="18" charset="0"/>
                <a:cs typeface="Times New Roman" pitchFamily="18" charset="0"/>
              </a:rPr>
              <a:t>Centre for Rural Management (CRM)</a:t>
            </a:r>
          </a:p>
          <a:p>
            <a:pPr algn="ctr"/>
            <a:r>
              <a:rPr lang="en-US" sz="1400" b="1" dirty="0" err="1">
                <a:solidFill>
                  <a:srgbClr val="002060"/>
                </a:solidFill>
                <a:latin typeface="Times New Roman" pitchFamily="18" charset="0"/>
                <a:cs typeface="Times New Roman" pitchFamily="18" charset="0"/>
              </a:rPr>
              <a:t>Kottayam</a:t>
            </a:r>
            <a:r>
              <a:rPr lang="en-US" sz="1400" b="1" dirty="0">
                <a:solidFill>
                  <a:srgbClr val="002060"/>
                </a:solidFill>
                <a:latin typeface="Times New Roman" pitchFamily="18" charset="0"/>
                <a:cs typeface="Times New Roman" pitchFamily="18" charset="0"/>
              </a:rPr>
              <a:t> , Kerala (India</a:t>
            </a:r>
            <a:r>
              <a:rPr lang="en-US" sz="1400" b="1" dirty="0" smtClean="0">
                <a:solidFill>
                  <a:srgbClr val="002060"/>
                </a:solidFill>
                <a:latin typeface="Times New Roman" pitchFamily="18" charset="0"/>
                <a:cs typeface="Times New Roman" pitchFamily="18" charset="0"/>
              </a:rPr>
              <a:t>), email: joschathukulam@gmail.com</a:t>
            </a:r>
            <a:endParaRPr lang="en-US" sz="1400" b="1" dirty="0">
              <a:solidFill>
                <a:srgbClr val="002060"/>
              </a:solidFill>
              <a:latin typeface="Times New Roman" pitchFamily="18" charset="0"/>
              <a:cs typeface="Times New Roman" pitchFamily="18" charset="0"/>
            </a:endParaRPr>
          </a:p>
          <a:p>
            <a:endParaRPr lang="en-IN" sz="1200" dirty="0"/>
          </a:p>
        </p:txBody>
      </p:sp>
    </p:spTree>
    <p:extLst>
      <p:ext uri="{BB962C8B-B14F-4D97-AF65-F5344CB8AC3E}">
        <p14:creationId xmlns:p14="http://schemas.microsoft.com/office/powerpoint/2010/main" val="331879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4855A-38EF-481B-B5A0-E3C0A3CF089B}"/>
              </a:ext>
            </a:extLst>
          </p:cNvPr>
          <p:cNvSpPr>
            <a:spLocks noGrp="1"/>
          </p:cNvSpPr>
          <p:nvPr>
            <p:ph type="title"/>
          </p:nvPr>
        </p:nvSpPr>
        <p:spPr/>
        <p:txBody>
          <a:bodyPr/>
          <a:lstStyle/>
          <a:p>
            <a:r>
              <a:rPr lang="en-US" b="1" dirty="0">
                <a:latin typeface="+mn-lt"/>
              </a:rPr>
              <a:t>Carbon Neutrality – A Brief Literature Review</a:t>
            </a:r>
            <a:endParaRPr lang="en-IN" b="1" dirty="0">
              <a:latin typeface="+mn-lt"/>
            </a:endParaRPr>
          </a:p>
        </p:txBody>
      </p:sp>
      <p:sp>
        <p:nvSpPr>
          <p:cNvPr id="3" name="Content Placeholder 2">
            <a:extLst>
              <a:ext uri="{FF2B5EF4-FFF2-40B4-BE49-F238E27FC236}">
                <a16:creationId xmlns="" xmlns:a16="http://schemas.microsoft.com/office/drawing/2014/main" id="{83A2E19E-0B3E-4B78-A6F3-8AE5E50D5E24}"/>
              </a:ext>
            </a:extLst>
          </p:cNvPr>
          <p:cNvSpPr>
            <a:spLocks noGrp="1"/>
          </p:cNvSpPr>
          <p:nvPr>
            <p:ph idx="1"/>
          </p:nvPr>
        </p:nvSpPr>
        <p:spPr/>
        <p:txBody>
          <a:bodyPr>
            <a:normAutofit/>
          </a:bodyPr>
          <a:lstStyle/>
          <a:p>
            <a:r>
              <a:rPr lang="en-US" dirty="0"/>
              <a:t>Carbon  neutrality  means  balancing  emitting  carbon  and absorbing carbon from the atmosphere in carbon sinks (European Parliament, 2019).</a:t>
            </a:r>
          </a:p>
          <a:p>
            <a:pPr algn="just"/>
            <a:r>
              <a:rPr lang="en-US" dirty="0"/>
              <a:t>Carbon neutrality,  or  having a net  zero carbon footprint, refers to achieving net zero carbon emissions by balancing a measured amount of carbon released with an equivalent amount sequestered or offset (United Nations Environment Programme, 2019)</a:t>
            </a:r>
          </a:p>
          <a:p>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4</a:t>
            </a:fld>
            <a:endParaRPr lang="en-US"/>
          </a:p>
        </p:txBody>
      </p:sp>
    </p:spTree>
    <p:extLst>
      <p:ext uri="{BB962C8B-B14F-4D97-AF65-F5344CB8AC3E}">
        <p14:creationId xmlns:p14="http://schemas.microsoft.com/office/powerpoint/2010/main" val="310149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4855A-38EF-481B-B5A0-E3C0A3CF089B}"/>
              </a:ext>
            </a:extLst>
          </p:cNvPr>
          <p:cNvSpPr>
            <a:spLocks noGrp="1"/>
          </p:cNvSpPr>
          <p:nvPr>
            <p:ph type="title"/>
          </p:nvPr>
        </p:nvSpPr>
        <p:spPr>
          <a:xfrm>
            <a:off x="838200" y="365125"/>
            <a:ext cx="10770704" cy="1325563"/>
          </a:xfrm>
        </p:spPr>
        <p:txBody>
          <a:bodyPr/>
          <a:lstStyle/>
          <a:p>
            <a:r>
              <a:rPr lang="en-US" b="1" dirty="0">
                <a:latin typeface="+mn-lt"/>
              </a:rPr>
              <a:t>Carbon Neutrality – A Brief Literature Review</a:t>
            </a:r>
            <a:endParaRPr lang="en-IN" b="1" dirty="0">
              <a:latin typeface="+mn-lt"/>
            </a:endParaRPr>
          </a:p>
        </p:txBody>
      </p:sp>
      <p:sp>
        <p:nvSpPr>
          <p:cNvPr id="3" name="Content Placeholder 2">
            <a:extLst>
              <a:ext uri="{FF2B5EF4-FFF2-40B4-BE49-F238E27FC236}">
                <a16:creationId xmlns="" xmlns:a16="http://schemas.microsoft.com/office/drawing/2014/main" id="{83A2E19E-0B3E-4B78-A6F3-8AE5E50D5E24}"/>
              </a:ext>
            </a:extLst>
          </p:cNvPr>
          <p:cNvSpPr>
            <a:spLocks noGrp="1"/>
          </p:cNvSpPr>
          <p:nvPr>
            <p:ph idx="1"/>
          </p:nvPr>
        </p:nvSpPr>
        <p:spPr>
          <a:xfrm>
            <a:off x="351183" y="2325757"/>
            <a:ext cx="11628782" cy="3818083"/>
          </a:xfrm>
        </p:spPr>
        <p:txBody>
          <a:bodyPr>
            <a:normAutofit/>
          </a:bodyPr>
          <a:lstStyle/>
          <a:p>
            <a:pPr algn="just"/>
            <a:r>
              <a:rPr lang="en-US" dirty="0"/>
              <a:t>Net-zero carbon dioxide (CO2) emissions are achieved when anthropogenic CO2 emissions are balanced globally by anthropogenic CO2 removals over a specified period. </a:t>
            </a:r>
            <a:r>
              <a:rPr lang="en-US" b="1" dirty="0"/>
              <a:t>Net zero CO2 emissions are also referred to as carbon  neutrality</a:t>
            </a:r>
            <a:r>
              <a:rPr lang="en-US" dirty="0"/>
              <a:t> (IPCC, 2018)</a:t>
            </a:r>
          </a:p>
          <a:p>
            <a:r>
              <a:rPr lang="en-US" dirty="0"/>
              <a:t>Net-zero emissions are achieved when anthropogenic emissions of greenhouse gases to the atmosphere are balanced by anthropogenic removals over a specified period (IPCC, 2018)</a:t>
            </a:r>
          </a:p>
          <a:p>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5</a:t>
            </a:fld>
            <a:endParaRPr lang="en-US"/>
          </a:p>
        </p:txBody>
      </p:sp>
    </p:spTree>
    <p:extLst>
      <p:ext uri="{BB962C8B-B14F-4D97-AF65-F5344CB8AC3E}">
        <p14:creationId xmlns:p14="http://schemas.microsoft.com/office/powerpoint/2010/main" val="391707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4855A-38EF-481B-B5A0-E3C0A3CF089B}"/>
              </a:ext>
            </a:extLst>
          </p:cNvPr>
          <p:cNvSpPr>
            <a:spLocks noGrp="1"/>
          </p:cNvSpPr>
          <p:nvPr>
            <p:ph type="title"/>
          </p:nvPr>
        </p:nvSpPr>
        <p:spPr/>
        <p:txBody>
          <a:bodyPr>
            <a:normAutofit/>
          </a:bodyPr>
          <a:lstStyle/>
          <a:p>
            <a:r>
              <a:rPr lang="en-US" sz="4000" b="1" dirty="0">
                <a:latin typeface="+mn-lt"/>
              </a:rPr>
              <a:t>Carbon Neutrality – A Brief Literature Review</a:t>
            </a:r>
            <a:endParaRPr lang="en-IN" sz="4000" b="1" dirty="0">
              <a:latin typeface="+mn-lt"/>
            </a:endParaRPr>
          </a:p>
        </p:txBody>
      </p:sp>
      <p:sp>
        <p:nvSpPr>
          <p:cNvPr id="3" name="Content Placeholder 2">
            <a:extLst>
              <a:ext uri="{FF2B5EF4-FFF2-40B4-BE49-F238E27FC236}">
                <a16:creationId xmlns="" xmlns:a16="http://schemas.microsoft.com/office/drawing/2014/main" id="{83A2E19E-0B3E-4B78-A6F3-8AE5E50D5E24}"/>
              </a:ext>
            </a:extLst>
          </p:cNvPr>
          <p:cNvSpPr>
            <a:spLocks noGrp="1"/>
          </p:cNvSpPr>
          <p:nvPr>
            <p:ph idx="1"/>
          </p:nvPr>
        </p:nvSpPr>
        <p:spPr>
          <a:xfrm>
            <a:off x="281609" y="1967948"/>
            <a:ext cx="11628782" cy="3818083"/>
          </a:xfrm>
        </p:spPr>
        <p:txBody>
          <a:bodyPr>
            <a:normAutofit fontScale="85000" lnSpcReduction="20000"/>
          </a:bodyPr>
          <a:lstStyle/>
          <a:p>
            <a:r>
              <a:rPr lang="en-US" dirty="0"/>
              <a:t>Paris Climate Agreement (2015) gave carbon neutrality a major traction.</a:t>
            </a:r>
          </a:p>
          <a:p>
            <a:r>
              <a:rPr lang="en-US" dirty="0"/>
              <a:t>Paris Agreement's long-term objective is to achieve  net-zero  greenhouse  gas  emissions  by 2050.</a:t>
            </a:r>
          </a:p>
          <a:p>
            <a:r>
              <a:rPr lang="en-US" dirty="0"/>
              <a:t>The Paris Agreement aims to “substantially reduce global greenhouse gas emissions to limit global temperature increase in this century to 2 degree Celsius,” (Paris Agreement Article 2 (a))</a:t>
            </a:r>
          </a:p>
          <a:p>
            <a:r>
              <a:rPr lang="en-US" dirty="0"/>
              <a:t>Climate  action  is  the  thirteenth  Sustainable Development Goal (SDG) of the  2030 Agenda ("take urgent  action  to  combat  climate  change  and  its impacts") and is intricately linked to “carbon-neutrality”.</a:t>
            </a:r>
          </a:p>
          <a:p>
            <a:r>
              <a:rPr lang="en-US" dirty="0"/>
              <a:t>Emission reduction for low carbon development is the first step towards carbon neutrality (Wang et al., 2021, Wang et al., 2021, Wang et al., 2021; Wei et al., 2022).</a:t>
            </a:r>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6</a:t>
            </a:fld>
            <a:endParaRPr lang="en-US"/>
          </a:p>
        </p:txBody>
      </p:sp>
    </p:spTree>
    <p:extLst>
      <p:ext uri="{BB962C8B-B14F-4D97-AF65-F5344CB8AC3E}">
        <p14:creationId xmlns:p14="http://schemas.microsoft.com/office/powerpoint/2010/main" val="297718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23C6D0-0965-4537-925D-AD34F6A87AB2}"/>
              </a:ext>
            </a:extLst>
          </p:cNvPr>
          <p:cNvSpPr>
            <a:spLocks noGrp="1"/>
          </p:cNvSpPr>
          <p:nvPr>
            <p:ph type="title"/>
          </p:nvPr>
        </p:nvSpPr>
        <p:spPr>
          <a:xfrm>
            <a:off x="838200" y="236461"/>
            <a:ext cx="10515600" cy="1325563"/>
          </a:xfrm>
        </p:spPr>
        <p:txBody>
          <a:bodyPr/>
          <a:lstStyle/>
          <a:p>
            <a:r>
              <a:rPr lang="en-US" b="1" dirty="0"/>
              <a:t>Carbon Neutrality in Indian Context</a:t>
            </a:r>
            <a:endParaRPr lang="en-IN" b="1" dirty="0"/>
          </a:p>
        </p:txBody>
      </p:sp>
      <p:sp>
        <p:nvSpPr>
          <p:cNvPr id="3" name="Content Placeholder 2">
            <a:extLst>
              <a:ext uri="{FF2B5EF4-FFF2-40B4-BE49-F238E27FC236}">
                <a16:creationId xmlns="" xmlns:a16="http://schemas.microsoft.com/office/drawing/2014/main" id="{E9486875-6A33-4946-B049-A1D027209285}"/>
              </a:ext>
            </a:extLst>
          </p:cNvPr>
          <p:cNvSpPr>
            <a:spLocks noGrp="1"/>
          </p:cNvSpPr>
          <p:nvPr>
            <p:ph idx="1"/>
          </p:nvPr>
        </p:nvSpPr>
        <p:spPr>
          <a:xfrm>
            <a:off x="838200" y="1562024"/>
            <a:ext cx="10515600" cy="4351338"/>
          </a:xfrm>
        </p:spPr>
        <p:txBody>
          <a:bodyPr/>
          <a:lstStyle/>
          <a:p>
            <a:r>
              <a:rPr lang="en-US" dirty="0"/>
              <a:t>India is the fourth biggest emitter of carbon dioxide (CO2) after China, the United States and the European Union.</a:t>
            </a:r>
            <a:endParaRPr lang="en-IN" dirty="0"/>
          </a:p>
          <a:p>
            <a:endParaRPr lang="en-IN" dirty="0"/>
          </a:p>
        </p:txBody>
      </p:sp>
      <p:pic>
        <p:nvPicPr>
          <p:cNvPr id="5" name="Picture 4">
            <a:extLst>
              <a:ext uri="{FF2B5EF4-FFF2-40B4-BE49-F238E27FC236}">
                <a16:creationId xmlns="" xmlns:a16="http://schemas.microsoft.com/office/drawing/2014/main" id="{A7BFB1F3-82CC-4B1D-B0A2-383F4182A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264" y="2388953"/>
            <a:ext cx="6001946" cy="4232586"/>
          </a:xfrm>
          <a:prstGeom prst="rect">
            <a:avLst/>
          </a:prstGeom>
        </p:spPr>
      </p:pic>
      <p:sp>
        <p:nvSpPr>
          <p:cNvPr id="6" name="TextBox 5">
            <a:extLst>
              <a:ext uri="{FF2B5EF4-FFF2-40B4-BE49-F238E27FC236}">
                <a16:creationId xmlns="" xmlns:a16="http://schemas.microsoft.com/office/drawing/2014/main" id="{98C91B32-A09F-41AB-9CBC-6B4491C69B0D}"/>
              </a:ext>
            </a:extLst>
          </p:cNvPr>
          <p:cNvSpPr txBox="1"/>
          <p:nvPr/>
        </p:nvSpPr>
        <p:spPr>
          <a:xfrm>
            <a:off x="7699513" y="2557670"/>
            <a:ext cx="3935896" cy="3139321"/>
          </a:xfrm>
          <a:prstGeom prst="rect">
            <a:avLst/>
          </a:prstGeom>
          <a:noFill/>
        </p:spPr>
        <p:txBody>
          <a:bodyPr wrap="square" rtlCol="0">
            <a:spAutoFit/>
          </a:bodyPr>
          <a:lstStyle/>
          <a:p>
            <a:pPr marL="342900" indent="-342900">
              <a:buFont typeface="+mj-lt"/>
              <a:buAutoNum type="arabicPeriod"/>
            </a:pPr>
            <a:r>
              <a:rPr lang="en-US" dirty="0"/>
              <a:t>However, considering India’s huge population, its emissions per capita are much lower than other major world economies.</a:t>
            </a:r>
          </a:p>
          <a:p>
            <a:pPr marL="342900" indent="-342900">
              <a:buFont typeface="+mj-lt"/>
              <a:buAutoNum type="arabicPeriod"/>
            </a:pPr>
            <a:endParaRPr lang="en-US" dirty="0"/>
          </a:p>
          <a:p>
            <a:pPr marL="342900" indent="-342900">
              <a:buFont typeface="+mj-lt"/>
              <a:buAutoNum type="arabicPeriod"/>
            </a:pPr>
            <a:r>
              <a:rPr lang="en-US" dirty="0"/>
              <a:t>For instance, India emitted 1.9 tonnes of CO2 per head of population in 2019, compared with 15.5 tonnes for the US and 12.5 tonnes for Russia that year.</a:t>
            </a:r>
          </a:p>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t>7</a:t>
            </a:fld>
            <a:endParaRPr lang="en-US"/>
          </a:p>
        </p:txBody>
      </p:sp>
    </p:spTree>
    <p:extLst>
      <p:ext uri="{BB962C8B-B14F-4D97-AF65-F5344CB8AC3E}">
        <p14:creationId xmlns:p14="http://schemas.microsoft.com/office/powerpoint/2010/main" val="191162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23C6D0-0965-4537-925D-AD34F6A87AB2}"/>
              </a:ext>
            </a:extLst>
          </p:cNvPr>
          <p:cNvSpPr>
            <a:spLocks noGrp="1"/>
          </p:cNvSpPr>
          <p:nvPr>
            <p:ph type="title"/>
          </p:nvPr>
        </p:nvSpPr>
        <p:spPr>
          <a:xfrm>
            <a:off x="838200" y="365126"/>
            <a:ext cx="10200861" cy="876714"/>
          </a:xfrm>
        </p:spPr>
        <p:txBody>
          <a:bodyPr/>
          <a:lstStyle/>
          <a:p>
            <a:r>
              <a:rPr lang="en-US" b="1" dirty="0">
                <a:latin typeface="+mn-lt"/>
              </a:rPr>
              <a:t>Carbon Neutrality in India</a:t>
            </a:r>
            <a:endParaRPr lang="en-IN" b="1" dirty="0">
              <a:latin typeface="+mn-lt"/>
            </a:endParaRPr>
          </a:p>
        </p:txBody>
      </p:sp>
      <p:sp>
        <p:nvSpPr>
          <p:cNvPr id="3" name="Content Placeholder 2">
            <a:extLst>
              <a:ext uri="{FF2B5EF4-FFF2-40B4-BE49-F238E27FC236}">
                <a16:creationId xmlns="" xmlns:a16="http://schemas.microsoft.com/office/drawing/2014/main" id="{E9486875-6A33-4946-B049-A1D027209285}"/>
              </a:ext>
            </a:extLst>
          </p:cNvPr>
          <p:cNvSpPr>
            <a:spLocks noGrp="1"/>
          </p:cNvSpPr>
          <p:nvPr>
            <p:ph idx="1"/>
          </p:nvPr>
        </p:nvSpPr>
        <p:spPr>
          <a:xfrm>
            <a:off x="838200" y="1241839"/>
            <a:ext cx="10515600" cy="5251036"/>
          </a:xfrm>
        </p:spPr>
        <p:txBody>
          <a:bodyPr>
            <a:normAutofit fontScale="92500" lnSpcReduction="10000"/>
          </a:bodyPr>
          <a:lstStyle/>
          <a:p>
            <a:r>
              <a:rPr lang="en-US" dirty="0"/>
              <a:t>India has set a goal of reducing carbon emissions by 50% by 2030 and for the entire economy to be net zero by 2070.</a:t>
            </a:r>
            <a:endParaRPr lang="en-IN" dirty="0"/>
          </a:p>
          <a:p>
            <a:r>
              <a:rPr lang="en-IN" dirty="0"/>
              <a:t>COP26: India PM Narendra Modi pledges net zero by 2070 (BBC, November 2, 2021).</a:t>
            </a:r>
          </a:p>
          <a:p>
            <a:r>
              <a:rPr lang="en-US" dirty="0"/>
              <a:t>Nationally Determined Contributions (NDC) - India has said it will reduce the emissions intensity of its Gross Domestic Product (GDP) by 45% by 2030. This measures the amount of greenhouse gas emitted per unit of economic activity. India has a more ambitious target than the 33-35% cut set before COP26.</a:t>
            </a:r>
          </a:p>
          <a:p>
            <a:r>
              <a:rPr lang="en-US" dirty="0"/>
              <a:t>As part of the Energy Conservation (Amendment) Act 2022, the Indian government launched the “Carbon Credit Trading Scheme”.</a:t>
            </a:r>
          </a:p>
          <a:p>
            <a:r>
              <a:rPr lang="en-US" dirty="0"/>
              <a:t>“Carbon Credit Trading Scheme” is designed as a form of domestic emissions trading scheme and it aims to incentivize emission reductions across industrial and power sectors in the country.</a:t>
            </a:r>
          </a:p>
          <a:p>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8</a:t>
            </a:fld>
            <a:endParaRPr lang="en-US"/>
          </a:p>
        </p:txBody>
      </p:sp>
    </p:spTree>
    <p:extLst>
      <p:ext uri="{BB962C8B-B14F-4D97-AF65-F5344CB8AC3E}">
        <p14:creationId xmlns:p14="http://schemas.microsoft.com/office/powerpoint/2010/main" val="127170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BFAC5-2403-4447-80E0-2AE017A4ED24}"/>
              </a:ext>
            </a:extLst>
          </p:cNvPr>
          <p:cNvSpPr>
            <a:spLocks noGrp="1"/>
          </p:cNvSpPr>
          <p:nvPr>
            <p:ph type="title"/>
          </p:nvPr>
        </p:nvSpPr>
        <p:spPr>
          <a:xfrm>
            <a:off x="838200" y="245856"/>
            <a:ext cx="10240617" cy="933588"/>
          </a:xfrm>
        </p:spPr>
        <p:txBody>
          <a:bodyPr/>
          <a:lstStyle/>
          <a:p>
            <a:r>
              <a:rPr lang="en-US" b="1" dirty="0">
                <a:latin typeface="+mn-lt"/>
              </a:rPr>
              <a:t>Carbon Neutrality in India</a:t>
            </a:r>
            <a:endParaRPr lang="en-IN" b="1" dirty="0">
              <a:latin typeface="+mn-lt"/>
            </a:endParaRPr>
          </a:p>
        </p:txBody>
      </p:sp>
      <p:sp>
        <p:nvSpPr>
          <p:cNvPr id="3" name="Content Placeholder 2">
            <a:extLst>
              <a:ext uri="{FF2B5EF4-FFF2-40B4-BE49-F238E27FC236}">
                <a16:creationId xmlns="" xmlns:a16="http://schemas.microsoft.com/office/drawing/2014/main" id="{0E00D95D-9017-41FD-A030-FA42300FFCA9}"/>
              </a:ext>
            </a:extLst>
          </p:cNvPr>
          <p:cNvSpPr>
            <a:spLocks noGrp="1"/>
          </p:cNvSpPr>
          <p:nvPr>
            <p:ph idx="1"/>
          </p:nvPr>
        </p:nvSpPr>
        <p:spPr>
          <a:xfrm>
            <a:off x="723900" y="1179444"/>
            <a:ext cx="10744200" cy="4932984"/>
          </a:xfrm>
        </p:spPr>
        <p:txBody>
          <a:bodyPr>
            <a:normAutofit fontScale="77500" lnSpcReduction="20000"/>
          </a:bodyPr>
          <a:lstStyle/>
          <a:p>
            <a:r>
              <a:rPr lang="en-US" dirty="0"/>
              <a:t>The Long-Term Low-Carbon Development Strategy (LTLEDS), outlines India's long-term vision for decarbonization.</a:t>
            </a:r>
            <a:endParaRPr lang="en-IN" dirty="0"/>
          </a:p>
          <a:p>
            <a:r>
              <a:rPr lang="en-US" dirty="0"/>
              <a:t>The Sustainable Energy Policy sets out the government's policies to promote renewable energy and energy efficiency.</a:t>
            </a:r>
          </a:p>
          <a:p>
            <a:r>
              <a:rPr lang="en-US" dirty="0"/>
              <a:t>The National Electric Mobility Mission Plan aims to promote electric vehicles in India.</a:t>
            </a:r>
          </a:p>
          <a:p>
            <a:r>
              <a:rPr lang="en-US" dirty="0"/>
              <a:t>Promoting renewable energy (RE) in the power generation sector is a critical part of the strategy, given the sector’s significant share in India’s emissions. </a:t>
            </a:r>
          </a:p>
          <a:p>
            <a:pPr algn="just"/>
            <a:r>
              <a:rPr lang="en-US" dirty="0"/>
              <a:t>Policies to bring down carbon emissions in India includes guaranteed feed-in tariffs, accelerated depreciation of wind and solar assets, creation of green energy transmission corridors for evacuating RE from RE-rich states, creation of solar parks and ultra-mega electricity projects, and, most importantly, implementation of renewable purchase obligations (RPOs) (Climate Policy Database 2023).</a:t>
            </a:r>
          </a:p>
          <a:p>
            <a:pPr algn="just"/>
            <a:r>
              <a:rPr lang="en-US" dirty="0"/>
              <a:t>The Government is promoting wind power projects in the entire country through private sector investment by providing various fiscal and financial incentives such as Accelerated Depreciation benefits; and concessional custom duty exemption on certain components of wind electric generators.</a:t>
            </a:r>
            <a:endParaRPr lang="en-IN" dirty="0"/>
          </a:p>
          <a:p>
            <a:endParaRPr lang="en-IN" dirty="0"/>
          </a:p>
        </p:txBody>
      </p:sp>
      <p:sp>
        <p:nvSpPr>
          <p:cNvPr id="4" name="Slide Number Placeholder 3"/>
          <p:cNvSpPr>
            <a:spLocks noGrp="1"/>
          </p:cNvSpPr>
          <p:nvPr>
            <p:ph type="sldNum" sz="quarter" idx="12"/>
          </p:nvPr>
        </p:nvSpPr>
        <p:spPr/>
        <p:txBody>
          <a:bodyPr/>
          <a:lstStyle/>
          <a:p>
            <a:fld id="{07CE569E-9B7C-4CB9-AB80-C0841F922CFF}" type="slidenum">
              <a:rPr lang="en-US" smtClean="0"/>
              <a:t>9</a:t>
            </a:fld>
            <a:endParaRPr lang="en-US"/>
          </a:p>
        </p:txBody>
      </p:sp>
    </p:spTree>
    <p:extLst>
      <p:ext uri="{BB962C8B-B14F-4D97-AF65-F5344CB8AC3E}">
        <p14:creationId xmlns:p14="http://schemas.microsoft.com/office/powerpoint/2010/main" val="2203205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TotalTime>
  <Words>3222</Words>
  <Application>Microsoft Office PowerPoint</Application>
  <PresentationFormat>Widescreen</PresentationFormat>
  <Paragraphs>228</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Wingdings</vt:lpstr>
      <vt:lpstr>Office Theme</vt:lpstr>
      <vt:lpstr>Introduction to Carbon Neutral Villages</vt:lpstr>
      <vt:lpstr>Carbon Neutrality</vt:lpstr>
      <vt:lpstr>Carbon Neutrality – A Brief Literature Review</vt:lpstr>
      <vt:lpstr>Carbon Neutrality – A Brief Literature Review</vt:lpstr>
      <vt:lpstr>Carbon Neutrality – A Brief Literature Review</vt:lpstr>
      <vt:lpstr>Carbon Neutrality – A Brief Literature Review</vt:lpstr>
      <vt:lpstr>Carbon Neutrality in Indian Context</vt:lpstr>
      <vt:lpstr>Carbon Neutrality in India</vt:lpstr>
      <vt:lpstr>Carbon Neutrality in India</vt:lpstr>
      <vt:lpstr>Carbon Neutrality in India</vt:lpstr>
      <vt:lpstr>Carbon Neutrality in India</vt:lpstr>
      <vt:lpstr>Carbon Neutral Villages</vt:lpstr>
      <vt:lpstr>Carbon Neutral Villages in India</vt:lpstr>
      <vt:lpstr>Carbon Neutral Villages in India</vt:lpstr>
      <vt:lpstr>Carbon Neutrality in India</vt:lpstr>
      <vt:lpstr>Carbon Neutrality Villages – A Case Study From Meenangadi Kerala </vt:lpstr>
      <vt:lpstr>PowerPoint Presentation</vt:lpstr>
      <vt:lpstr> Meenangadi Panchayat Profile  </vt:lpstr>
      <vt:lpstr> Meenangadi Panchayat Profile  </vt:lpstr>
      <vt:lpstr> Meenangadi Panchayat Profile  </vt:lpstr>
      <vt:lpstr> Meenangadi Panchayat Profile  </vt:lpstr>
      <vt:lpstr> Meenangadi Panchayat Profile  </vt:lpstr>
      <vt:lpstr> Meenangadi Panchayat Profile  </vt:lpstr>
      <vt:lpstr> Timeline of Carbon Neutral Project in Meenangadi </vt:lpstr>
      <vt:lpstr> Timeline of Carbon Neutral Project in Meenangadi </vt:lpstr>
      <vt:lpstr> Stakeholders </vt:lpstr>
      <vt:lpstr> Relevance of Carbon Neutral Meenangadi </vt:lpstr>
      <vt:lpstr> What Meenangadi Panchayat did? </vt:lpstr>
      <vt:lpstr> What Meenangadi Panchayat did? </vt:lpstr>
      <vt:lpstr>  What’s in Store for the Future? </vt:lpstr>
      <vt:lpstr>  What’s in Store for the Future?   </vt:lpstr>
      <vt:lpstr>  What’s in Store for the Future?   </vt:lpstr>
      <vt:lpstr>Carbon Neutral Villages – The Ladakh Way</vt:lpstr>
      <vt:lpstr>Carbon Neutral Villages – The Ladakh Way</vt:lpstr>
      <vt:lpstr>Other Carbon Neutrality Initiatives in India</vt:lpstr>
      <vt:lpstr>Other Carbon Neutrality Initiatives in India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Carbon – Neutral Village</dc:title>
  <dc:creator>CRM</dc:creator>
  <cp:lastModifiedBy>Desktop</cp:lastModifiedBy>
  <cp:revision>18</cp:revision>
  <cp:lastPrinted>2024-02-16T10:16:40Z</cp:lastPrinted>
  <dcterms:created xsi:type="dcterms:W3CDTF">2024-02-15T07:19:28Z</dcterms:created>
  <dcterms:modified xsi:type="dcterms:W3CDTF">2024-02-23T04:54:16Z</dcterms:modified>
</cp:coreProperties>
</file>