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4" r:id="rId23"/>
    <p:sldId id="275"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8.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9.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C8ED-45A2-8FB6-6ECF7B2D133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C8ED-45A2-8FB6-6ECF7B2D133F}"/>
              </c:ext>
            </c:extLst>
          </c:dPt>
          <c:dPt>
            <c:idx val="2"/>
            <c:bubble3D val="0"/>
            <c:spPr>
              <a:solidFill>
                <a:srgbClr val="FF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C8ED-45A2-8FB6-6ECF7B2D133F}"/>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7-C8ED-45A2-8FB6-6ECF7B2D133F}"/>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9-C8ED-45A2-8FB6-6ECF7B2D133F}"/>
              </c:ext>
            </c:extLst>
          </c:dPt>
          <c:dLbls>
            <c:dLbl>
              <c:idx val="1"/>
              <c:layout>
                <c:manualLayout>
                  <c:x val="-2.2910542432195875E-2"/>
                  <c:y val="-3.9725867599883349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C8ED-45A2-8FB6-6ECF7B2D133F}"/>
                </c:ext>
                <c:ext xmlns:c15="http://schemas.microsoft.com/office/drawing/2012/chart" uri="{CE6537A1-D6FC-4f65-9D91-7224C49458BB}"/>
              </c:extLst>
            </c:dLbl>
            <c:dLbl>
              <c:idx val="2"/>
              <c:layout>
                <c:manualLayout>
                  <c:x val="0.21114927821522309"/>
                  <c:y val="-2.4519903762029747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C8ED-45A2-8FB6-6ECF7B2D133F}"/>
                </c:ext>
                <c:ext xmlns:c15="http://schemas.microsoft.com/office/drawing/2012/chart" uri="{CE6537A1-D6FC-4f65-9D91-7224C49458BB}"/>
              </c:extLst>
            </c:dLbl>
            <c:dLbl>
              <c:idx val="3"/>
              <c:layout>
                <c:manualLayout>
                  <c:x val="2.7499999999999955E-3"/>
                  <c:y val="-9.8237459900845731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C8ED-45A2-8FB6-6ECF7B2D133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Sheet1!$A$5:$A$9</c:f>
              <c:strCache>
                <c:ptCount val="5"/>
                <c:pt idx="0">
                  <c:v>Two Wheeler</c:v>
                </c:pt>
                <c:pt idx="1">
                  <c:v>LMV or Motor Car</c:v>
                </c:pt>
                <c:pt idx="2">
                  <c:v>Autorickshaw</c:v>
                </c:pt>
                <c:pt idx="3">
                  <c:v>Passenger Bus</c:v>
                </c:pt>
                <c:pt idx="4">
                  <c:v>Goods Carriage</c:v>
                </c:pt>
              </c:strCache>
            </c:strRef>
          </c:cat>
          <c:val>
            <c:numRef>
              <c:f>Sheet1!$B$5:$B$9</c:f>
              <c:numCache>
                <c:formatCode>0%</c:formatCode>
                <c:ptCount val="5"/>
                <c:pt idx="0">
                  <c:v>0.08</c:v>
                </c:pt>
                <c:pt idx="1">
                  <c:v>0.21</c:v>
                </c:pt>
                <c:pt idx="2">
                  <c:v>0.37</c:v>
                </c:pt>
                <c:pt idx="3">
                  <c:v>0.23</c:v>
                </c:pt>
                <c:pt idx="4">
                  <c:v>0.11</c:v>
                </c:pt>
              </c:numCache>
            </c:numRef>
          </c:val>
          <c:extLst xmlns:c16r2="http://schemas.microsoft.com/office/drawing/2015/06/chart">
            <c:ext xmlns:c16="http://schemas.microsoft.com/office/drawing/2014/chart" uri="{C3380CC4-5D6E-409C-BE32-E72D297353CC}">
              <c16:uniqueId val="{0000000A-C8ED-45A2-8FB6-6ECF7B2D133F}"/>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528E-46B2-BA13-E63494B91B3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528E-46B2-BA13-E63494B91B3D}"/>
              </c:ext>
            </c:extLst>
          </c:dPt>
          <c:dPt>
            <c:idx val="2"/>
            <c:bubble3D val="0"/>
            <c:spPr>
              <a:solidFill>
                <a:srgbClr val="FF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528E-46B2-BA13-E63494B91B3D}"/>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7-528E-46B2-BA13-E63494B91B3D}"/>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528E-46B2-BA13-E63494B91B3D}"/>
                </c:ext>
                <c:ext xmlns:c15="http://schemas.microsoft.com/office/drawing/2012/chart" uri="{CE6537A1-D6FC-4f65-9D91-7224C49458BB}"/>
              </c:extLst>
            </c:dLbl>
            <c:dLbl>
              <c:idx val="1"/>
              <c:layout>
                <c:manualLayout>
                  <c:x val="-2.2910542432195875E-2"/>
                  <c:y val="-3.9725867599883349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528E-46B2-BA13-E63494B91B3D}"/>
                </c:ext>
                <c:ext xmlns:c15="http://schemas.microsoft.com/office/drawing/2012/chart" uri="{CE6537A1-D6FC-4f65-9D91-7224C49458BB}"/>
              </c:extLst>
            </c:dLbl>
            <c:dLbl>
              <c:idx val="2"/>
              <c:layout>
                <c:manualLayout>
                  <c:x val="0.21114927821522309"/>
                  <c:y val="-2.4519903762029747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528E-46B2-BA13-E63494B91B3D}"/>
                </c:ext>
                <c:ext xmlns:c15="http://schemas.microsoft.com/office/drawing/2012/chart" uri="{CE6537A1-D6FC-4f65-9D91-7224C49458BB}"/>
              </c:extLst>
            </c:dLbl>
            <c:dLbl>
              <c:idx val="3"/>
              <c:layout>
                <c:manualLayout>
                  <c:x val="2.7499999999999955E-3"/>
                  <c:y val="-9.8237459900845731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528E-46B2-BA13-E63494B91B3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(2)'!$A$5:$A$8</c:f>
              <c:strCache>
                <c:ptCount val="4"/>
                <c:pt idx="0">
                  <c:v>Domestic</c:v>
                </c:pt>
                <c:pt idx="1">
                  <c:v>Commercial</c:v>
                </c:pt>
                <c:pt idx="2">
                  <c:v>Industry</c:v>
                </c:pt>
                <c:pt idx="3">
                  <c:v>Others</c:v>
                </c:pt>
              </c:strCache>
            </c:strRef>
          </c:cat>
          <c:val>
            <c:numRef>
              <c:f>'Sheet1 (2)'!$B$5:$B$8</c:f>
              <c:numCache>
                <c:formatCode>0%</c:formatCode>
                <c:ptCount val="4"/>
                <c:pt idx="0">
                  <c:v>0.73</c:v>
                </c:pt>
                <c:pt idx="1">
                  <c:v>0.2</c:v>
                </c:pt>
                <c:pt idx="2">
                  <c:v>0.06</c:v>
                </c:pt>
                <c:pt idx="3">
                  <c:v>0.01</c:v>
                </c:pt>
              </c:numCache>
            </c:numRef>
          </c:val>
          <c:extLst xmlns:c16r2="http://schemas.microsoft.com/office/drawing/2015/06/chart">
            <c:ext xmlns:c16="http://schemas.microsoft.com/office/drawing/2014/chart" uri="{C3380CC4-5D6E-409C-BE32-E72D297353CC}">
              <c16:uniqueId val="{00000008-528E-46B2-BA13-E63494B91B3D}"/>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BBAC-4D5A-969D-AD34F0719E18}"/>
              </c:ext>
            </c:extLst>
          </c:dPt>
          <c:dPt>
            <c:idx val="1"/>
            <c:bubble3D val="0"/>
            <c:spPr>
              <a:solidFill>
                <a:srgbClr val="92D05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BBAC-4D5A-969D-AD34F0719E18}"/>
              </c:ext>
            </c:extLst>
          </c:dPt>
          <c:dPt>
            <c:idx val="2"/>
            <c:bubble3D val="0"/>
            <c:spPr>
              <a:solidFill>
                <a:srgbClr val="FF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BBAC-4D5A-969D-AD34F0719E18}"/>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7-BBAC-4D5A-969D-AD34F0719E18}"/>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BBAC-4D5A-969D-AD34F0719E18}"/>
                </c:ext>
                <c:ext xmlns:c15="http://schemas.microsoft.com/office/drawing/2012/chart" uri="{CE6537A1-D6FC-4f65-9D91-7224C49458BB}"/>
              </c:extLst>
            </c:dLbl>
            <c:dLbl>
              <c:idx val="1"/>
              <c:layout>
                <c:manualLayout>
                  <c:x val="-2.2910542432195875E-2"/>
                  <c:y val="-3.9725867599883349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BBAC-4D5A-969D-AD34F0719E18}"/>
                </c:ext>
                <c:ext xmlns:c15="http://schemas.microsoft.com/office/drawing/2012/chart" uri="{CE6537A1-D6FC-4f65-9D91-7224C49458BB}"/>
              </c:extLst>
            </c:dLbl>
            <c:dLbl>
              <c:idx val="2"/>
              <c:layout>
                <c:manualLayout>
                  <c:x val="0.21114927821522309"/>
                  <c:y val="-2.4519903762029747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BBAC-4D5A-969D-AD34F0719E18}"/>
                </c:ext>
                <c:ext xmlns:c15="http://schemas.microsoft.com/office/drawing/2012/chart" uri="{CE6537A1-D6FC-4f65-9D91-7224C49458BB}"/>
              </c:extLst>
            </c:dLbl>
            <c:dLbl>
              <c:idx val="3"/>
              <c:layout>
                <c:manualLayout>
                  <c:x val="2.7499999999999955E-3"/>
                  <c:y val="-9.8237459900845731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BBAC-4D5A-969D-AD34F0719E1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(3)'!$A$5:$A$8</c:f>
              <c:strCache>
                <c:ptCount val="2"/>
                <c:pt idx="0">
                  <c:v>Firewood</c:v>
                </c:pt>
                <c:pt idx="1">
                  <c:v>LP Gas</c:v>
                </c:pt>
              </c:strCache>
            </c:strRef>
          </c:cat>
          <c:val>
            <c:numRef>
              <c:f>'Sheet1 (3)'!$B$5:$B$8</c:f>
              <c:numCache>
                <c:formatCode>0%</c:formatCode>
                <c:ptCount val="4"/>
                <c:pt idx="0">
                  <c:v>0.52</c:v>
                </c:pt>
                <c:pt idx="1">
                  <c:v>0.48</c:v>
                </c:pt>
              </c:numCache>
            </c:numRef>
          </c:val>
          <c:extLst xmlns:c16r2="http://schemas.microsoft.com/office/drawing/2015/06/chart">
            <c:ext xmlns:c16="http://schemas.microsoft.com/office/drawing/2014/chart" uri="{C3380CC4-5D6E-409C-BE32-E72D297353CC}">
              <c16:uniqueId val="{00000008-BBAC-4D5A-969D-AD34F0719E1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A2F6-4197-AD97-15CE366EBEEC}"/>
              </c:ext>
            </c:extLst>
          </c:dPt>
          <c:dPt>
            <c:idx val="1"/>
            <c:bubble3D val="0"/>
            <c:spPr>
              <a:solidFill>
                <a:srgbClr val="92D05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A2F6-4197-AD97-15CE366EBEEC}"/>
              </c:ext>
            </c:extLst>
          </c:dPt>
          <c:dPt>
            <c:idx val="2"/>
            <c:bubble3D val="0"/>
            <c:spPr>
              <a:solidFill>
                <a:srgbClr val="7030A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A2F6-4197-AD97-15CE366EBEEC}"/>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A2F6-4197-AD97-15CE366EBEEC}"/>
                </c:ext>
                <c:ext xmlns:c15="http://schemas.microsoft.com/office/drawing/2012/chart" uri="{CE6537A1-D6FC-4f65-9D91-7224C49458BB}"/>
              </c:extLst>
            </c:dLbl>
            <c:dLbl>
              <c:idx val="1"/>
              <c:layout>
                <c:manualLayout>
                  <c:x val="9.6533902012248471E-2"/>
                  <c:y val="0.15539594136098836"/>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A2F6-4197-AD97-15CE366EBEEC}"/>
                </c:ext>
                <c:ext xmlns:c15="http://schemas.microsoft.com/office/drawing/2012/chart" uri="{CE6537A1-D6FC-4f65-9D91-7224C49458BB}"/>
              </c:extLst>
            </c:dLbl>
            <c:dLbl>
              <c:idx val="2"/>
              <c:layout>
                <c:manualLayout>
                  <c:x val="-0.10551727909011378"/>
                  <c:y val="-9.4980688389561155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A2F6-4197-AD97-15CE366EBEE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(4)'!$A$5:$A$7</c:f>
              <c:strCache>
                <c:ptCount val="3"/>
                <c:pt idx="0">
                  <c:v>Firewood</c:v>
                </c:pt>
                <c:pt idx="1">
                  <c:v>LP Gas</c:v>
                </c:pt>
                <c:pt idx="2">
                  <c:v>Electricity</c:v>
                </c:pt>
              </c:strCache>
            </c:strRef>
          </c:cat>
          <c:val>
            <c:numRef>
              <c:f>'Sheet1 (4)'!$B$5:$B$7</c:f>
              <c:numCache>
                <c:formatCode>0%</c:formatCode>
                <c:ptCount val="3"/>
                <c:pt idx="0">
                  <c:v>0.1</c:v>
                </c:pt>
                <c:pt idx="1">
                  <c:v>0.09</c:v>
                </c:pt>
                <c:pt idx="2">
                  <c:v>0.81</c:v>
                </c:pt>
              </c:numCache>
            </c:numRef>
          </c:val>
          <c:extLst xmlns:c16r2="http://schemas.microsoft.com/office/drawing/2015/06/chart">
            <c:ext xmlns:c16="http://schemas.microsoft.com/office/drawing/2014/chart" uri="{C3380CC4-5D6E-409C-BE32-E72D297353CC}">
              <c16:uniqueId val="{00000006-A2F6-4197-AD97-15CE366EBEEC}"/>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solidFill>
                <a:srgbClr val="00B05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ECD6-42D5-B50A-7FB4F30B6E10}"/>
              </c:ext>
            </c:extLst>
          </c:dPt>
          <c:dPt>
            <c:idx val="1"/>
            <c:bubble3D val="0"/>
            <c:spPr>
              <a:solidFill>
                <a:srgbClr val="00206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ECD6-42D5-B50A-7FB4F30B6E10}"/>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ECD6-42D5-B50A-7FB4F30B6E10}"/>
                </c:ext>
                <c:ext xmlns:c15="http://schemas.microsoft.com/office/drawing/2012/chart" uri="{CE6537A1-D6FC-4f65-9D91-7224C49458BB}"/>
              </c:extLst>
            </c:dLbl>
            <c:dLbl>
              <c:idx val="1"/>
              <c:layout>
                <c:manualLayout>
                  <c:x val="9.6533902012248471E-2"/>
                  <c:y val="0.15539594136098836"/>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ECD6-42D5-B50A-7FB4F30B6E1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(5)'!$A$5:$A$6</c:f>
              <c:strCache>
                <c:ptCount val="2"/>
                <c:pt idx="0">
                  <c:v>Commercial</c:v>
                </c:pt>
                <c:pt idx="1">
                  <c:v>Household</c:v>
                </c:pt>
              </c:strCache>
            </c:strRef>
          </c:cat>
          <c:val>
            <c:numRef>
              <c:f>'Sheet1 (5)'!$B$5:$B$6</c:f>
              <c:numCache>
                <c:formatCode>0%</c:formatCode>
                <c:ptCount val="2"/>
                <c:pt idx="0">
                  <c:v>0.2</c:v>
                </c:pt>
                <c:pt idx="1">
                  <c:v>0.8</c:v>
                </c:pt>
              </c:numCache>
            </c:numRef>
          </c:val>
          <c:extLst xmlns:c16r2="http://schemas.microsoft.com/office/drawing/2015/06/chart">
            <c:ext xmlns:c16="http://schemas.microsoft.com/office/drawing/2014/chart" uri="{C3380CC4-5D6E-409C-BE32-E72D297353CC}">
              <c16:uniqueId val="{00000004-ECD6-42D5-B50A-7FB4F30B6E10}"/>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2"/>
          <c:dPt>
            <c:idx val="0"/>
            <c:bubble3D val="0"/>
            <c:spPr>
              <a:solidFill>
                <a:srgbClr val="00B05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820B-4163-9611-0C1535A01E61}"/>
              </c:ext>
            </c:extLst>
          </c:dPt>
          <c:dPt>
            <c:idx val="1"/>
            <c:bubble3D val="0"/>
            <c:spPr>
              <a:solidFill>
                <a:srgbClr val="0070C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820B-4163-9611-0C1535A01E61}"/>
              </c:ext>
            </c:extLst>
          </c:dPt>
          <c:dPt>
            <c:idx val="2"/>
            <c:bubble3D val="0"/>
            <c:spPr>
              <a:solidFill>
                <a:srgbClr val="FF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820B-4163-9611-0C1535A01E61}"/>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7-820B-4163-9611-0C1535A01E61}"/>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820B-4163-9611-0C1535A01E61}"/>
                </c:ext>
                <c:ext xmlns:c15="http://schemas.microsoft.com/office/drawing/2012/chart" uri="{CE6537A1-D6FC-4f65-9D91-7224C49458BB}"/>
              </c:extLst>
            </c:dLbl>
            <c:dLbl>
              <c:idx val="1"/>
              <c:layout>
                <c:manualLayout>
                  <c:x val="-6.1799431321084862E-2"/>
                  <c:y val="0.17707615816315639"/>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820B-4163-9611-0C1535A01E6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(6)'!$A$5:$A$8</c:f>
              <c:strCache>
                <c:ptCount val="4"/>
                <c:pt idx="0">
                  <c:v>Cattle</c:v>
                </c:pt>
                <c:pt idx="1">
                  <c:v>Buffalo</c:v>
                </c:pt>
                <c:pt idx="2">
                  <c:v>Goat</c:v>
                </c:pt>
                <c:pt idx="3">
                  <c:v>Irrigated Paddy</c:v>
                </c:pt>
              </c:strCache>
            </c:strRef>
          </c:cat>
          <c:val>
            <c:numRef>
              <c:f>'Sheet1 (6)'!$B$5:$B$8</c:f>
              <c:numCache>
                <c:formatCode>0%</c:formatCode>
                <c:ptCount val="4"/>
                <c:pt idx="0">
                  <c:v>0.74</c:v>
                </c:pt>
                <c:pt idx="1">
                  <c:v>0.09</c:v>
                </c:pt>
                <c:pt idx="2">
                  <c:v>0.04</c:v>
                </c:pt>
                <c:pt idx="3">
                  <c:v>0.13</c:v>
                </c:pt>
              </c:numCache>
            </c:numRef>
          </c:val>
          <c:extLst xmlns:c16r2="http://schemas.microsoft.com/office/drawing/2015/06/chart">
            <c:ext xmlns:c16="http://schemas.microsoft.com/office/drawing/2014/chart" uri="{C3380CC4-5D6E-409C-BE32-E72D297353CC}">
              <c16:uniqueId val="{00000008-820B-4163-9611-0C1535A01E61}"/>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055555555555558E-2"/>
          <c:y val="0.16006060218082496"/>
          <c:w val="0.81388888888888888"/>
          <c:h val="0.75575955444593812"/>
        </c:manualLayout>
      </c:layout>
      <c:pie3DChart>
        <c:varyColors val="1"/>
        <c:ser>
          <c:idx val="0"/>
          <c:order val="0"/>
          <c:explosion val="22"/>
          <c:dPt>
            <c:idx val="0"/>
            <c:bubble3D val="0"/>
            <c:spPr>
              <a:solidFill>
                <a:schemeClr val="accent2">
                  <a:lumMod val="75000"/>
                </a:schemeClr>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6E9B-400C-A3B6-33F106B13627}"/>
              </c:ext>
            </c:extLst>
          </c:dPt>
          <c:dPt>
            <c:idx val="1"/>
            <c:bubble3D val="0"/>
            <c:spPr>
              <a:solidFill>
                <a:srgbClr val="0070C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6E9B-400C-A3B6-33F106B13627}"/>
              </c:ext>
            </c:extLst>
          </c:dPt>
          <c:dPt>
            <c:idx val="2"/>
            <c:bubble3D val="0"/>
            <c:spPr>
              <a:solidFill>
                <a:srgbClr val="FF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5-6E9B-400C-A3B6-33F106B1362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7-6E9B-400C-A3B6-33F106B13627}"/>
              </c:ext>
            </c:extLst>
          </c:dPt>
          <c:dLbls>
            <c:dLbl>
              <c:idx val="0"/>
              <c:layout>
                <c:manualLayout>
                  <c:x val="9.4756342957130466E-2"/>
                  <c:y val="-2.8302071997097923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6E9B-400C-A3B6-33F106B13627}"/>
                </c:ext>
                <c:ext xmlns:c15="http://schemas.microsoft.com/office/drawing/2012/chart" uri="{CE6537A1-D6FC-4f65-9D91-7224C49458BB}"/>
              </c:extLst>
            </c:dLbl>
            <c:dLbl>
              <c:idx val="1"/>
              <c:layout>
                <c:manualLayout>
                  <c:x val="-6.1799431321084862E-2"/>
                  <c:y val="0.17707615816315639"/>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6E9B-400C-A3B6-33F106B13627}"/>
                </c:ext>
                <c:ext xmlns:c15="http://schemas.microsoft.com/office/drawing/2012/chart" uri="{CE6537A1-D6FC-4f65-9D91-7224C49458BB}"/>
              </c:extLst>
            </c:dLbl>
            <c:dLbl>
              <c:idx val="2"/>
              <c:layout>
                <c:manualLayout>
                  <c:x val="-9.3746172353455823E-2"/>
                  <c:y val="-5.6791498623647664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6E9B-400C-A3B6-33F106B13627}"/>
                </c:ext>
                <c:ext xmlns:c15="http://schemas.microsoft.com/office/drawing/2012/chart" uri="{CE6537A1-D6FC-4f65-9D91-7224C49458BB}"/>
              </c:extLst>
            </c:dLbl>
            <c:dLbl>
              <c:idx val="3"/>
              <c:layout>
                <c:manualLayout>
                  <c:x val="6.1036745406823634E-3"/>
                  <c:y val="-2.7714094786656429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6E9B-400C-A3B6-33F106B1362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 (7)'!$A$5:$A$8</c:f>
              <c:strCache>
                <c:ptCount val="4"/>
                <c:pt idx="0">
                  <c:v>Transportation</c:v>
                </c:pt>
                <c:pt idx="1">
                  <c:v>Energy</c:v>
                </c:pt>
                <c:pt idx="2">
                  <c:v>Waste</c:v>
                </c:pt>
                <c:pt idx="3">
                  <c:v>AFOLU</c:v>
                </c:pt>
              </c:strCache>
            </c:strRef>
          </c:cat>
          <c:val>
            <c:numRef>
              <c:f>'Sheet1 (7)'!$B$5:$B$8</c:f>
              <c:numCache>
                <c:formatCode>0%</c:formatCode>
                <c:ptCount val="4"/>
                <c:pt idx="0">
                  <c:v>0.45</c:v>
                </c:pt>
                <c:pt idx="1">
                  <c:v>0.39</c:v>
                </c:pt>
                <c:pt idx="2">
                  <c:v>0.03</c:v>
                </c:pt>
                <c:pt idx="3">
                  <c:v>0.13</c:v>
                </c:pt>
              </c:numCache>
            </c:numRef>
          </c:val>
          <c:extLst xmlns:c16r2="http://schemas.microsoft.com/office/drawing/2015/06/chart">
            <c:ext xmlns:c16="http://schemas.microsoft.com/office/drawing/2014/chart" uri="{C3380CC4-5D6E-409C-BE32-E72D297353CC}">
              <c16:uniqueId val="{00000008-6E9B-400C-A3B6-33F106B13627}"/>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Pt>
            <c:idx val="0"/>
            <c:invertIfNegative val="0"/>
            <c:bubble3D val="0"/>
            <c:spPr>
              <a:solidFill>
                <a:srgbClr val="00B05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1-EF06-4096-A725-BA4212FF1998}"/>
              </c:ext>
            </c:extLst>
          </c:dPt>
          <c:dPt>
            <c:idx val="2"/>
            <c:invertIfNegative val="0"/>
            <c:bubble3D val="0"/>
            <c:spPr>
              <a:solidFill>
                <a:srgbClr val="C00000"/>
              </a:solidFill>
              <a:ln>
                <a:noFill/>
              </a:ln>
              <a:effectLst>
                <a:outerShdw blurRad="57150" dist="19050" dir="5400000" algn="ctr" rotWithShape="0">
                  <a:srgbClr val="000000">
                    <a:alpha val="63000"/>
                  </a:srgbClr>
                </a:outerShdw>
              </a:effectLst>
              <a:sp3d/>
            </c:spPr>
            <c:extLst xmlns:c16r2="http://schemas.microsoft.com/office/drawing/2015/06/chart">
              <c:ext xmlns:c16="http://schemas.microsoft.com/office/drawing/2014/chart" uri="{C3380CC4-5D6E-409C-BE32-E72D297353CC}">
                <c16:uniqueId val="{00000003-EF06-4096-A725-BA4212FF1998}"/>
              </c:ext>
            </c:extLst>
          </c:dPt>
          <c:dLbls>
            <c:dLbl>
              <c:idx val="0"/>
              <c:layout>
                <c:manualLayout>
                  <c:x val="3.0555555555555555E-2"/>
                  <c:y val="-0.4212962962962962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F06-4096-A725-BA4212FF1998}"/>
                </c:ext>
                <c:ext xmlns:c15="http://schemas.microsoft.com/office/drawing/2012/chart" uri="{CE6537A1-D6FC-4f65-9D91-7224C49458BB}"/>
              </c:extLst>
            </c:dLbl>
            <c:dLbl>
              <c:idx val="1"/>
              <c:layout>
                <c:manualLayout>
                  <c:x val="1.6666666666666566E-2"/>
                  <c:y val="-0.3472222222222222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F06-4096-A725-BA4212FF1998}"/>
                </c:ext>
                <c:ext xmlns:c15="http://schemas.microsoft.com/office/drawing/2012/chart" uri="{CE6537A1-D6FC-4f65-9D91-7224C49458BB}"/>
              </c:extLst>
            </c:dLbl>
            <c:dLbl>
              <c:idx val="2"/>
              <c:layout>
                <c:manualLayout>
                  <c:x val="1.6666666666666666E-2"/>
                  <c:y val="-0.1944444444444445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F06-4096-A725-BA4212FF199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Sheet9!$A$5:$A$7</c:f>
              <c:strCache>
                <c:ptCount val="3"/>
                <c:pt idx="0">
                  <c:v>Carbon Emission</c:v>
                </c:pt>
                <c:pt idx="1">
                  <c:v>Carbon sequestration</c:v>
                </c:pt>
                <c:pt idx="2">
                  <c:v>Excess of CO2Eq.</c:v>
                </c:pt>
              </c:strCache>
            </c:strRef>
          </c:cat>
          <c:val>
            <c:numRef>
              <c:f>Sheet9!$B$5:$B$7</c:f>
              <c:numCache>
                <c:formatCode>General</c:formatCode>
                <c:ptCount val="3"/>
                <c:pt idx="0">
                  <c:v>33375.1</c:v>
                </c:pt>
                <c:pt idx="1">
                  <c:v>21962.53</c:v>
                </c:pt>
                <c:pt idx="2">
                  <c:v>11412.57</c:v>
                </c:pt>
              </c:numCache>
            </c:numRef>
          </c:val>
          <c:extLst xmlns:c16r2="http://schemas.microsoft.com/office/drawing/2015/06/chart">
            <c:ext xmlns:c16="http://schemas.microsoft.com/office/drawing/2014/chart" uri="{C3380CC4-5D6E-409C-BE32-E72D297353CC}">
              <c16:uniqueId val="{00000005-EF06-4096-A725-BA4212FF1998}"/>
            </c:ext>
          </c:extLst>
        </c:ser>
        <c:dLbls>
          <c:showLegendKey val="0"/>
          <c:showVal val="0"/>
          <c:showCatName val="0"/>
          <c:showSerName val="0"/>
          <c:showPercent val="0"/>
          <c:showBubbleSize val="0"/>
        </c:dLbls>
        <c:gapWidth val="150"/>
        <c:shape val="box"/>
        <c:axId val="1234612304"/>
        <c:axId val="1234619376"/>
        <c:axId val="0"/>
      </c:bar3DChart>
      <c:catAx>
        <c:axId val="12346123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234619376"/>
        <c:crosses val="autoZero"/>
        <c:auto val="1"/>
        <c:lblAlgn val="ctr"/>
        <c:lblOffset val="100"/>
        <c:noMultiLvlLbl val="0"/>
      </c:catAx>
      <c:valAx>
        <c:axId val="1234619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4612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829617092255985E-2"/>
          <c:y val="5.0925925925925923E-2"/>
          <c:w val="0.77627630191085939"/>
          <c:h val="0.8416746864975212"/>
        </c:manualLayout>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Sheet9!$A$24:$A$30</c:f>
              <c:numCache>
                <c:formatCode>General</c:formatCode>
                <c:ptCount val="7"/>
                <c:pt idx="0">
                  <c:v>2008</c:v>
                </c:pt>
                <c:pt idx="1">
                  <c:v>2012</c:v>
                </c:pt>
                <c:pt idx="2">
                  <c:v>2016</c:v>
                </c:pt>
                <c:pt idx="3">
                  <c:v>2020</c:v>
                </c:pt>
                <c:pt idx="4">
                  <c:v>2024</c:v>
                </c:pt>
                <c:pt idx="5">
                  <c:v>2028</c:v>
                </c:pt>
                <c:pt idx="6">
                  <c:v>2032</c:v>
                </c:pt>
              </c:numCache>
            </c:numRef>
          </c:xVal>
          <c:yVal>
            <c:numRef>
              <c:f>Sheet9!$B$24:$B$30</c:f>
              <c:numCache>
                <c:formatCode>General</c:formatCode>
                <c:ptCount val="7"/>
                <c:pt idx="0">
                  <c:v>3500.31</c:v>
                </c:pt>
                <c:pt idx="1">
                  <c:v>7596.59</c:v>
                </c:pt>
                <c:pt idx="2">
                  <c:v>11412.57</c:v>
                </c:pt>
                <c:pt idx="3">
                  <c:v>15415.3</c:v>
                </c:pt>
                <c:pt idx="4">
                  <c:v>19371.400000000001</c:v>
                </c:pt>
                <c:pt idx="5">
                  <c:v>23327.5</c:v>
                </c:pt>
                <c:pt idx="6">
                  <c:v>27283.599999999999</c:v>
                </c:pt>
              </c:numCache>
            </c:numRef>
          </c:yVal>
          <c:smooth val="0"/>
          <c:extLst xmlns:c16r2="http://schemas.microsoft.com/office/drawing/2015/06/chart">
            <c:ext xmlns:c16="http://schemas.microsoft.com/office/drawing/2014/chart" uri="{C3380CC4-5D6E-409C-BE32-E72D297353CC}">
              <c16:uniqueId val="{00000000-D6E0-4527-AA28-C47DB510743E}"/>
            </c:ext>
          </c:extLst>
        </c:ser>
        <c:dLbls>
          <c:showLegendKey val="0"/>
          <c:showVal val="0"/>
          <c:showCatName val="0"/>
          <c:showSerName val="0"/>
          <c:showPercent val="0"/>
          <c:showBubbleSize val="0"/>
        </c:dLbls>
        <c:axId val="1234605232"/>
        <c:axId val="1234614480"/>
      </c:scatterChart>
      <c:valAx>
        <c:axId val="1234605232"/>
        <c:scaling>
          <c:orientation val="minMax"/>
          <c:max val="2032"/>
          <c:min val="2008"/>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234614480"/>
        <c:crosses val="autoZero"/>
        <c:crossBetween val="midCat"/>
        <c:majorUnit val="4"/>
      </c:valAx>
      <c:valAx>
        <c:axId val="1234614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3460523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62E3B-2117-4077-ABCA-3A72E7029D43}" type="datetimeFigureOut">
              <a:rPr lang="en-IN" smtClean="0"/>
              <a:t>23-02-2024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AF62CE-D7C4-4538-A36B-44FCE4A2B34C}" type="slidenum">
              <a:rPr lang="en-IN" smtClean="0"/>
              <a:t>‹#›</a:t>
            </a:fld>
            <a:endParaRPr lang="en-IN"/>
          </a:p>
        </p:txBody>
      </p:sp>
    </p:spTree>
    <p:extLst>
      <p:ext uri="{BB962C8B-B14F-4D97-AF65-F5344CB8AC3E}">
        <p14:creationId xmlns:p14="http://schemas.microsoft.com/office/powerpoint/2010/main" val="129392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AF62CE-D7C4-4538-A36B-44FCE4A2B34C}" type="slidenum">
              <a:rPr lang="en-IN" smtClean="0"/>
              <a:t>1</a:t>
            </a:fld>
            <a:endParaRPr lang="en-IN"/>
          </a:p>
        </p:txBody>
      </p:sp>
    </p:spTree>
    <p:extLst>
      <p:ext uri="{BB962C8B-B14F-4D97-AF65-F5344CB8AC3E}">
        <p14:creationId xmlns:p14="http://schemas.microsoft.com/office/powerpoint/2010/main" val="257806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BAF62CE-D7C4-4538-A36B-44FCE4A2B34C}" type="slidenum">
              <a:rPr lang="en-IN" smtClean="0"/>
              <a:t>22</a:t>
            </a:fld>
            <a:endParaRPr lang="en-IN"/>
          </a:p>
        </p:txBody>
      </p:sp>
    </p:spTree>
    <p:extLst>
      <p:ext uri="{BB962C8B-B14F-4D97-AF65-F5344CB8AC3E}">
        <p14:creationId xmlns:p14="http://schemas.microsoft.com/office/powerpoint/2010/main" val="72001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108035-2D60-4F30-9A7F-D55CF705CB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E86436B1-F8DC-4BDB-A907-278C33A0D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6170E72A-46C0-4C5B-B603-619C9E8009E2}"/>
              </a:ext>
            </a:extLst>
          </p:cNvPr>
          <p:cNvSpPr>
            <a:spLocks noGrp="1"/>
          </p:cNvSpPr>
          <p:nvPr>
            <p:ph type="dt" sz="half" idx="10"/>
          </p:nvPr>
        </p:nvSpPr>
        <p:spPr/>
        <p:txBody>
          <a:bodyPr/>
          <a:lstStyle/>
          <a:p>
            <a:fld id="{2CC3FF32-79E7-4161-A26E-A7CF8B7C3EC2}" type="datetime1">
              <a:rPr lang="en-IN" smtClean="0"/>
              <a:t>23-02-2024</a:t>
            </a:fld>
            <a:endParaRPr lang="en-IN"/>
          </a:p>
        </p:txBody>
      </p:sp>
      <p:sp>
        <p:nvSpPr>
          <p:cNvPr id="5" name="Footer Placeholder 4">
            <a:extLst>
              <a:ext uri="{FF2B5EF4-FFF2-40B4-BE49-F238E27FC236}">
                <a16:creationId xmlns:a16="http://schemas.microsoft.com/office/drawing/2014/main" xmlns="" id="{CB3A3DA5-226B-434C-AA81-1E49A308A5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492F218-F90E-4938-9AE2-FD224F74FDDE}"/>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152962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B84A9-64C5-403D-9413-F840E5ECE2C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3A131DA7-500A-4903-A3F0-41EAB9440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F3F757E-5610-4096-9847-B86946665498}"/>
              </a:ext>
            </a:extLst>
          </p:cNvPr>
          <p:cNvSpPr>
            <a:spLocks noGrp="1"/>
          </p:cNvSpPr>
          <p:nvPr>
            <p:ph type="dt" sz="half" idx="10"/>
          </p:nvPr>
        </p:nvSpPr>
        <p:spPr/>
        <p:txBody>
          <a:bodyPr/>
          <a:lstStyle/>
          <a:p>
            <a:fld id="{CC45706F-B049-4FA2-97F6-5BDF560E9D05}" type="datetime1">
              <a:rPr lang="en-IN" smtClean="0"/>
              <a:t>23-02-2024</a:t>
            </a:fld>
            <a:endParaRPr lang="en-IN"/>
          </a:p>
        </p:txBody>
      </p:sp>
      <p:sp>
        <p:nvSpPr>
          <p:cNvPr id="5" name="Footer Placeholder 4">
            <a:extLst>
              <a:ext uri="{FF2B5EF4-FFF2-40B4-BE49-F238E27FC236}">
                <a16:creationId xmlns:a16="http://schemas.microsoft.com/office/drawing/2014/main" xmlns="" id="{DA83D8DD-E517-4F9D-917E-C90FC58755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494377C-3840-43E7-A816-2788F538DA1E}"/>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277677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1FB7EE-DB86-41A4-904E-AEC04A4DB3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EDA110E-173E-4E8C-91F2-1E2A3610DB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564BFDD-D5C3-4594-85F6-708E6BACE219}"/>
              </a:ext>
            </a:extLst>
          </p:cNvPr>
          <p:cNvSpPr>
            <a:spLocks noGrp="1"/>
          </p:cNvSpPr>
          <p:nvPr>
            <p:ph type="dt" sz="half" idx="10"/>
          </p:nvPr>
        </p:nvSpPr>
        <p:spPr/>
        <p:txBody>
          <a:bodyPr/>
          <a:lstStyle/>
          <a:p>
            <a:fld id="{9BC89BF1-1B7B-43DC-B669-A8E0DD4F5F0E}" type="datetime1">
              <a:rPr lang="en-IN" smtClean="0"/>
              <a:t>23-02-2024</a:t>
            </a:fld>
            <a:endParaRPr lang="en-IN"/>
          </a:p>
        </p:txBody>
      </p:sp>
      <p:sp>
        <p:nvSpPr>
          <p:cNvPr id="5" name="Footer Placeholder 4">
            <a:extLst>
              <a:ext uri="{FF2B5EF4-FFF2-40B4-BE49-F238E27FC236}">
                <a16:creationId xmlns:a16="http://schemas.microsoft.com/office/drawing/2014/main" xmlns="" id="{0BD3F699-CBED-439D-A4F5-11CC380DAD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D7D9559-C93C-4346-BD81-3C0F6E47C1E7}"/>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638762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443C27-13EE-46F9-A263-EA62448EA1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C698764-9FD3-4BFE-9C0C-F9950EB882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2D6B047-B5A9-4195-AADD-A0BE19FDF25E}"/>
              </a:ext>
            </a:extLst>
          </p:cNvPr>
          <p:cNvSpPr>
            <a:spLocks noGrp="1"/>
          </p:cNvSpPr>
          <p:nvPr>
            <p:ph type="dt" sz="half" idx="10"/>
          </p:nvPr>
        </p:nvSpPr>
        <p:spPr/>
        <p:txBody>
          <a:bodyPr/>
          <a:lstStyle/>
          <a:p>
            <a:fld id="{0F38B288-06D1-424E-A206-E5835877551F}" type="datetime1">
              <a:rPr lang="en-IN" smtClean="0"/>
              <a:t>23-02-2024</a:t>
            </a:fld>
            <a:endParaRPr lang="en-IN"/>
          </a:p>
        </p:txBody>
      </p:sp>
      <p:sp>
        <p:nvSpPr>
          <p:cNvPr id="5" name="Footer Placeholder 4">
            <a:extLst>
              <a:ext uri="{FF2B5EF4-FFF2-40B4-BE49-F238E27FC236}">
                <a16:creationId xmlns:a16="http://schemas.microsoft.com/office/drawing/2014/main" xmlns="" id="{49F47ADB-E11B-4584-8644-75A35A34DE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EE25AA5-EA7D-451A-92FE-BCADA8B8CDBD}"/>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413705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3FDE9A-078C-42F6-99EA-11FFD1F8AD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8B8892E-C36B-4182-85FE-DD96DBABA1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DC04105-5F4D-49F3-81BC-59B90EFA2102}"/>
              </a:ext>
            </a:extLst>
          </p:cNvPr>
          <p:cNvSpPr>
            <a:spLocks noGrp="1"/>
          </p:cNvSpPr>
          <p:nvPr>
            <p:ph type="dt" sz="half" idx="10"/>
          </p:nvPr>
        </p:nvSpPr>
        <p:spPr/>
        <p:txBody>
          <a:bodyPr/>
          <a:lstStyle/>
          <a:p>
            <a:fld id="{A5D64415-5E0E-40E8-A775-0D35FCCDF5D6}" type="datetime1">
              <a:rPr lang="en-IN" smtClean="0"/>
              <a:t>23-02-2024</a:t>
            </a:fld>
            <a:endParaRPr lang="en-IN"/>
          </a:p>
        </p:txBody>
      </p:sp>
      <p:sp>
        <p:nvSpPr>
          <p:cNvPr id="5" name="Footer Placeholder 4">
            <a:extLst>
              <a:ext uri="{FF2B5EF4-FFF2-40B4-BE49-F238E27FC236}">
                <a16:creationId xmlns:a16="http://schemas.microsoft.com/office/drawing/2014/main" xmlns="" id="{088577B6-EA93-42C0-9A4D-FD8BB6F588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307CAE7-C866-47A7-94A3-0571F97C2DBD}"/>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178462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EAE6BB-F5AF-497D-B564-F0CF0342C86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D783861C-FA7E-454F-933F-BFCACE769B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0CB9E352-A781-4BFB-95D8-C8D523778A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8884FC1-6445-420B-A4F8-E762DE653682}"/>
              </a:ext>
            </a:extLst>
          </p:cNvPr>
          <p:cNvSpPr>
            <a:spLocks noGrp="1"/>
          </p:cNvSpPr>
          <p:nvPr>
            <p:ph type="dt" sz="half" idx="10"/>
          </p:nvPr>
        </p:nvSpPr>
        <p:spPr/>
        <p:txBody>
          <a:bodyPr/>
          <a:lstStyle/>
          <a:p>
            <a:fld id="{ED04D3AF-D660-4B3D-8ED2-B8F4BAC9989F}" type="datetime1">
              <a:rPr lang="en-IN" smtClean="0"/>
              <a:t>23-02-2024</a:t>
            </a:fld>
            <a:endParaRPr lang="en-IN"/>
          </a:p>
        </p:txBody>
      </p:sp>
      <p:sp>
        <p:nvSpPr>
          <p:cNvPr id="6" name="Footer Placeholder 5">
            <a:extLst>
              <a:ext uri="{FF2B5EF4-FFF2-40B4-BE49-F238E27FC236}">
                <a16:creationId xmlns:a16="http://schemas.microsoft.com/office/drawing/2014/main" xmlns="" id="{804FB5C6-1609-4274-8A0A-02C1C13626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591739B-115C-4527-85CD-62A29019446F}"/>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406243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AE8AF-7EE3-43F2-A6E8-7DC646AD912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4B105E5-267E-4DA8-9078-00857DB2A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C62D7B-29A3-4D34-ACC8-6C8627AAF0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53CBE652-5B99-4081-8A45-6413CBA0D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1310E29-4EAA-46DB-9197-9EAD191F9C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76EB5976-A9C3-4FC3-9F3B-0718C6B8D3EA}"/>
              </a:ext>
            </a:extLst>
          </p:cNvPr>
          <p:cNvSpPr>
            <a:spLocks noGrp="1"/>
          </p:cNvSpPr>
          <p:nvPr>
            <p:ph type="dt" sz="half" idx="10"/>
          </p:nvPr>
        </p:nvSpPr>
        <p:spPr/>
        <p:txBody>
          <a:bodyPr/>
          <a:lstStyle/>
          <a:p>
            <a:fld id="{8DB4564C-6C3D-456C-AC33-13A0CEF870AD}" type="datetime1">
              <a:rPr lang="en-IN" smtClean="0"/>
              <a:t>23-02-2024</a:t>
            </a:fld>
            <a:endParaRPr lang="en-IN"/>
          </a:p>
        </p:txBody>
      </p:sp>
      <p:sp>
        <p:nvSpPr>
          <p:cNvPr id="8" name="Footer Placeholder 7">
            <a:extLst>
              <a:ext uri="{FF2B5EF4-FFF2-40B4-BE49-F238E27FC236}">
                <a16:creationId xmlns:a16="http://schemas.microsoft.com/office/drawing/2014/main" xmlns="" id="{43F18557-6542-43C4-89AF-5A73F523FB2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78D8B01-35B0-4618-9957-B53E32A5F8BF}"/>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419989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07762-D6C0-43E4-B289-9009EB33CB1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8F34D0FB-2BCF-4099-AB54-B731C3C532F1}"/>
              </a:ext>
            </a:extLst>
          </p:cNvPr>
          <p:cNvSpPr>
            <a:spLocks noGrp="1"/>
          </p:cNvSpPr>
          <p:nvPr>
            <p:ph type="dt" sz="half" idx="10"/>
          </p:nvPr>
        </p:nvSpPr>
        <p:spPr/>
        <p:txBody>
          <a:bodyPr/>
          <a:lstStyle/>
          <a:p>
            <a:fld id="{19344BC4-401D-430E-BDB7-1CDF4DA8D1E3}" type="datetime1">
              <a:rPr lang="en-IN" smtClean="0"/>
              <a:t>23-02-2024</a:t>
            </a:fld>
            <a:endParaRPr lang="en-IN"/>
          </a:p>
        </p:txBody>
      </p:sp>
      <p:sp>
        <p:nvSpPr>
          <p:cNvPr id="4" name="Footer Placeholder 3">
            <a:extLst>
              <a:ext uri="{FF2B5EF4-FFF2-40B4-BE49-F238E27FC236}">
                <a16:creationId xmlns:a16="http://schemas.microsoft.com/office/drawing/2014/main" xmlns="" id="{D4597F67-E27D-42BC-96F4-CFA64DCD515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F903A8E6-6023-4A9C-88F4-3A5E7DEE034E}"/>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316389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FCF5B1B-AFDE-4CD2-A5D2-B7A7F66EEEA8}"/>
              </a:ext>
            </a:extLst>
          </p:cNvPr>
          <p:cNvSpPr>
            <a:spLocks noGrp="1"/>
          </p:cNvSpPr>
          <p:nvPr>
            <p:ph type="dt" sz="half" idx="10"/>
          </p:nvPr>
        </p:nvSpPr>
        <p:spPr/>
        <p:txBody>
          <a:bodyPr/>
          <a:lstStyle/>
          <a:p>
            <a:fld id="{A09DEBCC-BA2C-4641-AD83-098F735E0368}" type="datetime1">
              <a:rPr lang="en-IN" smtClean="0"/>
              <a:t>23-02-2024</a:t>
            </a:fld>
            <a:endParaRPr lang="en-IN"/>
          </a:p>
        </p:txBody>
      </p:sp>
      <p:sp>
        <p:nvSpPr>
          <p:cNvPr id="3" name="Footer Placeholder 2">
            <a:extLst>
              <a:ext uri="{FF2B5EF4-FFF2-40B4-BE49-F238E27FC236}">
                <a16:creationId xmlns:a16="http://schemas.microsoft.com/office/drawing/2014/main" xmlns="" id="{18A9B4A5-4334-4F4D-8933-E17F56EB3FD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7DF45BCA-AE07-4C5B-899C-7D71BC0F4553}"/>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4960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DC6AF-4D0E-4A3C-B3DD-F0A465518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5F8F5B4-9A2C-496D-92E7-355F56C20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5699BBCC-0904-49E9-A60D-B856ED071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06139C-AB27-48D8-AABC-9D1F81D88133}"/>
              </a:ext>
            </a:extLst>
          </p:cNvPr>
          <p:cNvSpPr>
            <a:spLocks noGrp="1"/>
          </p:cNvSpPr>
          <p:nvPr>
            <p:ph type="dt" sz="half" idx="10"/>
          </p:nvPr>
        </p:nvSpPr>
        <p:spPr/>
        <p:txBody>
          <a:bodyPr/>
          <a:lstStyle/>
          <a:p>
            <a:fld id="{FB8AF020-069A-48DC-8BAA-2A534A142C5D}" type="datetime1">
              <a:rPr lang="en-IN" smtClean="0"/>
              <a:t>23-02-2024</a:t>
            </a:fld>
            <a:endParaRPr lang="en-IN"/>
          </a:p>
        </p:txBody>
      </p:sp>
      <p:sp>
        <p:nvSpPr>
          <p:cNvPr id="6" name="Footer Placeholder 5">
            <a:extLst>
              <a:ext uri="{FF2B5EF4-FFF2-40B4-BE49-F238E27FC236}">
                <a16:creationId xmlns:a16="http://schemas.microsoft.com/office/drawing/2014/main" xmlns="" id="{6AF18B1E-7B95-45B6-B0D0-4059206448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B683959-24BB-41F4-BFE4-2EC38C58E941}"/>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364949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FBE0F7-7A4F-40C2-9666-7AEDF34F1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F539CA1D-9243-4A0A-9F16-20AB7A6D5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CFD9D35-D415-4A6B-92F1-210BAE359B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1F427E2-FA41-4BC0-BA3A-E2D1DB5917D7}"/>
              </a:ext>
            </a:extLst>
          </p:cNvPr>
          <p:cNvSpPr>
            <a:spLocks noGrp="1"/>
          </p:cNvSpPr>
          <p:nvPr>
            <p:ph type="dt" sz="half" idx="10"/>
          </p:nvPr>
        </p:nvSpPr>
        <p:spPr/>
        <p:txBody>
          <a:bodyPr/>
          <a:lstStyle/>
          <a:p>
            <a:fld id="{E103C12A-22F7-415E-A0BE-883DB5584BD1}" type="datetime1">
              <a:rPr lang="en-IN" smtClean="0"/>
              <a:t>23-02-2024</a:t>
            </a:fld>
            <a:endParaRPr lang="en-IN"/>
          </a:p>
        </p:txBody>
      </p:sp>
      <p:sp>
        <p:nvSpPr>
          <p:cNvPr id="6" name="Footer Placeholder 5">
            <a:extLst>
              <a:ext uri="{FF2B5EF4-FFF2-40B4-BE49-F238E27FC236}">
                <a16:creationId xmlns:a16="http://schemas.microsoft.com/office/drawing/2014/main" xmlns="" id="{C1E45988-FB3B-4015-9822-579EFE1FD8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120F661-4F1A-4B62-A891-CF4211FD07D3}"/>
              </a:ext>
            </a:extLst>
          </p:cNvPr>
          <p:cNvSpPr>
            <a:spLocks noGrp="1"/>
          </p:cNvSpPr>
          <p:nvPr>
            <p:ph type="sldNum" sz="quarter" idx="12"/>
          </p:nvPr>
        </p:nvSpPr>
        <p:spPr/>
        <p:txBody>
          <a:bodyPr/>
          <a:lstStyle/>
          <a:p>
            <a:fld id="{8B1F4B8C-C091-4351-9367-7079BEAB13D8}" type="slidenum">
              <a:rPr lang="en-IN" smtClean="0"/>
              <a:t>‹#›</a:t>
            </a:fld>
            <a:endParaRPr lang="en-IN"/>
          </a:p>
        </p:txBody>
      </p:sp>
    </p:spTree>
    <p:extLst>
      <p:ext uri="{BB962C8B-B14F-4D97-AF65-F5344CB8AC3E}">
        <p14:creationId xmlns:p14="http://schemas.microsoft.com/office/powerpoint/2010/main" val="39757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8AA6815-78D7-42C0-ABAB-EB19EB73B3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DE7BA6A-1B71-43C7-860E-FA52086C44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FD98538-66CF-463D-A2F6-3CB41C79A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B5CBF-BF0D-4C3C-981C-A36EFD15A5B9}" type="datetime1">
              <a:rPr lang="en-IN" smtClean="0"/>
              <a:t>23-02-2024</a:t>
            </a:fld>
            <a:endParaRPr lang="en-IN"/>
          </a:p>
        </p:txBody>
      </p:sp>
      <p:sp>
        <p:nvSpPr>
          <p:cNvPr id="5" name="Footer Placeholder 4">
            <a:extLst>
              <a:ext uri="{FF2B5EF4-FFF2-40B4-BE49-F238E27FC236}">
                <a16:creationId xmlns:a16="http://schemas.microsoft.com/office/drawing/2014/main" xmlns="" id="{85E90BCF-B257-4847-A7A2-49A02CBD82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6B88E3CD-2EE4-467C-A2FA-62304F4B05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F4B8C-C091-4351-9367-7079BEAB13D8}" type="slidenum">
              <a:rPr lang="en-IN" smtClean="0"/>
              <a:t>‹#›</a:t>
            </a:fld>
            <a:endParaRPr lang="en-IN"/>
          </a:p>
        </p:txBody>
      </p:sp>
    </p:spTree>
    <p:extLst>
      <p:ext uri="{BB962C8B-B14F-4D97-AF65-F5344CB8AC3E}">
        <p14:creationId xmlns:p14="http://schemas.microsoft.com/office/powerpoint/2010/main" val="308295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A335F-8689-4B94-B20E-EBBF0F1EA8D3}"/>
              </a:ext>
            </a:extLst>
          </p:cNvPr>
          <p:cNvSpPr>
            <a:spLocks noGrp="1"/>
          </p:cNvSpPr>
          <p:nvPr>
            <p:ph type="ctrTitle"/>
          </p:nvPr>
        </p:nvSpPr>
        <p:spPr>
          <a:xfrm>
            <a:off x="6057364" y="167425"/>
            <a:ext cx="5829836" cy="2809875"/>
          </a:xfrm>
        </p:spPr>
        <p:txBody>
          <a:bodyPr>
            <a:normAutofit/>
          </a:bodyPr>
          <a:lstStyle/>
          <a:p>
            <a:r>
              <a:rPr lang="en-US" sz="4400" b="1" dirty="0" smtClean="0">
                <a:solidFill>
                  <a:srgbClr val="002060"/>
                </a:solidFill>
              </a:rPr>
              <a:t>Measures </a:t>
            </a:r>
            <a:r>
              <a:rPr lang="en-US" sz="4400" b="1" dirty="0">
                <a:solidFill>
                  <a:srgbClr val="002060"/>
                </a:solidFill>
              </a:rPr>
              <a:t>for Carbon Neutrality, Climate Resilient Plan and Resource Generation</a:t>
            </a:r>
            <a:endParaRPr lang="en-IN" sz="4400" b="1" dirty="0">
              <a:solidFill>
                <a:srgbClr val="002060"/>
              </a:solidFill>
            </a:endParaRPr>
          </a:p>
        </p:txBody>
      </p:sp>
      <p:sp>
        <p:nvSpPr>
          <p:cNvPr id="5" name="Rectangle 4"/>
          <p:cNvSpPr/>
          <p:nvPr/>
        </p:nvSpPr>
        <p:spPr>
          <a:xfrm>
            <a:off x="2292439" y="3203834"/>
            <a:ext cx="7070502" cy="1692771"/>
          </a:xfrm>
          <a:prstGeom prst="rect">
            <a:avLst/>
          </a:prstGeom>
        </p:spPr>
        <p:txBody>
          <a:bodyPr wrap="square">
            <a:spAutoFit/>
          </a:bodyPr>
          <a:lstStyle/>
          <a:p>
            <a:pPr algn="ctr"/>
            <a:r>
              <a:rPr lang="en-US" sz="3200" b="1" dirty="0" smtClean="0">
                <a:solidFill>
                  <a:srgbClr val="FF0000"/>
                </a:solidFill>
                <a:latin typeface="Times New Roman" pitchFamily="18" charset="0"/>
                <a:cs typeface="Times New Roman" pitchFamily="18" charset="0"/>
              </a:rPr>
              <a:t>Jos </a:t>
            </a:r>
            <a:r>
              <a:rPr lang="en-US" sz="3200" b="1" dirty="0" err="1">
                <a:solidFill>
                  <a:srgbClr val="FF0000"/>
                </a:solidFill>
                <a:latin typeface="Times New Roman" pitchFamily="18" charset="0"/>
                <a:cs typeface="Times New Roman" pitchFamily="18" charset="0"/>
              </a:rPr>
              <a:t>Chathukulam</a:t>
            </a:r>
            <a:endParaRPr lang="en-US" sz="3200" b="1" dirty="0">
              <a:solidFill>
                <a:srgbClr val="FF0000"/>
              </a:solidFill>
              <a:latin typeface="Times New Roman" pitchFamily="18" charset="0"/>
              <a:cs typeface="Times New Roman" pitchFamily="18" charset="0"/>
            </a:endParaRPr>
          </a:p>
          <a:p>
            <a:pPr algn="ctr"/>
            <a:r>
              <a:rPr lang="en-US" b="1" dirty="0">
                <a:solidFill>
                  <a:srgbClr val="0070C0"/>
                </a:solidFill>
                <a:latin typeface="Times New Roman" pitchFamily="18" charset="0"/>
                <a:cs typeface="Times New Roman" pitchFamily="18" charset="0"/>
              </a:rPr>
              <a:t>Director</a:t>
            </a:r>
          </a:p>
          <a:p>
            <a:pPr algn="ctr"/>
            <a:r>
              <a:rPr lang="en-US" b="1" dirty="0">
                <a:solidFill>
                  <a:srgbClr val="0070C0"/>
                </a:solidFill>
                <a:latin typeface="Times New Roman" pitchFamily="18" charset="0"/>
                <a:cs typeface="Times New Roman" pitchFamily="18" charset="0"/>
              </a:rPr>
              <a:t>Centre for Rural Management (CRM)</a:t>
            </a:r>
          </a:p>
          <a:p>
            <a:pPr algn="ctr"/>
            <a:r>
              <a:rPr lang="en-US" b="1" dirty="0" err="1">
                <a:solidFill>
                  <a:srgbClr val="0070C0"/>
                </a:solidFill>
                <a:latin typeface="Times New Roman" pitchFamily="18" charset="0"/>
                <a:cs typeface="Times New Roman" pitchFamily="18" charset="0"/>
              </a:rPr>
              <a:t>Kottayam</a:t>
            </a:r>
            <a:r>
              <a:rPr lang="en-US" b="1" dirty="0">
                <a:solidFill>
                  <a:srgbClr val="0070C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 </a:t>
            </a:r>
            <a:r>
              <a:rPr lang="en-US" b="1" dirty="0">
                <a:solidFill>
                  <a:srgbClr val="0070C0"/>
                </a:solidFill>
                <a:latin typeface="Times New Roman" pitchFamily="18" charset="0"/>
                <a:cs typeface="Times New Roman" pitchFamily="18" charset="0"/>
              </a:rPr>
              <a:t>Kerala (India</a:t>
            </a:r>
            <a:r>
              <a:rPr lang="en-US" b="1" dirty="0" smtClean="0">
                <a:solidFill>
                  <a:srgbClr val="0070C0"/>
                </a:solidFill>
                <a:latin typeface="Times New Roman" pitchFamily="18" charset="0"/>
                <a:cs typeface="Times New Roman" pitchFamily="18" charset="0"/>
              </a:rPr>
              <a:t>), </a:t>
            </a:r>
            <a:r>
              <a:rPr lang="en-US" b="1" dirty="0">
                <a:solidFill>
                  <a:srgbClr val="0070C0"/>
                </a:solidFill>
                <a:latin typeface="Times New Roman" pitchFamily="18" charset="0"/>
                <a:cs typeface="Times New Roman" pitchFamily="18" charset="0"/>
              </a:rPr>
              <a:t>email: joschathukulam@gmail.com</a:t>
            </a:r>
            <a:endParaRPr lang="en-US" b="1" dirty="0">
              <a:solidFill>
                <a:srgbClr val="0070C0"/>
              </a:solidFill>
              <a:latin typeface="Times New Roman" pitchFamily="18" charset="0"/>
              <a:cs typeface="Times New Roman" pitchFamily="18" charset="0"/>
            </a:endParaRPr>
          </a:p>
          <a:p>
            <a:pPr algn="ctr"/>
            <a:endParaRPr lang="en-US" dirty="0">
              <a:solidFill>
                <a:srgbClr val="002060"/>
              </a:solidFill>
            </a:endParaRPr>
          </a:p>
        </p:txBody>
      </p:sp>
      <p:sp>
        <p:nvSpPr>
          <p:cNvPr id="6" name="Slide Number Placeholder 5"/>
          <p:cNvSpPr>
            <a:spLocks noGrp="1"/>
          </p:cNvSpPr>
          <p:nvPr>
            <p:ph type="sldNum" sz="quarter" idx="12"/>
          </p:nvPr>
        </p:nvSpPr>
        <p:spPr/>
        <p:txBody>
          <a:bodyPr/>
          <a:lstStyle/>
          <a:p>
            <a:fld id="{8B1F4B8C-C091-4351-9367-7079BEAB13D8}" type="slidenum">
              <a:rPr lang="en-IN" smtClean="0"/>
              <a:t>1</a:t>
            </a:fld>
            <a:endParaRPr lang="en-IN"/>
          </a:p>
        </p:txBody>
      </p:sp>
      <p:pic>
        <p:nvPicPr>
          <p:cNvPr id="4" name="Picture 3"/>
          <p:cNvPicPr>
            <a:picLocks noChangeAspect="1"/>
          </p:cNvPicPr>
          <p:nvPr/>
        </p:nvPicPr>
        <p:blipFill>
          <a:blip r:embed="rId3"/>
          <a:stretch>
            <a:fillRect/>
          </a:stretch>
        </p:blipFill>
        <p:spPr>
          <a:xfrm>
            <a:off x="115910" y="167425"/>
            <a:ext cx="5653825" cy="2809875"/>
          </a:xfrm>
          <a:prstGeom prst="rect">
            <a:avLst/>
          </a:prstGeom>
        </p:spPr>
      </p:pic>
      <p:sp>
        <p:nvSpPr>
          <p:cNvPr id="8" name="TextBox 7"/>
          <p:cNvSpPr txBox="1"/>
          <p:nvPr/>
        </p:nvSpPr>
        <p:spPr>
          <a:xfrm>
            <a:off x="357389" y="5615582"/>
            <a:ext cx="11399950" cy="923330"/>
          </a:xfrm>
          <a:prstGeom prst="rect">
            <a:avLst/>
          </a:prstGeom>
          <a:noFill/>
        </p:spPr>
        <p:txBody>
          <a:bodyPr wrap="square" rtlCol="0">
            <a:spAutoFit/>
          </a:bodyPr>
          <a:lstStyle/>
          <a:p>
            <a:pPr algn="just"/>
            <a:r>
              <a:rPr lang="en-US" dirty="0" smtClean="0"/>
              <a:t>Presented in the Two Day Training on </a:t>
            </a:r>
            <a:r>
              <a:rPr lang="en-US" b="1" dirty="0" smtClean="0"/>
              <a:t>Strategies for Planning and Implementation of Carbon Neutral </a:t>
            </a:r>
            <a:r>
              <a:rPr lang="en-US" b="1" dirty="0" smtClean="0"/>
              <a:t>Villages </a:t>
            </a:r>
            <a:r>
              <a:rPr lang="en-US" b="1" dirty="0" smtClean="0"/>
              <a:t>and Empowering Rural Woman through SHGs </a:t>
            </a:r>
            <a:r>
              <a:rPr lang="en-US" dirty="0" smtClean="0"/>
              <a:t>held on 19 &amp; 20 February 2024 </a:t>
            </a:r>
            <a:r>
              <a:rPr lang="en-US" dirty="0"/>
              <a:t>organized </a:t>
            </a:r>
            <a:r>
              <a:rPr lang="en-US" dirty="0" smtClean="0"/>
              <a:t>by Directorate of Rural Development and </a:t>
            </a:r>
            <a:r>
              <a:rPr lang="en-US" dirty="0" err="1" smtClean="0"/>
              <a:t>Panchayati</a:t>
            </a:r>
            <a:r>
              <a:rPr lang="en-US" dirty="0" smtClean="0"/>
              <a:t> Raj, Govt. of </a:t>
            </a:r>
            <a:r>
              <a:rPr lang="en-US" dirty="0" smtClean="0"/>
              <a:t>Manipur.</a:t>
            </a:r>
            <a:endParaRPr lang="en-IN" dirty="0"/>
          </a:p>
        </p:txBody>
      </p:sp>
    </p:spTree>
    <p:extLst>
      <p:ext uri="{BB962C8B-B14F-4D97-AF65-F5344CB8AC3E}">
        <p14:creationId xmlns:p14="http://schemas.microsoft.com/office/powerpoint/2010/main" val="2972689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993913" y="1192696"/>
            <a:ext cx="10370773" cy="5016758"/>
          </a:xfrm>
          <a:prstGeom prst="rect">
            <a:avLst/>
          </a:prstGeom>
          <a:noFill/>
        </p:spPr>
        <p:txBody>
          <a:bodyPr wrap="square" rtlCol="0">
            <a:spAutoFit/>
          </a:bodyPr>
          <a:lstStyle/>
          <a:p>
            <a:r>
              <a:rPr lang="en-US" sz="3200" dirty="0"/>
              <a:t>The methodology used for calculating GHG emissions in </a:t>
            </a:r>
            <a:r>
              <a:rPr lang="en-US" sz="3200" dirty="0" err="1"/>
              <a:t>Meenangadi</a:t>
            </a:r>
            <a:r>
              <a:rPr lang="en-US" sz="3200" dirty="0"/>
              <a:t> is based on a linear equation.</a:t>
            </a:r>
          </a:p>
          <a:p>
            <a:endParaRPr lang="en-US" sz="3200" dirty="0"/>
          </a:p>
          <a:p>
            <a:endParaRPr lang="en-US" sz="3200" dirty="0"/>
          </a:p>
          <a:p>
            <a:r>
              <a:rPr lang="en-US" sz="3200" b="1" dirty="0"/>
              <a:t>Activity data is a quantitative measure of a level of activity that results in GHG emissions taking place during a given period of time. </a:t>
            </a:r>
          </a:p>
          <a:p>
            <a:r>
              <a:rPr lang="en-US" sz="3200" dirty="0"/>
              <a:t>For this research, activity data was generated by carrying out extensive primary data collection at the household level in </a:t>
            </a:r>
            <a:r>
              <a:rPr lang="en-US" sz="3200" dirty="0" err="1"/>
              <a:t>Meenangadi</a:t>
            </a:r>
            <a:r>
              <a:rPr lang="en-US" sz="3200" dirty="0"/>
              <a:t> for various sectors. </a:t>
            </a:r>
          </a:p>
        </p:txBody>
      </p:sp>
      <p:sp>
        <p:nvSpPr>
          <p:cNvPr id="6" name="Rectangle 5">
            <a:extLst>
              <a:ext uri="{FF2B5EF4-FFF2-40B4-BE49-F238E27FC236}">
                <a16:creationId xmlns:a16="http://schemas.microsoft.com/office/drawing/2014/main" xmlns="" id="{578559BE-D427-4CAF-9DDE-E74D5DB2E158}"/>
              </a:ext>
            </a:extLst>
          </p:cNvPr>
          <p:cNvSpPr/>
          <p:nvPr/>
        </p:nvSpPr>
        <p:spPr>
          <a:xfrm>
            <a:off x="1338469" y="2372139"/>
            <a:ext cx="8603817" cy="7629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t>Total emissions = ∑ Activity Data X Emission Factor</a:t>
            </a:r>
          </a:p>
          <a:p>
            <a:pPr algn="ctr"/>
            <a:r>
              <a:rPr lang="en-IN" sz="2400" dirty="0"/>
              <a:t>Total sequestration =  ∑ Sectoral Data X Sequestration Factor</a:t>
            </a:r>
          </a:p>
        </p:txBody>
      </p:sp>
      <p:sp>
        <p:nvSpPr>
          <p:cNvPr id="4" name="Slide Number Placeholder 3"/>
          <p:cNvSpPr>
            <a:spLocks noGrp="1"/>
          </p:cNvSpPr>
          <p:nvPr>
            <p:ph type="sldNum" sz="quarter" idx="12"/>
          </p:nvPr>
        </p:nvSpPr>
        <p:spPr/>
        <p:txBody>
          <a:bodyPr/>
          <a:lstStyle/>
          <a:p>
            <a:fld id="{8B1F4B8C-C091-4351-9367-7079BEAB13D8}" type="slidenum">
              <a:rPr lang="en-IN" smtClean="0"/>
              <a:t>10</a:t>
            </a:fld>
            <a:endParaRPr lang="en-IN"/>
          </a:p>
        </p:txBody>
      </p:sp>
    </p:spTree>
    <p:extLst>
      <p:ext uri="{BB962C8B-B14F-4D97-AF65-F5344CB8AC3E}">
        <p14:creationId xmlns:p14="http://schemas.microsoft.com/office/powerpoint/2010/main" val="254215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246743" y="927652"/>
            <a:ext cx="11742057" cy="6001643"/>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t>An emission factor is a measure of the mass of GHG emissions relative to a unit of activity</a:t>
            </a:r>
            <a:r>
              <a:rPr lang="en-US" sz="3200" dirty="0"/>
              <a:t>. </a:t>
            </a:r>
          </a:p>
          <a:p>
            <a:pPr marL="457200" indent="-457200">
              <a:buFont typeface="Wingdings" panose="05000000000000000000" pitchFamily="2" charset="2"/>
              <a:buChar char="Ø"/>
            </a:pPr>
            <a:r>
              <a:rPr lang="en-US" sz="3200" dirty="0"/>
              <a:t>In </a:t>
            </a:r>
            <a:r>
              <a:rPr lang="en-US" sz="3200" dirty="0" err="1"/>
              <a:t>Meenangadi</a:t>
            </a:r>
            <a:r>
              <a:rPr lang="en-US" sz="3200" dirty="0"/>
              <a:t>,  the total carbon emission was estimated for transportation, energy, waste, and AFOLU (Agriculture, Forestry, and Other Land Use). </a:t>
            </a:r>
          </a:p>
          <a:p>
            <a:pPr marL="457200" indent="-457200">
              <a:buFont typeface="Wingdings" panose="05000000000000000000" pitchFamily="2" charset="2"/>
              <a:buChar char="Ø"/>
            </a:pPr>
            <a:r>
              <a:rPr lang="en-US" sz="3200" dirty="0"/>
              <a:t>Carbon emission for transportation, energy, and waste was calculated using emission factors from internationally approved toolkits relevant to India. </a:t>
            </a:r>
          </a:p>
          <a:p>
            <a:pPr marL="457200" indent="-457200">
              <a:buFont typeface="Wingdings" panose="05000000000000000000" pitchFamily="2" charset="2"/>
              <a:buChar char="Ø"/>
            </a:pPr>
            <a:r>
              <a:rPr lang="en-US" sz="3200" dirty="0"/>
              <a:t>Secondary data was used for assessing the emissions from the AFOLU sector. The emission from the transportation sector was estimated based on both primary and secondary data on vehicles from the motor vehicles department and sample surveys. </a:t>
            </a:r>
          </a:p>
        </p:txBody>
      </p:sp>
      <p:sp>
        <p:nvSpPr>
          <p:cNvPr id="4" name="Slide Number Placeholder 3"/>
          <p:cNvSpPr>
            <a:spLocks noGrp="1"/>
          </p:cNvSpPr>
          <p:nvPr>
            <p:ph type="sldNum" sz="quarter" idx="12"/>
          </p:nvPr>
        </p:nvSpPr>
        <p:spPr/>
        <p:txBody>
          <a:bodyPr/>
          <a:lstStyle/>
          <a:p>
            <a:fld id="{8B1F4B8C-C091-4351-9367-7079BEAB13D8}" type="slidenum">
              <a:rPr lang="en-IN" smtClean="0"/>
              <a:t>11</a:t>
            </a:fld>
            <a:endParaRPr lang="en-IN"/>
          </a:p>
        </p:txBody>
      </p:sp>
    </p:spTree>
    <p:extLst>
      <p:ext uri="{BB962C8B-B14F-4D97-AF65-F5344CB8AC3E}">
        <p14:creationId xmlns:p14="http://schemas.microsoft.com/office/powerpoint/2010/main" val="567724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246743" y="927652"/>
            <a:ext cx="11742057" cy="6494085"/>
          </a:xfrm>
          <a:prstGeom prst="rect">
            <a:avLst/>
          </a:prstGeom>
          <a:noFill/>
        </p:spPr>
        <p:txBody>
          <a:bodyPr wrap="square" rtlCol="0">
            <a:spAutoFit/>
          </a:bodyPr>
          <a:lstStyle/>
          <a:p>
            <a:pPr marL="457200" indent="-457200">
              <a:buFont typeface="Wingdings" panose="05000000000000000000" pitchFamily="2" charset="2"/>
              <a:buChar char="Ø"/>
            </a:pPr>
            <a:r>
              <a:rPr lang="en-US" sz="3200" dirty="0"/>
              <a:t> The emission from the energy sector was measured based on primary data obtained from sample energy audit done at households in </a:t>
            </a:r>
            <a:r>
              <a:rPr lang="en-US" sz="3200" dirty="0" err="1"/>
              <a:t>Meenangadi</a:t>
            </a:r>
            <a:r>
              <a:rPr lang="en-US" sz="3200" dirty="0"/>
              <a:t>  as well as the consumption data obtained from the Kerala State Electricity Board and liquid petroleum gas dealers.</a:t>
            </a:r>
          </a:p>
          <a:p>
            <a:pPr marL="457200" indent="-457200">
              <a:buFont typeface="Wingdings" panose="05000000000000000000" pitchFamily="2" charset="2"/>
              <a:buChar char="Ø"/>
            </a:pPr>
            <a:r>
              <a:rPr lang="en-US" sz="3200" dirty="0"/>
              <a:t>Estimating CO2 emission from the use of electricity involves multiplying data on kilowatt/hours (kWh) of electricity used by the emission factor (kg CO2/kWh) for electricity which will depend on the technology and type of fuel used to generate electricity. The information on waste was collected through primary sample surveys and observations</a:t>
            </a:r>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endParaRPr lang="en-US" sz="3200" dirty="0"/>
          </a:p>
        </p:txBody>
      </p:sp>
      <p:sp>
        <p:nvSpPr>
          <p:cNvPr id="4" name="Slide Number Placeholder 3"/>
          <p:cNvSpPr>
            <a:spLocks noGrp="1"/>
          </p:cNvSpPr>
          <p:nvPr>
            <p:ph type="sldNum" sz="quarter" idx="12"/>
          </p:nvPr>
        </p:nvSpPr>
        <p:spPr/>
        <p:txBody>
          <a:bodyPr/>
          <a:lstStyle/>
          <a:p>
            <a:fld id="{8B1F4B8C-C091-4351-9367-7079BEAB13D8}" type="slidenum">
              <a:rPr lang="en-IN" smtClean="0"/>
              <a:t>12</a:t>
            </a:fld>
            <a:endParaRPr lang="en-IN"/>
          </a:p>
        </p:txBody>
      </p:sp>
    </p:spTree>
    <p:extLst>
      <p:ext uri="{BB962C8B-B14F-4D97-AF65-F5344CB8AC3E}">
        <p14:creationId xmlns:p14="http://schemas.microsoft.com/office/powerpoint/2010/main" val="264717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622222" y="1120847"/>
            <a:ext cx="10483100" cy="369332"/>
          </a:xfrm>
          <a:prstGeom prst="rect">
            <a:avLst/>
          </a:prstGeom>
          <a:noFill/>
        </p:spPr>
        <p:txBody>
          <a:bodyPr wrap="square" rtlCol="0">
            <a:spAutoFit/>
          </a:bodyPr>
          <a:lstStyle/>
          <a:p>
            <a:r>
              <a:rPr lang="en-US" b="1" dirty="0"/>
              <a:t>    Percentage of GHG emissions from the vehicles in </a:t>
            </a:r>
            <a:r>
              <a:rPr lang="en-US" b="1" dirty="0" err="1"/>
              <a:t>Meenangadi</a:t>
            </a:r>
            <a:endParaRPr lang="en-IN" b="1" dirty="0"/>
          </a:p>
        </p:txBody>
      </p:sp>
      <p:graphicFrame>
        <p:nvGraphicFramePr>
          <p:cNvPr id="4" name="Chart 3">
            <a:extLst>
              <a:ext uri="{FF2B5EF4-FFF2-40B4-BE49-F238E27FC236}">
                <a16:creationId xmlns:a16="http://schemas.microsoft.com/office/drawing/2014/main" xmlns="" id="{63EED857-BF7F-4211-9B1B-9B54E5A266DF}"/>
              </a:ext>
            </a:extLst>
          </p:cNvPr>
          <p:cNvGraphicFramePr/>
          <p:nvPr>
            <p:extLst>
              <p:ext uri="{D42A27DB-BD31-4B8C-83A1-F6EECF244321}">
                <p14:modId xmlns:p14="http://schemas.microsoft.com/office/powerpoint/2010/main" val="527518538"/>
              </p:ext>
            </p:extLst>
          </p:nvPr>
        </p:nvGraphicFramePr>
        <p:xfrm>
          <a:off x="1921566" y="1490179"/>
          <a:ext cx="7222434" cy="4440169"/>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8B1F4B8C-C091-4351-9367-7079BEAB13D8}" type="slidenum">
              <a:rPr lang="en-IN" smtClean="0"/>
              <a:t>13</a:t>
            </a:fld>
            <a:endParaRPr lang="en-IN"/>
          </a:p>
        </p:txBody>
      </p:sp>
    </p:spTree>
    <p:extLst>
      <p:ext uri="{BB962C8B-B14F-4D97-AF65-F5344CB8AC3E}">
        <p14:creationId xmlns:p14="http://schemas.microsoft.com/office/powerpoint/2010/main" val="81415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622222" y="1120847"/>
            <a:ext cx="10483100" cy="369332"/>
          </a:xfrm>
          <a:prstGeom prst="rect">
            <a:avLst/>
          </a:prstGeom>
          <a:noFill/>
        </p:spPr>
        <p:txBody>
          <a:bodyPr wrap="square" rtlCol="0">
            <a:spAutoFit/>
          </a:bodyPr>
          <a:lstStyle/>
          <a:p>
            <a:r>
              <a:rPr lang="en-US" b="1" dirty="0"/>
              <a:t>GHG Emission Profile of Electricity Consumption in </a:t>
            </a:r>
            <a:r>
              <a:rPr lang="en-US" b="1" dirty="0" err="1"/>
              <a:t>Meenangadi</a:t>
            </a:r>
            <a:endParaRPr lang="en-IN" b="1" dirty="0"/>
          </a:p>
        </p:txBody>
      </p:sp>
      <p:graphicFrame>
        <p:nvGraphicFramePr>
          <p:cNvPr id="5" name="Chart 4">
            <a:extLst>
              <a:ext uri="{FF2B5EF4-FFF2-40B4-BE49-F238E27FC236}">
                <a16:creationId xmlns:a16="http://schemas.microsoft.com/office/drawing/2014/main" xmlns="" id="{988AC389-18FB-4E29-86EB-6AD0FE5CBCE5}"/>
              </a:ext>
            </a:extLst>
          </p:cNvPr>
          <p:cNvGraphicFramePr/>
          <p:nvPr>
            <p:extLst>
              <p:ext uri="{D42A27DB-BD31-4B8C-83A1-F6EECF244321}">
                <p14:modId xmlns:p14="http://schemas.microsoft.com/office/powerpoint/2010/main" val="242401309"/>
              </p:ext>
            </p:extLst>
          </p:nvPr>
        </p:nvGraphicFramePr>
        <p:xfrm>
          <a:off x="1490869" y="2442955"/>
          <a:ext cx="7295322" cy="379881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14</a:t>
            </a:fld>
            <a:endParaRPr lang="en-IN"/>
          </a:p>
        </p:txBody>
      </p:sp>
    </p:spTree>
    <p:extLst>
      <p:ext uri="{BB962C8B-B14F-4D97-AF65-F5344CB8AC3E}">
        <p14:creationId xmlns:p14="http://schemas.microsoft.com/office/powerpoint/2010/main" val="1132664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GHG Emissions from Consumption of Other Energy Sources in </a:t>
            </a:r>
            <a:r>
              <a:rPr lang="en-US" b="1" dirty="0" err="1"/>
              <a:t>Meenangadi</a:t>
            </a:r>
            <a:endParaRPr lang="en-IN" b="1" dirty="0"/>
          </a:p>
        </p:txBody>
      </p:sp>
      <p:graphicFrame>
        <p:nvGraphicFramePr>
          <p:cNvPr id="6" name="Chart 5">
            <a:extLst>
              <a:ext uri="{FF2B5EF4-FFF2-40B4-BE49-F238E27FC236}">
                <a16:creationId xmlns:a16="http://schemas.microsoft.com/office/drawing/2014/main" xmlns="" id="{DAC98E86-C68D-4249-9370-59B7E9B8B48A}"/>
              </a:ext>
            </a:extLst>
          </p:cNvPr>
          <p:cNvGraphicFramePr/>
          <p:nvPr>
            <p:extLst>
              <p:ext uri="{D42A27DB-BD31-4B8C-83A1-F6EECF244321}">
                <p14:modId xmlns:p14="http://schemas.microsoft.com/office/powerpoint/2010/main" val="470308574"/>
              </p:ext>
            </p:extLst>
          </p:nvPr>
        </p:nvGraphicFramePr>
        <p:xfrm>
          <a:off x="2126973" y="2058641"/>
          <a:ext cx="7162801" cy="349401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15</a:t>
            </a:fld>
            <a:endParaRPr lang="en-IN"/>
          </a:p>
        </p:txBody>
      </p:sp>
    </p:spTree>
    <p:extLst>
      <p:ext uri="{BB962C8B-B14F-4D97-AF65-F5344CB8AC3E}">
        <p14:creationId xmlns:p14="http://schemas.microsoft.com/office/powerpoint/2010/main" val="287660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GHG Emissions from Energy Sector in </a:t>
            </a:r>
            <a:r>
              <a:rPr lang="en-US" b="1" dirty="0" err="1"/>
              <a:t>Meenangadi</a:t>
            </a:r>
            <a:endParaRPr lang="en-IN" b="1" dirty="0"/>
          </a:p>
        </p:txBody>
      </p:sp>
      <p:graphicFrame>
        <p:nvGraphicFramePr>
          <p:cNvPr id="5" name="Chart 4">
            <a:extLst>
              <a:ext uri="{FF2B5EF4-FFF2-40B4-BE49-F238E27FC236}">
                <a16:creationId xmlns:a16="http://schemas.microsoft.com/office/drawing/2014/main" xmlns="" id="{E2DECF64-A2C3-4271-BDF7-FEAC0F6C6858}"/>
              </a:ext>
            </a:extLst>
          </p:cNvPr>
          <p:cNvGraphicFramePr/>
          <p:nvPr>
            <p:extLst>
              <p:ext uri="{D42A27DB-BD31-4B8C-83A1-F6EECF244321}">
                <p14:modId xmlns:p14="http://schemas.microsoft.com/office/powerpoint/2010/main" val="596833315"/>
              </p:ext>
            </p:extLst>
          </p:nvPr>
        </p:nvGraphicFramePr>
        <p:xfrm>
          <a:off x="1517374" y="1888092"/>
          <a:ext cx="7176052" cy="406213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16</a:t>
            </a:fld>
            <a:endParaRPr lang="en-IN"/>
          </a:p>
        </p:txBody>
      </p:sp>
    </p:spTree>
    <p:extLst>
      <p:ext uri="{BB962C8B-B14F-4D97-AF65-F5344CB8AC3E}">
        <p14:creationId xmlns:p14="http://schemas.microsoft.com/office/powerpoint/2010/main" val="211656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GHG Emissions from Waste in </a:t>
            </a:r>
            <a:r>
              <a:rPr lang="en-US" b="1" dirty="0" err="1"/>
              <a:t>Meenangadi</a:t>
            </a:r>
            <a:endParaRPr lang="en-IN" b="1" dirty="0"/>
          </a:p>
        </p:txBody>
      </p:sp>
      <p:graphicFrame>
        <p:nvGraphicFramePr>
          <p:cNvPr id="7" name="Chart 6">
            <a:extLst>
              <a:ext uri="{FF2B5EF4-FFF2-40B4-BE49-F238E27FC236}">
                <a16:creationId xmlns:a16="http://schemas.microsoft.com/office/drawing/2014/main" xmlns="" id="{A028E7B2-3EB8-45F2-936E-461959BAC29E}"/>
              </a:ext>
            </a:extLst>
          </p:cNvPr>
          <p:cNvGraphicFramePr/>
          <p:nvPr>
            <p:extLst>
              <p:ext uri="{D42A27DB-BD31-4B8C-83A1-F6EECF244321}">
                <p14:modId xmlns:p14="http://schemas.microsoft.com/office/powerpoint/2010/main" val="1120137876"/>
              </p:ext>
            </p:extLst>
          </p:nvPr>
        </p:nvGraphicFramePr>
        <p:xfrm>
          <a:off x="1570382" y="2052360"/>
          <a:ext cx="7600121" cy="424242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17</a:t>
            </a:fld>
            <a:endParaRPr lang="en-IN"/>
          </a:p>
        </p:txBody>
      </p:sp>
    </p:spTree>
    <p:extLst>
      <p:ext uri="{BB962C8B-B14F-4D97-AF65-F5344CB8AC3E}">
        <p14:creationId xmlns:p14="http://schemas.microsoft.com/office/powerpoint/2010/main" val="4062358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GHG Emissions from AFOLU sector in </a:t>
            </a:r>
            <a:r>
              <a:rPr lang="en-US" b="1" dirty="0" err="1"/>
              <a:t>Meenangadi</a:t>
            </a:r>
            <a:endParaRPr lang="en-IN" b="1" dirty="0"/>
          </a:p>
        </p:txBody>
      </p:sp>
      <p:graphicFrame>
        <p:nvGraphicFramePr>
          <p:cNvPr id="5" name="Chart 4">
            <a:extLst>
              <a:ext uri="{FF2B5EF4-FFF2-40B4-BE49-F238E27FC236}">
                <a16:creationId xmlns:a16="http://schemas.microsoft.com/office/drawing/2014/main" xmlns="" id="{61F936F0-2945-490F-ACB9-76E0438E3599}"/>
              </a:ext>
            </a:extLst>
          </p:cNvPr>
          <p:cNvGraphicFramePr/>
          <p:nvPr>
            <p:extLst>
              <p:ext uri="{D42A27DB-BD31-4B8C-83A1-F6EECF244321}">
                <p14:modId xmlns:p14="http://schemas.microsoft.com/office/powerpoint/2010/main" val="1093033910"/>
              </p:ext>
            </p:extLst>
          </p:nvPr>
        </p:nvGraphicFramePr>
        <p:xfrm>
          <a:off x="1822173" y="1888092"/>
          <a:ext cx="6818244" cy="43686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18</a:t>
            </a:fld>
            <a:endParaRPr lang="en-IN"/>
          </a:p>
        </p:txBody>
      </p:sp>
    </p:spTree>
    <p:extLst>
      <p:ext uri="{BB962C8B-B14F-4D97-AF65-F5344CB8AC3E}">
        <p14:creationId xmlns:p14="http://schemas.microsoft.com/office/powerpoint/2010/main" val="73629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Total GHG Emission Profile of </a:t>
            </a:r>
            <a:r>
              <a:rPr lang="en-US" b="1" dirty="0" err="1"/>
              <a:t>Meenangadi</a:t>
            </a:r>
            <a:endParaRPr lang="en-IN" b="1" dirty="0"/>
          </a:p>
        </p:txBody>
      </p:sp>
      <p:graphicFrame>
        <p:nvGraphicFramePr>
          <p:cNvPr id="6" name="Chart 5">
            <a:extLst>
              <a:ext uri="{FF2B5EF4-FFF2-40B4-BE49-F238E27FC236}">
                <a16:creationId xmlns:a16="http://schemas.microsoft.com/office/drawing/2014/main" xmlns="" id="{BCC366DB-3CB7-4D30-8B27-3BB7FAAFDADD}"/>
              </a:ext>
            </a:extLst>
          </p:cNvPr>
          <p:cNvGraphicFramePr/>
          <p:nvPr>
            <p:extLst>
              <p:ext uri="{D42A27DB-BD31-4B8C-83A1-F6EECF244321}">
                <p14:modId xmlns:p14="http://schemas.microsoft.com/office/powerpoint/2010/main" val="1316206032"/>
              </p:ext>
            </p:extLst>
          </p:nvPr>
        </p:nvGraphicFramePr>
        <p:xfrm>
          <a:off x="1795668" y="2322085"/>
          <a:ext cx="7573619" cy="397269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19</a:t>
            </a:fld>
            <a:endParaRPr lang="en-IN"/>
          </a:p>
        </p:txBody>
      </p:sp>
    </p:spTree>
    <p:extLst>
      <p:ext uri="{BB962C8B-B14F-4D97-AF65-F5344CB8AC3E}">
        <p14:creationId xmlns:p14="http://schemas.microsoft.com/office/powerpoint/2010/main" val="68279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D2A69-3E39-4783-ACEA-EF9645FB4148}"/>
              </a:ext>
            </a:extLst>
          </p:cNvPr>
          <p:cNvSpPr>
            <a:spLocks noGrp="1"/>
          </p:cNvSpPr>
          <p:nvPr>
            <p:ph type="title"/>
          </p:nvPr>
        </p:nvSpPr>
        <p:spPr/>
        <p:txBody>
          <a:bodyPr/>
          <a:lstStyle/>
          <a:p>
            <a:r>
              <a:rPr lang="en-US" b="1" dirty="0">
                <a:latin typeface="+mn-lt"/>
              </a:rPr>
              <a:t>Calculating Carbon Emissions</a:t>
            </a:r>
            <a:endParaRPr lang="en-IN" b="1" dirty="0">
              <a:latin typeface="+mn-lt"/>
            </a:endParaRPr>
          </a:p>
        </p:txBody>
      </p:sp>
      <p:sp>
        <p:nvSpPr>
          <p:cNvPr id="3" name="Content Placeholder 2">
            <a:extLst>
              <a:ext uri="{FF2B5EF4-FFF2-40B4-BE49-F238E27FC236}">
                <a16:creationId xmlns:a16="http://schemas.microsoft.com/office/drawing/2014/main" xmlns="" id="{AE46AA80-6DA9-4473-A9F0-CD0DEC916F5A}"/>
              </a:ext>
            </a:extLst>
          </p:cNvPr>
          <p:cNvSpPr>
            <a:spLocks noGrp="1"/>
          </p:cNvSpPr>
          <p:nvPr>
            <p:ph idx="1"/>
          </p:nvPr>
        </p:nvSpPr>
        <p:spPr>
          <a:xfrm>
            <a:off x="838200" y="1690688"/>
            <a:ext cx="10515600" cy="4351338"/>
          </a:xfrm>
        </p:spPr>
        <p:txBody>
          <a:bodyPr>
            <a:normAutofit/>
          </a:bodyPr>
          <a:lstStyle/>
          <a:p>
            <a:pPr>
              <a:buFont typeface="Wingdings" panose="05000000000000000000" pitchFamily="2" charset="2"/>
              <a:buChar char="Ø"/>
            </a:pPr>
            <a:r>
              <a:rPr lang="en-IN" dirty="0"/>
              <a:t>Measuring carbon emissions, particularly greenhouse gas emissions is crucial in achieving carbon neutrality.</a:t>
            </a:r>
          </a:p>
          <a:p>
            <a:pPr>
              <a:buFont typeface="Wingdings" panose="05000000000000000000" pitchFamily="2" charset="2"/>
              <a:buChar char="Ø"/>
            </a:pPr>
            <a:r>
              <a:rPr lang="en-US" dirty="0"/>
              <a:t>Emission factors for various sectors were considered according to Intergovernmental Panel on Climate Change (IPCC) 2006 guidelines with TIER 1 precision level.</a:t>
            </a:r>
          </a:p>
          <a:p>
            <a:pPr>
              <a:buFont typeface="Wingdings" panose="05000000000000000000" pitchFamily="2" charset="2"/>
              <a:buChar char="Ø"/>
            </a:pPr>
            <a:r>
              <a:rPr lang="en-US" dirty="0"/>
              <a:t>Tier 1 methods typically utilize IPCC default emission factors and require the most basic, and least disaggregated, activity data.</a:t>
            </a:r>
          </a:p>
          <a:p>
            <a:pPr>
              <a:buFont typeface="Wingdings" panose="05000000000000000000" pitchFamily="2" charset="2"/>
              <a:buChar char="Ø"/>
            </a:pPr>
            <a:r>
              <a:rPr lang="en-US" dirty="0"/>
              <a:t>The Tier 1 method to identify key source categories assesses the impacts of various source categories on the level and, if possible, the trend, of the emissions inventory.</a:t>
            </a:r>
          </a:p>
        </p:txBody>
      </p:sp>
      <p:sp>
        <p:nvSpPr>
          <p:cNvPr id="4" name="Slide Number Placeholder 3"/>
          <p:cNvSpPr>
            <a:spLocks noGrp="1"/>
          </p:cNvSpPr>
          <p:nvPr>
            <p:ph type="sldNum" sz="quarter" idx="12"/>
          </p:nvPr>
        </p:nvSpPr>
        <p:spPr/>
        <p:txBody>
          <a:bodyPr/>
          <a:lstStyle/>
          <a:p>
            <a:fld id="{8B1F4B8C-C091-4351-9367-7079BEAB13D8}" type="slidenum">
              <a:rPr lang="en-IN" smtClean="0"/>
              <a:t>2</a:t>
            </a:fld>
            <a:endParaRPr lang="en-IN"/>
          </a:p>
        </p:txBody>
      </p:sp>
    </p:spTree>
    <p:extLst>
      <p:ext uri="{BB962C8B-B14F-4D97-AF65-F5344CB8AC3E}">
        <p14:creationId xmlns:p14="http://schemas.microsoft.com/office/powerpoint/2010/main" val="74205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Comparison of GHG Emission Stock and the Gap (Values in CO2 Eq. </a:t>
            </a:r>
            <a:r>
              <a:rPr lang="en-US" b="1" dirty="0" err="1"/>
              <a:t>Tonnes</a:t>
            </a:r>
            <a:r>
              <a:rPr lang="en-US" b="1" dirty="0"/>
              <a:t> / Year) in </a:t>
            </a:r>
            <a:r>
              <a:rPr lang="en-US" b="1" dirty="0" err="1"/>
              <a:t>Meenangadi</a:t>
            </a:r>
            <a:endParaRPr lang="en-IN" b="1" dirty="0"/>
          </a:p>
        </p:txBody>
      </p:sp>
      <p:graphicFrame>
        <p:nvGraphicFramePr>
          <p:cNvPr id="5" name="Chart 4">
            <a:extLst>
              <a:ext uri="{FF2B5EF4-FFF2-40B4-BE49-F238E27FC236}">
                <a16:creationId xmlns:a16="http://schemas.microsoft.com/office/drawing/2014/main" xmlns="" id="{6AB732D9-539B-4C2F-8556-1BB91A903671}"/>
              </a:ext>
            </a:extLst>
          </p:cNvPr>
          <p:cNvGraphicFramePr/>
          <p:nvPr>
            <p:extLst>
              <p:ext uri="{D42A27DB-BD31-4B8C-83A1-F6EECF244321}">
                <p14:modId xmlns:p14="http://schemas.microsoft.com/office/powerpoint/2010/main" val="719941515"/>
              </p:ext>
            </p:extLst>
          </p:nvPr>
        </p:nvGraphicFramePr>
        <p:xfrm>
          <a:off x="1941443" y="2269435"/>
          <a:ext cx="7136297" cy="376030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20</a:t>
            </a:fld>
            <a:endParaRPr lang="en-IN"/>
          </a:p>
        </p:txBody>
      </p:sp>
    </p:spTree>
    <p:extLst>
      <p:ext uri="{BB962C8B-B14F-4D97-AF65-F5344CB8AC3E}">
        <p14:creationId xmlns:p14="http://schemas.microsoft.com/office/powerpoint/2010/main" val="422790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1218570" y="1305340"/>
            <a:ext cx="10483100" cy="369332"/>
          </a:xfrm>
          <a:prstGeom prst="rect">
            <a:avLst/>
          </a:prstGeom>
          <a:noFill/>
        </p:spPr>
        <p:txBody>
          <a:bodyPr wrap="square" rtlCol="0">
            <a:spAutoFit/>
          </a:bodyPr>
          <a:lstStyle/>
          <a:p>
            <a:r>
              <a:rPr lang="en-US" b="1" dirty="0"/>
              <a:t>Carbon Excess Projections for </a:t>
            </a:r>
            <a:r>
              <a:rPr lang="en-US" b="1" dirty="0" err="1"/>
              <a:t>Meenangadi</a:t>
            </a:r>
            <a:r>
              <a:rPr lang="en-US" b="1" dirty="0"/>
              <a:t> Gram Panchayat</a:t>
            </a:r>
            <a:endParaRPr lang="en-IN" b="1" dirty="0"/>
          </a:p>
        </p:txBody>
      </p:sp>
      <p:graphicFrame>
        <p:nvGraphicFramePr>
          <p:cNvPr id="6" name="Chart 5">
            <a:extLst>
              <a:ext uri="{FF2B5EF4-FFF2-40B4-BE49-F238E27FC236}">
                <a16:creationId xmlns:a16="http://schemas.microsoft.com/office/drawing/2014/main" xmlns="" id="{1B039B44-BE5B-401C-9003-169A162EE343}"/>
              </a:ext>
            </a:extLst>
          </p:cNvPr>
          <p:cNvGraphicFramePr/>
          <p:nvPr>
            <p:extLst>
              <p:ext uri="{D42A27DB-BD31-4B8C-83A1-F6EECF244321}">
                <p14:modId xmlns:p14="http://schemas.microsoft.com/office/powerpoint/2010/main" val="1843220457"/>
              </p:ext>
            </p:extLst>
          </p:nvPr>
        </p:nvGraphicFramePr>
        <p:xfrm>
          <a:off x="1854424" y="2052360"/>
          <a:ext cx="8483152" cy="425567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8B1F4B8C-C091-4351-9367-7079BEAB13D8}" type="slidenum">
              <a:rPr lang="en-IN" smtClean="0"/>
              <a:t>21</a:t>
            </a:fld>
            <a:endParaRPr lang="en-IN"/>
          </a:p>
        </p:txBody>
      </p:sp>
    </p:spTree>
    <p:extLst>
      <p:ext uri="{BB962C8B-B14F-4D97-AF65-F5344CB8AC3E}">
        <p14:creationId xmlns:p14="http://schemas.microsoft.com/office/powerpoint/2010/main" val="3175458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87E2D-FCB7-4302-9078-84B40C2609B2}"/>
              </a:ext>
            </a:extLst>
          </p:cNvPr>
          <p:cNvSpPr>
            <a:spLocks noGrp="1"/>
          </p:cNvSpPr>
          <p:nvPr>
            <p:ph type="title"/>
          </p:nvPr>
        </p:nvSpPr>
        <p:spPr/>
        <p:txBody>
          <a:bodyPr/>
          <a:lstStyle/>
          <a:p>
            <a:r>
              <a:rPr lang="en-US" b="1" dirty="0">
                <a:latin typeface="+mn-lt"/>
              </a:rPr>
              <a:t>Carbon </a:t>
            </a:r>
            <a:r>
              <a:rPr lang="en-US" b="1" dirty="0" err="1">
                <a:latin typeface="+mn-lt"/>
              </a:rPr>
              <a:t>Sequesteration</a:t>
            </a:r>
            <a:endParaRPr lang="en-IN" b="1" dirty="0">
              <a:latin typeface="+mn-lt"/>
            </a:endParaRPr>
          </a:p>
        </p:txBody>
      </p:sp>
      <p:sp>
        <p:nvSpPr>
          <p:cNvPr id="3" name="Content Placeholder 2">
            <a:extLst>
              <a:ext uri="{FF2B5EF4-FFF2-40B4-BE49-F238E27FC236}">
                <a16:creationId xmlns:a16="http://schemas.microsoft.com/office/drawing/2014/main" xmlns="" id="{CF9FFA13-72E0-4532-81FE-29F6DDB64545}"/>
              </a:ext>
            </a:extLst>
          </p:cNvPr>
          <p:cNvSpPr>
            <a:spLocks noGrp="1"/>
          </p:cNvSpPr>
          <p:nvPr>
            <p:ph idx="1"/>
          </p:nvPr>
        </p:nvSpPr>
        <p:spPr/>
        <p:txBody>
          <a:bodyPr>
            <a:normAutofit fontScale="92500" lnSpcReduction="20000"/>
          </a:bodyPr>
          <a:lstStyle/>
          <a:p>
            <a:r>
              <a:rPr lang="en-IN" dirty="0"/>
              <a:t>Carbon sequestration is </a:t>
            </a:r>
            <a:r>
              <a:rPr lang="en-IN" b="1" dirty="0"/>
              <a:t>the process of capturing and storing atmospheric carbon dioxide</a:t>
            </a:r>
            <a:r>
              <a:rPr lang="en-IN" dirty="0"/>
              <a:t>. </a:t>
            </a:r>
          </a:p>
          <a:p>
            <a:r>
              <a:rPr lang="en-IN" dirty="0"/>
              <a:t>It is one method of reducing the amount of carbon dioxide in the atmosphere with the goal of reducing global climate change.</a:t>
            </a:r>
          </a:p>
          <a:p>
            <a:r>
              <a:rPr lang="en-US" dirty="0"/>
              <a:t>Carbon sequestration is the capturing, removal and storage of carbon dioxide (CO</a:t>
            </a:r>
            <a:r>
              <a:rPr lang="en-US" baseline="-25000" dirty="0"/>
              <a:t>2</a:t>
            </a:r>
            <a:r>
              <a:rPr lang="en-US" dirty="0"/>
              <a:t>) from the earth’s atmosphere.</a:t>
            </a:r>
          </a:p>
          <a:p>
            <a:r>
              <a:rPr lang="en-US" dirty="0"/>
              <a:t>Forests sequester carbon by capturing carbon dioxide from the atmosphere and transforming it into biomass through photosynthesis. </a:t>
            </a:r>
          </a:p>
          <a:p>
            <a:r>
              <a:rPr lang="en-US" dirty="0"/>
              <a:t>Sequestered carbon is then accumulated in the form of biomass, deadwood, litter and in forest soils. </a:t>
            </a:r>
          </a:p>
          <a:p>
            <a:r>
              <a:rPr lang="en-US" dirty="0"/>
              <a:t>Release of carbon from forest ecosystems results from natural processes (respiration and oxidation) as well as deliberate or unintended results of human activities (i.e. harvesting, fires, deforestation)</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22</a:t>
            </a:fld>
            <a:endParaRPr lang="en-IN"/>
          </a:p>
        </p:txBody>
      </p:sp>
    </p:spTree>
    <p:extLst>
      <p:ext uri="{BB962C8B-B14F-4D97-AF65-F5344CB8AC3E}">
        <p14:creationId xmlns:p14="http://schemas.microsoft.com/office/powerpoint/2010/main" val="1068070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87E2D-FCB7-4302-9078-84B40C2609B2}"/>
              </a:ext>
            </a:extLst>
          </p:cNvPr>
          <p:cNvSpPr>
            <a:spLocks noGrp="1"/>
          </p:cNvSpPr>
          <p:nvPr>
            <p:ph type="title"/>
          </p:nvPr>
        </p:nvSpPr>
        <p:spPr/>
        <p:txBody>
          <a:bodyPr/>
          <a:lstStyle/>
          <a:p>
            <a:r>
              <a:rPr lang="en-US" b="1" dirty="0">
                <a:latin typeface="+mn-lt"/>
              </a:rPr>
              <a:t>Carbon Sequestration</a:t>
            </a:r>
            <a:endParaRPr lang="en-IN" b="1" dirty="0">
              <a:latin typeface="+mn-lt"/>
            </a:endParaRPr>
          </a:p>
        </p:txBody>
      </p:sp>
      <p:sp>
        <p:nvSpPr>
          <p:cNvPr id="3" name="Content Placeholder 2">
            <a:extLst>
              <a:ext uri="{FF2B5EF4-FFF2-40B4-BE49-F238E27FC236}">
                <a16:creationId xmlns:a16="http://schemas.microsoft.com/office/drawing/2014/main" xmlns="" id="{CF9FFA13-72E0-4532-81FE-29F6DDB64545}"/>
              </a:ext>
            </a:extLst>
          </p:cNvPr>
          <p:cNvSpPr>
            <a:spLocks noGrp="1"/>
          </p:cNvSpPr>
          <p:nvPr>
            <p:ph idx="1"/>
          </p:nvPr>
        </p:nvSpPr>
        <p:spPr/>
        <p:txBody>
          <a:bodyPr>
            <a:normAutofit fontScale="85000" lnSpcReduction="10000"/>
          </a:bodyPr>
          <a:lstStyle/>
          <a:p>
            <a:r>
              <a:rPr lang="en-US" dirty="0"/>
              <a:t>Forests can play different roles in the carbon cycle, from net emitters to net sinks of carbon.</a:t>
            </a:r>
          </a:p>
          <a:p>
            <a:r>
              <a:rPr lang="en-US" dirty="0"/>
              <a:t>The contribution of forests to carbon cycles has to be evaluated taking also into account the use of harvested wood, e.g. wood products storing carbon for a certain period of time, or energy generation releasing carbon in the atmosphere.</a:t>
            </a:r>
          </a:p>
          <a:p>
            <a:r>
              <a:rPr lang="en-US" dirty="0"/>
              <a:t>Forests and their role in the carbon cycle are affected by changing climatic conditions. </a:t>
            </a:r>
          </a:p>
          <a:p>
            <a:r>
              <a:rPr lang="en-US" dirty="0"/>
              <a:t>In cases where the net balance of carbon emissions by forests is negative, i.e. carbon sequestration prevails, forests contribute to mitigating carbon emissions by acting as both a carbon reservoir and a tool to sequester additional carbon. </a:t>
            </a:r>
          </a:p>
          <a:p>
            <a:r>
              <a:rPr lang="en-US" dirty="0"/>
              <a:t>In cases when the net balance of carbon emissions is positive, forests contribute to enhancing greenhouse effect and climate change.</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23</a:t>
            </a:fld>
            <a:endParaRPr lang="en-IN"/>
          </a:p>
        </p:txBody>
      </p:sp>
    </p:spTree>
    <p:extLst>
      <p:ext uri="{BB962C8B-B14F-4D97-AF65-F5344CB8AC3E}">
        <p14:creationId xmlns:p14="http://schemas.microsoft.com/office/powerpoint/2010/main" val="3279729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dirty="0"/>
              <a:t>Climate Resilient Plans</a:t>
            </a:r>
            <a:endParaRPr lang="en-IN" dirty="0"/>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p:txBody>
          <a:bodyPr>
            <a:normAutofit lnSpcReduction="10000"/>
          </a:bodyPr>
          <a:lstStyle/>
          <a:p>
            <a:r>
              <a:rPr lang="en-US" dirty="0"/>
              <a:t>Following are crucial to address the climate change and achieve sustainable development goals (SDG) in India:</a:t>
            </a:r>
          </a:p>
          <a:p>
            <a:pPr>
              <a:buFont typeface="Wingdings" panose="05000000000000000000" pitchFamily="2" charset="2"/>
              <a:buChar char="v"/>
            </a:pPr>
            <a:r>
              <a:rPr lang="en-US" dirty="0"/>
              <a:t>Adaptation of appropriate mitigation technologies such as the cultivation of tolerant breeds to overcome the climate stress</a:t>
            </a:r>
          </a:p>
          <a:p>
            <a:pPr>
              <a:buFont typeface="Wingdings" panose="05000000000000000000" pitchFamily="2" charset="2"/>
              <a:buChar char="v"/>
            </a:pPr>
            <a:r>
              <a:rPr lang="en-US" dirty="0"/>
              <a:t>Water and nutrient management for efficient productivity and resource utilization.</a:t>
            </a:r>
          </a:p>
          <a:p>
            <a:pPr>
              <a:buFont typeface="Wingdings" panose="05000000000000000000" pitchFamily="2" charset="2"/>
              <a:buChar char="v"/>
            </a:pPr>
            <a:r>
              <a:rPr lang="en-US" dirty="0"/>
              <a:t> </a:t>
            </a:r>
            <a:r>
              <a:rPr lang="en-US" dirty="0" err="1"/>
              <a:t>Agro</a:t>
            </a:r>
            <a:r>
              <a:rPr lang="en-US" dirty="0"/>
              <a:t>-advisories for timely crop monitoring.</a:t>
            </a:r>
          </a:p>
          <a:p>
            <a:pPr>
              <a:buFont typeface="Wingdings" panose="05000000000000000000" pitchFamily="2" charset="2"/>
              <a:buChar char="v"/>
            </a:pPr>
            <a:r>
              <a:rPr lang="en-US" dirty="0"/>
              <a:t>Conservation agricultural practices to build soil organic carbon and to build congenial environment for plant growth, manure management</a:t>
            </a:r>
          </a:p>
          <a:p>
            <a:pPr>
              <a:buFont typeface="Wingdings" panose="05000000000000000000" pitchFamily="2" charset="2"/>
              <a:buChar char="v"/>
            </a:pPr>
            <a:r>
              <a:rPr lang="en-US" dirty="0"/>
              <a:t>Adopt Climate Resilient Agriculture Practices</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24</a:t>
            </a:fld>
            <a:endParaRPr lang="en-IN"/>
          </a:p>
        </p:txBody>
      </p:sp>
    </p:spTree>
    <p:extLst>
      <p:ext uri="{BB962C8B-B14F-4D97-AF65-F5344CB8AC3E}">
        <p14:creationId xmlns:p14="http://schemas.microsoft.com/office/powerpoint/2010/main" val="793774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dirty="0"/>
              <a:t>Climate Resilient Plans</a:t>
            </a:r>
            <a:endParaRPr lang="en-IN" dirty="0"/>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p:txBody>
          <a:bodyPr>
            <a:normAutofit lnSpcReduction="10000"/>
          </a:bodyPr>
          <a:lstStyle/>
          <a:p>
            <a:r>
              <a:rPr lang="en-US" dirty="0"/>
              <a:t>Climate-resilient agriculture (CRA) is an approach that includes </a:t>
            </a:r>
            <a:r>
              <a:rPr lang="en-US" dirty="0" err="1"/>
              <a:t>sustainbly</a:t>
            </a:r>
            <a:r>
              <a:rPr lang="en-US" dirty="0"/>
              <a:t> using existing natural resources through crop and livestock production systems to achieve long-term higher productivity and farm incomes under climate variabilities.</a:t>
            </a:r>
          </a:p>
          <a:p>
            <a:pPr marL="0" indent="0">
              <a:buNone/>
            </a:pPr>
            <a:r>
              <a:rPr lang="en-US" b="1" dirty="0"/>
              <a:t>Strategies and technologies for climate change adaptation</a:t>
            </a:r>
            <a:endParaRPr lang="en-US" dirty="0"/>
          </a:p>
          <a:p>
            <a:r>
              <a:rPr lang="en-US" b="1" dirty="0"/>
              <a:t>Tolerant crops</a:t>
            </a:r>
            <a:r>
              <a:rPr lang="en-US" dirty="0"/>
              <a:t>: Patterns of drought may need various sets of adaptive forms. To reach deficient downpour conditions, early maturing and drought-tolerant cultivars of green gram (BM 2002-1), chickpea and pigeon pea (BDN-708) were brought on selected farmer’s fields in Aurangabad district of Maharashtra (rainfall of 645 </a:t>
            </a:r>
            <a:r>
              <a:rPr lang="en-US" dirty="0" err="1"/>
              <a:t>millimetres</a:t>
            </a:r>
            <a:r>
              <a:rPr lang="en-US" dirty="0"/>
              <a:t>). This provided 20-25 per cent higher yield than the indigenous cultivars.</a:t>
            </a:r>
          </a:p>
          <a:p>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25</a:t>
            </a:fld>
            <a:endParaRPr lang="en-IN"/>
          </a:p>
        </p:txBody>
      </p:sp>
    </p:spTree>
    <p:extLst>
      <p:ext uri="{BB962C8B-B14F-4D97-AF65-F5344CB8AC3E}">
        <p14:creationId xmlns:p14="http://schemas.microsoft.com/office/powerpoint/2010/main" val="743766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dirty="0"/>
              <a:t>Climate Resilient Plans</a:t>
            </a:r>
            <a:endParaRPr lang="en-IN" dirty="0"/>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p:txBody>
          <a:bodyPr>
            <a:normAutofit fontScale="92500" lnSpcReduction="10000"/>
          </a:bodyPr>
          <a:lstStyle/>
          <a:p>
            <a:r>
              <a:rPr lang="en-US" dirty="0"/>
              <a:t>In the same way, drought-tolerant, early maturing cultivars of pigeon pea (AKT-8811) and sorghum (CSH-14) were introduced in the villages of Amravati district, Maharashtra (rainfall of 877 mm).</a:t>
            </a:r>
          </a:p>
          <a:p>
            <a:r>
              <a:rPr lang="en-US" b="1" dirty="0"/>
              <a:t>Tolerant breeds in livestock and poultry</a:t>
            </a:r>
            <a:r>
              <a:rPr lang="en-US" dirty="0"/>
              <a:t>: Local or indigenous breeds have the notion to forage for themselves. Indigenous breeds have unique characters that are adapted to very specific eco-systems across the world.</a:t>
            </a:r>
          </a:p>
          <a:p>
            <a:r>
              <a:rPr lang="en-US" dirty="0"/>
              <a:t>These unique characters are resistant to droughts, thermoregulation, ability to walk long distances, fertility and mothering instincts, ability to ingest and digest low-quality feed, and resistance to diseases.</a:t>
            </a:r>
          </a:p>
          <a:p>
            <a:r>
              <a:rPr lang="en-US" dirty="0"/>
              <a:t>These livestock breeds may not be highly productive in terms of meat or milk production, but are highly adaptive to the unpredictable nature and have low resource footprints.</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26</a:t>
            </a:fld>
            <a:endParaRPr lang="en-IN"/>
          </a:p>
        </p:txBody>
      </p:sp>
    </p:spTree>
    <p:extLst>
      <p:ext uri="{BB962C8B-B14F-4D97-AF65-F5344CB8AC3E}">
        <p14:creationId xmlns:p14="http://schemas.microsoft.com/office/powerpoint/2010/main" val="3760571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dirty="0"/>
              <a:t>Climate Resilient Plans</a:t>
            </a:r>
            <a:endParaRPr lang="en-IN" dirty="0"/>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a:xfrm>
            <a:off x="838199" y="1825625"/>
            <a:ext cx="10850217" cy="4351338"/>
          </a:xfrm>
        </p:spPr>
        <p:txBody>
          <a:bodyPr>
            <a:normAutofit lnSpcReduction="10000"/>
          </a:bodyPr>
          <a:lstStyle/>
          <a:p>
            <a:r>
              <a:rPr lang="en-US" b="1" dirty="0"/>
              <a:t>Feed management</a:t>
            </a:r>
            <a:r>
              <a:rPr lang="en-US" dirty="0"/>
              <a:t>: Betterment of feeding systems as an adaptation measure can indirectly improve the efficiency of livestock production. Some feeding methods include altering feeding time or frequency and modification of diet composition, including agroforestry species in the animal diet and training producers in production and conservation of feed for various </a:t>
            </a:r>
            <a:r>
              <a:rPr lang="en-US" dirty="0" err="1"/>
              <a:t>agro</a:t>
            </a:r>
            <a:r>
              <a:rPr lang="en-US" dirty="0"/>
              <a:t>-ecological zones.</a:t>
            </a:r>
          </a:p>
          <a:p>
            <a:r>
              <a:rPr lang="en-US" dirty="0"/>
              <a:t>These measures can decrease the risk from variations of climate by encouraging higher intake or compensating low-feed consumption, decreasing excessive heat load, reducing animal malnutrition and mortality and reducing the feed insecurity during dry seasons respectively.</a:t>
            </a:r>
          </a:p>
          <a:p>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27</a:t>
            </a:fld>
            <a:endParaRPr lang="en-IN"/>
          </a:p>
        </p:txBody>
      </p:sp>
    </p:spTree>
    <p:extLst>
      <p:ext uri="{BB962C8B-B14F-4D97-AF65-F5344CB8AC3E}">
        <p14:creationId xmlns:p14="http://schemas.microsoft.com/office/powerpoint/2010/main" val="3860835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dirty="0"/>
              <a:t>Climate Resilient Plans</a:t>
            </a:r>
            <a:endParaRPr lang="en-IN" dirty="0"/>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a:xfrm>
            <a:off x="838199" y="1825625"/>
            <a:ext cx="10850217" cy="4351338"/>
          </a:xfrm>
        </p:spPr>
        <p:txBody>
          <a:bodyPr>
            <a:normAutofit fontScale="92500" lnSpcReduction="10000"/>
          </a:bodyPr>
          <a:lstStyle/>
          <a:p>
            <a:r>
              <a:rPr lang="en-US" b="1" dirty="0"/>
              <a:t>Water management</a:t>
            </a:r>
            <a:r>
              <a:rPr lang="en-US" dirty="0"/>
              <a:t>: Water-smart technologies like a furrow-irrigated raised bed, micro-irrigation, rainwater harvesting structure, cover-crop method, greenhouse, laser land levelling, reuse wastewater, deficit irrigation and drainage management can support farmers to decrease the effect of variations of climate.</a:t>
            </a:r>
          </a:p>
          <a:p>
            <a:r>
              <a:rPr lang="en-US" b="1" dirty="0" err="1"/>
              <a:t>Agro</a:t>
            </a:r>
            <a:r>
              <a:rPr lang="en-US" b="1" dirty="0"/>
              <a:t>-advisory: </a:t>
            </a:r>
            <a:r>
              <a:rPr lang="en-US" dirty="0"/>
              <a:t>Response farming is an integrative approach; it could be called farming with advisories taken from the technocrats depending on local weather information. </a:t>
            </a:r>
          </a:p>
          <a:p>
            <a:r>
              <a:rPr lang="en-US" dirty="0"/>
              <a:t>The success of response farming, viz., decreased danger and enhanced productivity has already been taken in Tamil Nadu and many other states. </a:t>
            </a:r>
          </a:p>
          <a:p>
            <a:r>
              <a:rPr lang="en-US" dirty="0"/>
              <a:t>Response farming can be a viable choice for climate change adoption strategies, for the variations of climate is not a sudden one. </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28</a:t>
            </a:fld>
            <a:endParaRPr lang="en-IN"/>
          </a:p>
        </p:txBody>
      </p:sp>
    </p:spTree>
    <p:extLst>
      <p:ext uri="{BB962C8B-B14F-4D97-AF65-F5344CB8AC3E}">
        <p14:creationId xmlns:p14="http://schemas.microsoft.com/office/powerpoint/2010/main" val="3130818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b="1" dirty="0">
                <a:latin typeface="+mn-lt"/>
              </a:rPr>
              <a:t>Climate Resilient Plans</a:t>
            </a:r>
            <a:endParaRPr lang="en-IN" b="1" dirty="0">
              <a:latin typeface="+mn-lt"/>
            </a:endParaRPr>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a:xfrm>
            <a:off x="838199" y="1825625"/>
            <a:ext cx="10850217" cy="4351338"/>
          </a:xfrm>
        </p:spPr>
        <p:txBody>
          <a:bodyPr>
            <a:normAutofit/>
          </a:bodyPr>
          <a:lstStyle/>
          <a:p>
            <a:r>
              <a:rPr lang="en-IN" b="1" dirty="0"/>
              <a:t>Soil organic carbon</a:t>
            </a:r>
            <a:r>
              <a:rPr lang="en-IN" dirty="0"/>
              <a:t>: Different farm management practices can increase soil carbon stocks and stimulate soil functional stability. </a:t>
            </a:r>
          </a:p>
          <a:p>
            <a:r>
              <a:rPr lang="en-IN" dirty="0"/>
              <a:t>Conservation agriculture technologies (reduced tillage, crop rotations, and cover crops), soil conservation practices (contour farming) and nutrient recharge strategies can refill soil organic matter by giving a protective soil cover.</a:t>
            </a:r>
          </a:p>
        </p:txBody>
      </p:sp>
      <p:sp>
        <p:nvSpPr>
          <p:cNvPr id="4" name="Slide Number Placeholder 3"/>
          <p:cNvSpPr>
            <a:spLocks noGrp="1"/>
          </p:cNvSpPr>
          <p:nvPr>
            <p:ph type="sldNum" sz="quarter" idx="12"/>
          </p:nvPr>
        </p:nvSpPr>
        <p:spPr/>
        <p:txBody>
          <a:bodyPr/>
          <a:lstStyle/>
          <a:p>
            <a:fld id="{8B1F4B8C-C091-4351-9367-7079BEAB13D8}" type="slidenum">
              <a:rPr lang="en-IN" smtClean="0"/>
              <a:t>29</a:t>
            </a:fld>
            <a:endParaRPr lang="en-IN"/>
          </a:p>
        </p:txBody>
      </p:sp>
    </p:spTree>
    <p:extLst>
      <p:ext uri="{BB962C8B-B14F-4D97-AF65-F5344CB8AC3E}">
        <p14:creationId xmlns:p14="http://schemas.microsoft.com/office/powerpoint/2010/main" val="81041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D2A69-3E39-4783-ACEA-EF9645FB4148}"/>
              </a:ext>
            </a:extLst>
          </p:cNvPr>
          <p:cNvSpPr>
            <a:spLocks noGrp="1"/>
          </p:cNvSpPr>
          <p:nvPr>
            <p:ph type="title"/>
          </p:nvPr>
        </p:nvSpPr>
        <p:spPr/>
        <p:txBody>
          <a:bodyPr/>
          <a:lstStyle/>
          <a:p>
            <a:r>
              <a:rPr lang="en-US" b="1" dirty="0">
                <a:latin typeface="+mn-lt"/>
              </a:rPr>
              <a:t>Green House Gases (GHGs)</a:t>
            </a:r>
            <a:endParaRPr lang="en-IN" b="1" dirty="0">
              <a:latin typeface="+mn-lt"/>
            </a:endParaRPr>
          </a:p>
        </p:txBody>
      </p:sp>
      <p:sp>
        <p:nvSpPr>
          <p:cNvPr id="3" name="Content Placeholder 2">
            <a:extLst>
              <a:ext uri="{FF2B5EF4-FFF2-40B4-BE49-F238E27FC236}">
                <a16:creationId xmlns:a16="http://schemas.microsoft.com/office/drawing/2014/main" xmlns="" id="{AE46AA80-6DA9-4473-A9F0-CD0DEC916F5A}"/>
              </a:ext>
            </a:extLst>
          </p:cNvPr>
          <p:cNvSpPr>
            <a:spLocks noGrp="1"/>
          </p:cNvSpPr>
          <p:nvPr>
            <p:ph idx="1"/>
          </p:nvPr>
        </p:nvSpPr>
        <p:spPr>
          <a:xfrm>
            <a:off x="838200" y="1690688"/>
            <a:ext cx="10515600" cy="4351338"/>
          </a:xfrm>
        </p:spPr>
        <p:txBody>
          <a:bodyPr>
            <a:normAutofit fontScale="77500" lnSpcReduction="20000"/>
          </a:bodyPr>
          <a:lstStyle/>
          <a:p>
            <a:endParaRPr lang="en-IN" dirty="0"/>
          </a:p>
          <a:p>
            <a:pPr algn="just"/>
            <a:r>
              <a:rPr lang="en-US" dirty="0"/>
              <a:t>To develop a  scientific methodology  to estimate the total GHG emissions in terms of metric </a:t>
            </a:r>
            <a:r>
              <a:rPr lang="en-US" dirty="0" err="1"/>
              <a:t>tonnes</a:t>
            </a:r>
            <a:r>
              <a:rPr lang="en-US" dirty="0"/>
              <a:t> of CO2Equivalent (CO2Eq) and a detailed estimation framework for a local self-government level is a challenging task and for this collated information and references from a large number of international journals and global protocols is required.</a:t>
            </a:r>
            <a:endParaRPr lang="en-IN" dirty="0"/>
          </a:p>
          <a:p>
            <a:r>
              <a:rPr lang="en-IN" dirty="0"/>
              <a:t>Carbon dioxide (CO2), Nitrous Oxide (N2O), Methane (CH4), Sulphur hexafluoride (SF6), hydrofluorocarbons (HFCs), and perfluorocarbons (PFCs) are commonly referred to as Green House Gases (GHGs).</a:t>
            </a:r>
          </a:p>
          <a:p>
            <a:r>
              <a:rPr lang="en-IN" dirty="0"/>
              <a:t>Carbon dioxide (CO2), Nitrous Oxide (N2O), and Methane (CH4) were considered for this particular inventory since the emissions of other GHGs are negligible.</a:t>
            </a:r>
          </a:p>
          <a:p>
            <a:r>
              <a:rPr lang="en-IN" dirty="0"/>
              <a:t>CO2 being the most abundant Green House Gas contributing almost 75-80% of total GHG emissions, quantities of N2O and CH4 are converted in terms of CO2Eq by multiplying it with the corresponding Global Warming Potential (GWP) value (Table 1).</a:t>
            </a:r>
          </a:p>
          <a:p>
            <a:r>
              <a:rPr lang="en-US" dirty="0"/>
              <a:t>Measurement/Calculation of the GHGs in village/district/province/country is the first step in the methodology.</a:t>
            </a:r>
            <a:endParaRPr lang="en-IN" dirty="0"/>
          </a:p>
          <a:p>
            <a:endParaRPr lang="en-IN" dirty="0"/>
          </a:p>
          <a:p>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3</a:t>
            </a:fld>
            <a:endParaRPr lang="en-IN"/>
          </a:p>
        </p:txBody>
      </p:sp>
    </p:spTree>
    <p:extLst>
      <p:ext uri="{BB962C8B-B14F-4D97-AF65-F5344CB8AC3E}">
        <p14:creationId xmlns:p14="http://schemas.microsoft.com/office/powerpoint/2010/main" val="3176429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b="1" dirty="0">
                <a:latin typeface="+mn-lt"/>
              </a:rPr>
              <a:t>Resource Mobilization</a:t>
            </a:r>
            <a:endParaRPr lang="en-IN" b="1" dirty="0">
              <a:latin typeface="+mn-lt"/>
            </a:endParaRPr>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a:xfrm>
            <a:off x="838199" y="1825625"/>
            <a:ext cx="10850217" cy="4351338"/>
          </a:xfrm>
        </p:spPr>
        <p:txBody>
          <a:bodyPr>
            <a:normAutofit fontScale="92500"/>
          </a:bodyPr>
          <a:lstStyle/>
          <a:p>
            <a:r>
              <a:rPr lang="en-US" dirty="0"/>
              <a:t>Resource mobilization can be done through schools and colleges. Best practices in carbon-neutrality can be implemented right from schools itself. </a:t>
            </a:r>
          </a:p>
          <a:p>
            <a:r>
              <a:rPr lang="en-US" dirty="0"/>
              <a:t>For instance many schools in Kerala , especially government schools, motivate students to use carbon-neutral farming techniques in their vegetable garden in the school premises.</a:t>
            </a:r>
          </a:p>
          <a:p>
            <a:pPr algn="just"/>
            <a:r>
              <a:rPr lang="en-IN" dirty="0" err="1"/>
              <a:t>Chavara</a:t>
            </a:r>
            <a:r>
              <a:rPr lang="en-IN" dirty="0"/>
              <a:t> Darshan CMI Public School at </a:t>
            </a:r>
            <a:r>
              <a:rPr lang="en-IN" dirty="0" err="1"/>
              <a:t>Koonammavu</a:t>
            </a:r>
            <a:r>
              <a:rPr lang="en-IN" dirty="0"/>
              <a:t> in Ernakulam district, Kerala </a:t>
            </a:r>
            <a:r>
              <a:rPr lang="en-US" dirty="0"/>
              <a:t> have a bamboo forest on its campus which houses 33 varieties of bamboos. This school has adopted Carbon-neutral agriculture in association with </a:t>
            </a:r>
            <a:r>
              <a:rPr lang="en-US" dirty="0" err="1"/>
              <a:t>Kottuvally</a:t>
            </a:r>
            <a:r>
              <a:rPr lang="en-US" dirty="0"/>
              <a:t> Gram panchayat and Agriculture office in their locality. It has also introduced carbon-neutral food habits among the students. </a:t>
            </a:r>
          </a:p>
          <a:p>
            <a:pPr algn="just"/>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30</a:t>
            </a:fld>
            <a:endParaRPr lang="en-IN"/>
          </a:p>
        </p:txBody>
      </p:sp>
    </p:spTree>
    <p:extLst>
      <p:ext uri="{BB962C8B-B14F-4D97-AF65-F5344CB8AC3E}">
        <p14:creationId xmlns:p14="http://schemas.microsoft.com/office/powerpoint/2010/main" val="2694826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E016B-F261-4F0D-A3DC-F066790FB014}"/>
              </a:ext>
            </a:extLst>
          </p:cNvPr>
          <p:cNvSpPr>
            <a:spLocks noGrp="1"/>
          </p:cNvSpPr>
          <p:nvPr>
            <p:ph type="title"/>
          </p:nvPr>
        </p:nvSpPr>
        <p:spPr/>
        <p:txBody>
          <a:bodyPr/>
          <a:lstStyle/>
          <a:p>
            <a:r>
              <a:rPr lang="en-US" b="1" dirty="0">
                <a:latin typeface="+mn-lt"/>
              </a:rPr>
              <a:t>Resource Mobilization</a:t>
            </a:r>
            <a:endParaRPr lang="en-IN" b="1" dirty="0">
              <a:latin typeface="+mn-lt"/>
            </a:endParaRPr>
          </a:p>
        </p:txBody>
      </p:sp>
      <p:sp>
        <p:nvSpPr>
          <p:cNvPr id="3" name="Content Placeholder 2">
            <a:extLst>
              <a:ext uri="{FF2B5EF4-FFF2-40B4-BE49-F238E27FC236}">
                <a16:creationId xmlns:a16="http://schemas.microsoft.com/office/drawing/2014/main" xmlns="" id="{0FABFA83-E6E5-4EB1-931B-02D5AF5FC582}"/>
              </a:ext>
            </a:extLst>
          </p:cNvPr>
          <p:cNvSpPr>
            <a:spLocks noGrp="1"/>
          </p:cNvSpPr>
          <p:nvPr>
            <p:ph idx="1"/>
          </p:nvPr>
        </p:nvSpPr>
        <p:spPr>
          <a:xfrm>
            <a:off x="838199" y="1825625"/>
            <a:ext cx="10850217" cy="4351338"/>
          </a:xfrm>
        </p:spPr>
        <p:txBody>
          <a:bodyPr>
            <a:normAutofit lnSpcReduction="10000"/>
          </a:bodyPr>
          <a:lstStyle/>
          <a:p>
            <a:pPr algn="just"/>
            <a:r>
              <a:rPr lang="en-US" dirty="0"/>
              <a:t>Collaboration with universities, colleges, schools, NGOs, local governments , religious institutions, hospitals, self help groups, and civil society groups is needed to create awareness regarding initiatives and schemes to foster carbon-neutrality.</a:t>
            </a:r>
          </a:p>
          <a:p>
            <a:pPr algn="just"/>
            <a:r>
              <a:rPr lang="en-US" dirty="0"/>
              <a:t>Resource mobilization at the grassroots level is required to generate contents in local language and parlance.  Localization of carbon-neutrality can be made possible only through human resource mobilization at the grassroots level.</a:t>
            </a:r>
          </a:p>
          <a:p>
            <a:pPr algn="just"/>
            <a:r>
              <a:rPr lang="en-US" dirty="0"/>
              <a:t>Resource mobilization is key to achieving carbon-neutrality as it is a multi – layered, multi – sectoral intervention that may take months to years.</a:t>
            </a:r>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31</a:t>
            </a:fld>
            <a:endParaRPr lang="en-IN"/>
          </a:p>
        </p:txBody>
      </p:sp>
    </p:spTree>
    <p:extLst>
      <p:ext uri="{BB962C8B-B14F-4D97-AF65-F5344CB8AC3E}">
        <p14:creationId xmlns:p14="http://schemas.microsoft.com/office/powerpoint/2010/main" val="3909988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Ppt Google Search Thank You Card Template, Thank, 50% O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345" y="1133341"/>
            <a:ext cx="6047165" cy="306185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8B1F4B8C-C091-4351-9367-7079BEAB13D8}" type="slidenum">
              <a:rPr lang="en-IN" smtClean="0"/>
              <a:t>32</a:t>
            </a:fld>
            <a:endParaRPr lang="en-IN"/>
          </a:p>
        </p:txBody>
      </p:sp>
      <p:sp>
        <p:nvSpPr>
          <p:cNvPr id="5" name="TextBox 4"/>
          <p:cNvSpPr txBox="1"/>
          <p:nvPr/>
        </p:nvSpPr>
        <p:spPr>
          <a:xfrm>
            <a:off x="6387921" y="4997002"/>
            <a:ext cx="5331853" cy="1200329"/>
          </a:xfrm>
          <a:prstGeom prst="rect">
            <a:avLst/>
          </a:prstGeom>
          <a:noFill/>
        </p:spPr>
        <p:txBody>
          <a:bodyPr wrap="square" rtlCol="0">
            <a:spAutoFit/>
          </a:bodyPr>
          <a:lstStyle/>
          <a:p>
            <a:pPr algn="ctr"/>
            <a:r>
              <a:rPr lang="en-US" b="1" dirty="0">
                <a:solidFill>
                  <a:srgbClr val="FF0000"/>
                </a:solidFill>
                <a:latin typeface="Times New Roman" pitchFamily="18" charset="0"/>
                <a:cs typeface="Times New Roman" pitchFamily="18" charset="0"/>
              </a:rPr>
              <a:t>Jos </a:t>
            </a:r>
            <a:r>
              <a:rPr lang="en-US" b="1" dirty="0" err="1">
                <a:solidFill>
                  <a:srgbClr val="FF0000"/>
                </a:solidFill>
                <a:latin typeface="Times New Roman" pitchFamily="18" charset="0"/>
                <a:cs typeface="Times New Roman" pitchFamily="18" charset="0"/>
              </a:rPr>
              <a:t>Chathukulam</a:t>
            </a:r>
            <a:endParaRPr lang="en-US" b="1" dirty="0">
              <a:solidFill>
                <a:srgbClr val="FF0000"/>
              </a:solidFill>
              <a:latin typeface="Times New Roman" pitchFamily="18" charset="0"/>
              <a:cs typeface="Times New Roman" pitchFamily="18" charset="0"/>
            </a:endParaRPr>
          </a:p>
          <a:p>
            <a:pPr algn="ctr"/>
            <a:r>
              <a:rPr lang="en-US" sz="1400" b="1" dirty="0">
                <a:solidFill>
                  <a:srgbClr val="002060"/>
                </a:solidFill>
                <a:latin typeface="Times New Roman" pitchFamily="18" charset="0"/>
                <a:cs typeface="Times New Roman" pitchFamily="18" charset="0"/>
              </a:rPr>
              <a:t>Director</a:t>
            </a:r>
          </a:p>
          <a:p>
            <a:pPr algn="ctr"/>
            <a:r>
              <a:rPr lang="en-US" sz="1400" b="1" dirty="0">
                <a:solidFill>
                  <a:srgbClr val="002060"/>
                </a:solidFill>
                <a:latin typeface="Times New Roman" pitchFamily="18" charset="0"/>
                <a:cs typeface="Times New Roman" pitchFamily="18" charset="0"/>
              </a:rPr>
              <a:t>Centre for Rural Management (CRM)</a:t>
            </a:r>
          </a:p>
          <a:p>
            <a:pPr algn="ctr"/>
            <a:r>
              <a:rPr lang="en-US" sz="1400" b="1" dirty="0" err="1">
                <a:solidFill>
                  <a:srgbClr val="002060"/>
                </a:solidFill>
                <a:latin typeface="Times New Roman" pitchFamily="18" charset="0"/>
                <a:cs typeface="Times New Roman" pitchFamily="18" charset="0"/>
              </a:rPr>
              <a:t>Kottayam</a:t>
            </a:r>
            <a:r>
              <a:rPr lang="en-US" sz="1400" b="1" dirty="0">
                <a:solidFill>
                  <a:srgbClr val="002060"/>
                </a:solidFill>
                <a:latin typeface="Times New Roman" pitchFamily="18" charset="0"/>
                <a:cs typeface="Times New Roman" pitchFamily="18" charset="0"/>
              </a:rPr>
              <a:t> , Kerala (India</a:t>
            </a:r>
            <a:r>
              <a:rPr lang="en-US" sz="1400" b="1" dirty="0" smtClean="0">
                <a:solidFill>
                  <a:srgbClr val="002060"/>
                </a:solidFill>
                <a:latin typeface="Times New Roman" pitchFamily="18" charset="0"/>
                <a:cs typeface="Times New Roman" pitchFamily="18" charset="0"/>
              </a:rPr>
              <a:t>), email: joschathukulam@gmail.com</a:t>
            </a:r>
            <a:endParaRPr lang="en-US" sz="1400" b="1" dirty="0">
              <a:solidFill>
                <a:srgbClr val="002060"/>
              </a:solidFill>
              <a:latin typeface="Times New Roman" pitchFamily="18" charset="0"/>
              <a:cs typeface="Times New Roman" pitchFamily="18" charset="0"/>
            </a:endParaRPr>
          </a:p>
          <a:p>
            <a:endParaRPr lang="en-IN" sz="1200" dirty="0"/>
          </a:p>
        </p:txBody>
      </p:sp>
    </p:spTree>
    <p:extLst>
      <p:ext uri="{BB962C8B-B14F-4D97-AF65-F5344CB8AC3E}">
        <p14:creationId xmlns:p14="http://schemas.microsoft.com/office/powerpoint/2010/main" val="78290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D2A69-3E39-4783-ACEA-EF9645FB4148}"/>
              </a:ext>
            </a:extLst>
          </p:cNvPr>
          <p:cNvSpPr>
            <a:spLocks noGrp="1"/>
          </p:cNvSpPr>
          <p:nvPr>
            <p:ph type="title"/>
          </p:nvPr>
        </p:nvSpPr>
        <p:spPr>
          <a:xfrm>
            <a:off x="381001" y="337758"/>
            <a:ext cx="8020877" cy="662782"/>
          </a:xfrm>
        </p:spPr>
        <p:txBody>
          <a:bodyPr>
            <a:normAutofit fontScale="90000"/>
          </a:bodyPr>
          <a:lstStyle/>
          <a:p>
            <a:r>
              <a:rPr lang="en-US" b="1" dirty="0">
                <a:latin typeface="+mn-lt"/>
              </a:rPr>
              <a:t>Global Warming Potential (GWP</a:t>
            </a:r>
            <a:r>
              <a:rPr lang="en-US" dirty="0"/>
              <a:t>)</a:t>
            </a:r>
            <a:endParaRPr lang="en-IN" dirty="0"/>
          </a:p>
        </p:txBody>
      </p:sp>
      <p:graphicFrame>
        <p:nvGraphicFramePr>
          <p:cNvPr id="4" name="Content Placeholder 3">
            <a:extLst>
              <a:ext uri="{FF2B5EF4-FFF2-40B4-BE49-F238E27FC236}">
                <a16:creationId xmlns:a16="http://schemas.microsoft.com/office/drawing/2014/main" xmlns="" id="{4B91FD67-2CE5-4BDD-93DA-7666F04BF8A7}"/>
              </a:ext>
            </a:extLst>
          </p:cNvPr>
          <p:cNvGraphicFramePr>
            <a:graphicFrameLocks noGrp="1"/>
          </p:cNvGraphicFramePr>
          <p:nvPr>
            <p:ph idx="1"/>
            <p:extLst>
              <p:ext uri="{D42A27DB-BD31-4B8C-83A1-F6EECF244321}">
                <p14:modId xmlns:p14="http://schemas.microsoft.com/office/powerpoint/2010/main" val="2118026253"/>
              </p:ext>
            </p:extLst>
          </p:nvPr>
        </p:nvGraphicFramePr>
        <p:xfrm>
          <a:off x="381001" y="1590261"/>
          <a:ext cx="8242852" cy="4267200"/>
        </p:xfrm>
        <a:graphic>
          <a:graphicData uri="http://schemas.openxmlformats.org/drawingml/2006/table">
            <a:tbl>
              <a:tblPr firstRow="1" firstCol="1" lastRow="1" lastCol="1" bandRow="1" bandCol="1"/>
              <a:tblGrid>
                <a:gridCol w="1813045">
                  <a:extLst>
                    <a:ext uri="{9D8B030D-6E8A-4147-A177-3AD203B41FA5}">
                      <a16:colId xmlns:a16="http://schemas.microsoft.com/office/drawing/2014/main" xmlns="" val="1876970625"/>
                    </a:ext>
                  </a:extLst>
                </a:gridCol>
                <a:gridCol w="1014323">
                  <a:extLst>
                    <a:ext uri="{9D8B030D-6E8A-4147-A177-3AD203B41FA5}">
                      <a16:colId xmlns:a16="http://schemas.microsoft.com/office/drawing/2014/main" xmlns="" val="3221342914"/>
                    </a:ext>
                  </a:extLst>
                </a:gridCol>
                <a:gridCol w="1227193">
                  <a:extLst>
                    <a:ext uri="{9D8B030D-6E8A-4147-A177-3AD203B41FA5}">
                      <a16:colId xmlns:a16="http://schemas.microsoft.com/office/drawing/2014/main" xmlns="" val="1027459130"/>
                    </a:ext>
                  </a:extLst>
                </a:gridCol>
                <a:gridCol w="1846705">
                  <a:extLst>
                    <a:ext uri="{9D8B030D-6E8A-4147-A177-3AD203B41FA5}">
                      <a16:colId xmlns:a16="http://schemas.microsoft.com/office/drawing/2014/main" xmlns="" val="1458098344"/>
                    </a:ext>
                  </a:extLst>
                </a:gridCol>
                <a:gridCol w="2341586">
                  <a:extLst>
                    <a:ext uri="{9D8B030D-6E8A-4147-A177-3AD203B41FA5}">
                      <a16:colId xmlns:a16="http://schemas.microsoft.com/office/drawing/2014/main" xmlns="" val="963557152"/>
                    </a:ext>
                  </a:extLst>
                </a:gridCol>
              </a:tblGrid>
              <a:tr h="1314590">
                <a:tc>
                  <a:txBody>
                    <a:bodyPr/>
                    <a:lstStyle/>
                    <a:p>
                      <a:pPr marL="221615" marR="214630" indent="635" algn="ctr">
                        <a:lnSpc>
                          <a:spcPct val="97000"/>
                        </a:lnSpc>
                        <a:spcBef>
                          <a:spcPts val="57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Green House Gases</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c>
                  <a:txBody>
                    <a:bodyPr/>
                    <a:lstStyle/>
                    <a:p>
                      <a:pPr marL="68580" algn="l">
                        <a:lnSpc>
                          <a:spcPct val="107000"/>
                        </a:lnSpc>
                        <a:spcBef>
                          <a:spcPts val="25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113665" algn="l">
                        <a:lnSpc>
                          <a:spcPts val="1210"/>
                        </a:lnSpc>
                        <a:spcBef>
                          <a:spcPts val="250"/>
                        </a:spcBef>
                        <a:spcAft>
                          <a:spcPts val="0"/>
                        </a:spcAft>
                      </a:pP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Chemical</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135890" algn="l">
                        <a:lnSpc>
                          <a:spcPts val="1210"/>
                        </a:lnSpc>
                        <a:spcBef>
                          <a:spcPts val="250"/>
                        </a:spcBef>
                        <a:spcAft>
                          <a:spcPts val="0"/>
                        </a:spcAft>
                      </a:pP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Formula</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c>
                  <a:txBody>
                    <a:bodyPr/>
                    <a:lstStyle/>
                    <a:p>
                      <a:pPr marL="68580" algn="l">
                        <a:lnSpc>
                          <a:spcPct val="107000"/>
                        </a:lnSpc>
                        <a:spcBef>
                          <a:spcPts val="250"/>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213995" algn="l">
                        <a:lnSpc>
                          <a:spcPts val="1210"/>
                        </a:lnSpc>
                        <a:spcBef>
                          <a:spcPts val="25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Lifetime</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250190" algn="l">
                        <a:lnSpc>
                          <a:spcPts val="1210"/>
                        </a:lnSpc>
                        <a:spcBef>
                          <a:spcPts val="25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(Years)</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c>
                  <a:txBody>
                    <a:bodyPr/>
                    <a:lstStyle/>
                    <a:p>
                      <a:pPr marL="68580" algn="l">
                        <a:lnSpc>
                          <a:spcPct val="107000"/>
                        </a:lnSpc>
                        <a:spcBef>
                          <a:spcPts val="250"/>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120650" marR="114935" algn="ctr">
                        <a:lnSpc>
                          <a:spcPts val="1210"/>
                        </a:lnSpc>
                        <a:spcBef>
                          <a:spcPts val="25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Radiative</a:t>
                      </a:r>
                      <a:r>
                        <a:rPr lang="en-US" sz="1800" b="1" spc="-50"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a:t>
                      </a:r>
                    </a:p>
                    <a:p>
                      <a:pPr marL="120650" marR="114935" algn="ctr">
                        <a:lnSpc>
                          <a:spcPts val="1210"/>
                        </a:lnSpc>
                        <a:spcBef>
                          <a:spcPts val="25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Efficiency</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120650" marR="114935" algn="ctr">
                        <a:lnSpc>
                          <a:spcPts val="1210"/>
                        </a:lnSpc>
                        <a:spcBef>
                          <a:spcPts val="250"/>
                        </a:spcBef>
                        <a:spcAft>
                          <a:spcPts val="0"/>
                        </a:spcAft>
                      </a:pP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(Wm</a:t>
                      </a:r>
                      <a:r>
                        <a:rPr lang="en-US" sz="1800" b="1" baseline="30000"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-2</a:t>
                      </a: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ppb</a:t>
                      </a:r>
                      <a:r>
                        <a:rPr lang="en-US" sz="1800" b="1" baseline="30000"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-1</a:t>
                      </a:r>
                      <a:r>
                        <a:rPr lang="en-US" sz="1800" b="1" dirty="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tc>
                  <a:txBody>
                    <a:bodyPr/>
                    <a:lstStyle/>
                    <a:p>
                      <a:pPr marL="138430" marR="131445" algn="ctr">
                        <a:lnSpc>
                          <a:spcPct val="97000"/>
                        </a:lnSpc>
                        <a:spcBef>
                          <a:spcPts val="570"/>
                        </a:spcBef>
                        <a:spcAft>
                          <a:spcPts val="0"/>
                        </a:spcAft>
                      </a:pPr>
                      <a:r>
                        <a:rPr lang="en-US" sz="1800" b="1" spc="-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Global</a:t>
                      </a:r>
                      <a:r>
                        <a:rPr lang="en-US" sz="1800" b="1" spc="-4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spc="-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Warming</a:t>
                      </a:r>
                      <a:r>
                        <a:rPr lang="en-US" sz="1800" b="1" spc="-3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Potential</a:t>
                      </a:r>
                      <a:r>
                        <a:rPr lang="en-US" sz="1800" b="1" spc="-210">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  </a:t>
                      </a:r>
                      <a:r>
                        <a:rPr lang="en-US" sz="1800" b="1" spc="-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GWP) for</a:t>
                      </a: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Given Time Horizon</a:t>
                      </a:r>
                      <a:r>
                        <a:rPr lang="en-US" sz="1800" b="1" spc="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(100</a:t>
                      </a:r>
                      <a:r>
                        <a:rPr lang="en-US" sz="1800" b="1" spc="-5">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a:solidFill>
                            <a:srgbClr val="FFFFFF"/>
                          </a:solidFill>
                          <a:effectLst/>
                          <a:latin typeface="Calibri" panose="020F0502020204030204" pitchFamily="34" charset="0"/>
                          <a:ea typeface="Calibri Light" panose="020F0302020204030204" pitchFamily="34" charset="0"/>
                          <a:cs typeface="Calibri Light" panose="020F0302020204030204" pitchFamily="34" charset="0"/>
                        </a:rPr>
                        <a:t>Years)</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00AEEF"/>
                    </a:solidFill>
                  </a:tcPr>
                </a:tc>
                <a:extLst>
                  <a:ext uri="{0D108BD9-81ED-4DB2-BD59-A6C34878D82A}">
                    <a16:rowId xmlns:a16="http://schemas.microsoft.com/office/drawing/2014/main" xmlns="" val="2660121189"/>
                  </a:ext>
                </a:extLst>
              </a:tr>
              <a:tr h="1118954">
                <a:tc>
                  <a:txBody>
                    <a:bodyPr/>
                    <a:lstStyle/>
                    <a:p>
                      <a:pPr marL="68580" algn="l">
                        <a:lnSpc>
                          <a:spcPct val="107000"/>
                        </a:lnSpc>
                        <a:spcBef>
                          <a:spcPts val="4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b="1">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Carbon</a:t>
                      </a:r>
                      <a:r>
                        <a:rPr lang="en-US" sz="1800" b="1" spc="-35">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dioxide</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71755" algn="l">
                        <a:lnSpc>
                          <a:spcPct val="107000"/>
                        </a:lnSpc>
                        <a:spcBef>
                          <a:spcPts val="1075"/>
                        </a:spcBef>
                        <a:spcAft>
                          <a:spcPts val="0"/>
                        </a:spcAft>
                      </a:pPr>
                      <a:endPar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1075"/>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CO2</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40"/>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Up to</a:t>
                      </a:r>
                      <a:r>
                        <a:rPr lang="en-US" sz="1800" spc="-2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100</a:t>
                      </a:r>
                      <a:r>
                        <a:rPr lang="en-US" sz="1800" spc="-1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years</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4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1.4</a:t>
                      </a:r>
                      <a:r>
                        <a:rPr lang="en-US" sz="1800" spc="-1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x</a:t>
                      </a:r>
                      <a:r>
                        <a:rPr lang="en-US" sz="1800" spc="-15">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10</a:t>
                      </a:r>
                      <a:r>
                        <a:rPr lang="en-US" sz="1800" spc="-1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baseline="300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-5</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4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xmlns="" val="1820337827"/>
                  </a:ext>
                </a:extLst>
              </a:tr>
              <a:tr h="912596">
                <a:tc>
                  <a:txBody>
                    <a:bodyPr/>
                    <a:lstStyle/>
                    <a:p>
                      <a:pPr marL="68580" algn="l">
                        <a:lnSpc>
                          <a:spcPct val="107000"/>
                        </a:lnSpc>
                        <a:spcBef>
                          <a:spcPts val="5"/>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b="1">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Methane</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71755" algn="l">
                        <a:lnSpc>
                          <a:spcPct val="107000"/>
                        </a:lnSpc>
                        <a:spcBef>
                          <a:spcPts val="1040"/>
                        </a:spcBef>
                        <a:spcAft>
                          <a:spcPts val="0"/>
                        </a:spcAft>
                      </a:pPr>
                      <a:endPar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1040"/>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CH4</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5"/>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12</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5"/>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3.7</a:t>
                      </a:r>
                      <a:r>
                        <a:rPr lang="en-US" sz="1800" spc="-15"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x</a:t>
                      </a:r>
                      <a:r>
                        <a:rPr lang="en-US" sz="1800" spc="-15"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10</a:t>
                      </a:r>
                      <a:r>
                        <a:rPr lang="en-US" sz="1800" baseline="300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-4</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5"/>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21</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xmlns="" val="2145480273"/>
                  </a:ext>
                </a:extLst>
              </a:tr>
              <a:tr h="921060">
                <a:tc>
                  <a:txBody>
                    <a:bodyPr/>
                    <a:lstStyle/>
                    <a:p>
                      <a:pPr marL="68580" algn="l">
                        <a:lnSpc>
                          <a:spcPct val="107000"/>
                        </a:lnSpc>
                        <a:spcBef>
                          <a:spcPts val="2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b="1">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Nitrous</a:t>
                      </a:r>
                      <a:r>
                        <a:rPr lang="en-US" sz="1800" b="1" spc="-25">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 </a:t>
                      </a:r>
                      <a:r>
                        <a:rPr lang="en-US" sz="1800" b="1">
                          <a:solidFill>
                            <a:srgbClr val="231F20"/>
                          </a:solidFill>
                          <a:effectLst/>
                          <a:latin typeface="Calibri" panose="020F0502020204030204" pitchFamily="34" charset="0"/>
                          <a:ea typeface="Calibri Light" panose="020F0302020204030204" pitchFamily="34" charset="0"/>
                          <a:cs typeface="Calibri Light" panose="020F0302020204030204" pitchFamily="34" charset="0"/>
                        </a:rPr>
                        <a:t>oxide</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71755" algn="l">
                        <a:lnSpc>
                          <a:spcPct val="107000"/>
                        </a:lnSpc>
                        <a:spcBef>
                          <a:spcPts val="1055"/>
                        </a:spcBef>
                        <a:spcAft>
                          <a:spcPts val="0"/>
                        </a:spcAft>
                      </a:pPr>
                      <a:endPar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1055"/>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N2O</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20"/>
                        </a:spcBef>
                        <a:spcAft>
                          <a:spcPts val="0"/>
                        </a:spcAft>
                      </a:pPr>
                      <a:r>
                        <a:rPr lang="en-US" sz="180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p>
                      <a:pPr marL="71755" algn="l">
                        <a:lnSpc>
                          <a:spcPct val="107000"/>
                        </a:lnSpc>
                        <a:spcBef>
                          <a:spcPts val="250"/>
                        </a:spcBef>
                        <a:spcAft>
                          <a:spcPts val="0"/>
                        </a:spcAft>
                      </a:pPr>
                      <a:r>
                        <a:rPr lang="en-US" sz="180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114</a:t>
                      </a:r>
                      <a:endParaRPr lang="en-IN" sz="180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20"/>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3.03</a:t>
                      </a:r>
                      <a:r>
                        <a:rPr lang="en-US" sz="1800" spc="-15"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x</a:t>
                      </a:r>
                      <a:r>
                        <a:rPr lang="en-US" sz="1800" spc="-15"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 </a:t>
                      </a: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10</a:t>
                      </a:r>
                      <a:r>
                        <a:rPr lang="en-US" sz="1800" baseline="300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-3</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marL="68580" algn="l">
                        <a:lnSpc>
                          <a:spcPct val="107000"/>
                        </a:lnSpc>
                        <a:spcBef>
                          <a:spcPts val="20"/>
                        </a:spcBef>
                        <a:spcAft>
                          <a:spcPts val="0"/>
                        </a:spcAft>
                      </a:pPr>
                      <a:r>
                        <a:rPr lang="en-US" sz="1800" dirty="0">
                          <a:effectLst/>
                          <a:latin typeface="Times New Roman" panose="02020603050405020304" pitchFamily="18" charset="0"/>
                          <a:ea typeface="Calibri Light" panose="020F0302020204030204" pitchFamily="34" charset="0"/>
                          <a:cs typeface="Calibri Light" panose="020F0302020204030204" pitchFamily="34" charset="0"/>
                        </a:rPr>
                        <a:t> </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68580" marR="27940" algn="r">
                        <a:lnSpc>
                          <a:spcPct val="107000"/>
                        </a:lnSpc>
                        <a:spcBef>
                          <a:spcPts val="250"/>
                        </a:spcBef>
                        <a:spcAft>
                          <a:spcPts val="0"/>
                        </a:spcAft>
                      </a:pPr>
                      <a:r>
                        <a:rPr lang="en-US" sz="1800" dirty="0">
                          <a:solidFill>
                            <a:srgbClr val="231F20"/>
                          </a:solidFill>
                          <a:effectLst/>
                          <a:latin typeface="Calibri Light" panose="020F0302020204030204" pitchFamily="34" charset="0"/>
                          <a:ea typeface="Calibri Light" panose="020F0302020204030204" pitchFamily="34" charset="0"/>
                          <a:cs typeface="Times New Roman" panose="02020603050405020304" pitchFamily="18" charset="0"/>
                        </a:rPr>
                        <a:t>310</a:t>
                      </a:r>
                      <a:endParaRPr lang="en-IN" sz="1800" dirty="0">
                        <a:effectLst/>
                        <a:latin typeface="Calibri Light" panose="020F0302020204030204" pitchFamily="34" charset="0"/>
                        <a:ea typeface="Calibri Light" panose="020F0302020204030204" pitchFamily="34" charset="0"/>
                        <a:cs typeface="Times New Roman" panose="02020603050405020304" pitchFamily="18" charset="0"/>
                      </a:endParaRPr>
                    </a:p>
                  </a:txBody>
                  <a:tcPr marL="0" marR="0" marT="0"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xmlns="" val="2313760504"/>
                  </a:ext>
                </a:extLst>
              </a:tr>
            </a:tbl>
          </a:graphicData>
        </a:graphic>
      </p:graphicFrame>
      <p:sp>
        <p:nvSpPr>
          <p:cNvPr id="5" name="TextBox 4">
            <a:extLst>
              <a:ext uri="{FF2B5EF4-FFF2-40B4-BE49-F238E27FC236}">
                <a16:creationId xmlns:a16="http://schemas.microsoft.com/office/drawing/2014/main" xmlns="" id="{1F1CF4EE-4E2B-4C4C-A6EB-1EC2BDA15270}"/>
              </a:ext>
            </a:extLst>
          </p:cNvPr>
          <p:cNvSpPr txBox="1"/>
          <p:nvPr/>
        </p:nvSpPr>
        <p:spPr>
          <a:xfrm>
            <a:off x="8908773" y="612844"/>
            <a:ext cx="3044688" cy="4524315"/>
          </a:xfrm>
          <a:prstGeom prst="rect">
            <a:avLst/>
          </a:prstGeom>
          <a:noFill/>
        </p:spPr>
        <p:txBody>
          <a:bodyPr wrap="square" rtlCol="0">
            <a:spAutoFit/>
          </a:bodyPr>
          <a:lstStyle/>
          <a:p>
            <a:pPr marL="342900" indent="-342900" algn="just">
              <a:buFont typeface="+mj-lt"/>
              <a:buAutoNum type="arabicPeriod"/>
            </a:pPr>
            <a:r>
              <a:rPr lang="en-US" dirty="0"/>
              <a:t>GWP is a measure of the heat absorbed over a given time period due to emissions of a gas.</a:t>
            </a:r>
          </a:p>
          <a:p>
            <a:pPr marL="342900" indent="-342900" algn="just">
              <a:buFont typeface="+mj-lt"/>
              <a:buAutoNum type="arabicPeriod"/>
            </a:pPr>
            <a:endParaRPr lang="en-US" dirty="0"/>
          </a:p>
          <a:p>
            <a:pPr marL="342900" indent="-342900" algn="just">
              <a:buFont typeface="+mj-lt"/>
              <a:buAutoNum type="arabicPeriod"/>
            </a:pPr>
            <a:r>
              <a:rPr lang="en-US" dirty="0"/>
              <a:t>Radiative efficiency is a measure of ‘greenhouse strength’ for different greenhouse gases, defined as the change in radiative forcing per change in the atmospheric concentration of a gas (in Watts per meter square per part per billion; W m-2 ppb-1).</a:t>
            </a:r>
          </a:p>
          <a:p>
            <a:endParaRPr lang="en-IN" dirty="0"/>
          </a:p>
        </p:txBody>
      </p:sp>
      <p:sp>
        <p:nvSpPr>
          <p:cNvPr id="3" name="TextBox 2">
            <a:extLst>
              <a:ext uri="{FF2B5EF4-FFF2-40B4-BE49-F238E27FC236}">
                <a16:creationId xmlns:a16="http://schemas.microsoft.com/office/drawing/2014/main" xmlns="" id="{57C27567-BA43-4384-A0E9-5FE1C77BC0DA}"/>
              </a:ext>
            </a:extLst>
          </p:cNvPr>
          <p:cNvSpPr txBox="1"/>
          <p:nvPr/>
        </p:nvSpPr>
        <p:spPr>
          <a:xfrm>
            <a:off x="742121" y="1000540"/>
            <a:ext cx="5897217" cy="369332"/>
          </a:xfrm>
          <a:prstGeom prst="rect">
            <a:avLst/>
          </a:prstGeom>
          <a:noFill/>
        </p:spPr>
        <p:txBody>
          <a:bodyPr wrap="square" rtlCol="0">
            <a:spAutoFit/>
          </a:bodyPr>
          <a:lstStyle/>
          <a:p>
            <a:r>
              <a:rPr lang="en-US" b="1" dirty="0"/>
              <a:t>Table 1: Green House Gases and their GPW Potential </a:t>
            </a:r>
            <a:endParaRPr lang="en-IN" b="1" dirty="0"/>
          </a:p>
        </p:txBody>
      </p:sp>
      <p:sp>
        <p:nvSpPr>
          <p:cNvPr id="6" name="Slide Number Placeholder 5"/>
          <p:cNvSpPr>
            <a:spLocks noGrp="1"/>
          </p:cNvSpPr>
          <p:nvPr>
            <p:ph type="sldNum" sz="quarter" idx="12"/>
          </p:nvPr>
        </p:nvSpPr>
        <p:spPr/>
        <p:txBody>
          <a:bodyPr/>
          <a:lstStyle/>
          <a:p>
            <a:fld id="{8B1F4B8C-C091-4351-9367-7079BEAB13D8}" type="slidenum">
              <a:rPr lang="en-IN" smtClean="0"/>
              <a:t>4</a:t>
            </a:fld>
            <a:endParaRPr lang="en-IN"/>
          </a:p>
        </p:txBody>
      </p:sp>
    </p:spTree>
    <p:extLst>
      <p:ext uri="{BB962C8B-B14F-4D97-AF65-F5344CB8AC3E}">
        <p14:creationId xmlns:p14="http://schemas.microsoft.com/office/powerpoint/2010/main" val="221702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6"/>
            <a:ext cx="10253870" cy="946840"/>
          </a:xfrm>
        </p:spPr>
        <p:txBody>
          <a:bodyPr/>
          <a:lstStyle/>
          <a:p>
            <a:r>
              <a:rPr lang="en-US" b="1" dirty="0">
                <a:latin typeface="+mn-lt"/>
              </a:rPr>
              <a:t>More on GWP</a:t>
            </a:r>
            <a:endParaRPr lang="en-IN" b="1" dirty="0">
              <a:latin typeface="+mn-lt"/>
            </a:endParaRPr>
          </a:p>
        </p:txBody>
      </p:sp>
      <p:sp>
        <p:nvSpPr>
          <p:cNvPr id="3" name="Content Placeholder 2">
            <a:extLst>
              <a:ext uri="{FF2B5EF4-FFF2-40B4-BE49-F238E27FC236}">
                <a16:creationId xmlns:a16="http://schemas.microsoft.com/office/drawing/2014/main" xmlns="" id="{F6EB76DB-C42C-4A44-89D7-E760F0C7BE2C}"/>
              </a:ext>
            </a:extLst>
          </p:cNvPr>
          <p:cNvSpPr>
            <a:spLocks noGrp="1"/>
          </p:cNvSpPr>
          <p:nvPr>
            <p:ph idx="1"/>
          </p:nvPr>
        </p:nvSpPr>
        <p:spPr>
          <a:xfrm>
            <a:off x="707335" y="1311966"/>
            <a:ext cx="10515600" cy="4351338"/>
          </a:xfrm>
        </p:spPr>
        <p:txBody>
          <a:bodyPr>
            <a:normAutofit fontScale="77500" lnSpcReduction="20000"/>
          </a:bodyPr>
          <a:lstStyle/>
          <a:p>
            <a:pPr lvl="0"/>
            <a:r>
              <a:rPr lang="en-IN" sz="2900" dirty="0"/>
              <a:t>GWP converts GHG emission values to "carbon dioxide equivalent" (CO2e) units.</a:t>
            </a:r>
          </a:p>
          <a:p>
            <a:pPr lvl="0"/>
            <a:r>
              <a:rPr lang="en-IN" sz="2900" dirty="0"/>
              <a:t>The GPW values taken by </a:t>
            </a:r>
            <a:r>
              <a:rPr lang="en-IN" sz="2900" dirty="0" err="1"/>
              <a:t>Meenangadi</a:t>
            </a:r>
            <a:r>
              <a:rPr lang="en-IN" sz="2900" dirty="0"/>
              <a:t> Panchayat are based on the second assessment report (1995) (More in Table 2).</a:t>
            </a:r>
          </a:p>
          <a:p>
            <a:pPr lvl="0"/>
            <a:r>
              <a:rPr lang="en-IN" sz="2900" dirty="0"/>
              <a:t>The GWP has been defined as the ratio of the time-integrated radiative forcing from the instantaneous release of 1 kg of a trace substance relative to that of 1 kg of a reference gas (IPCC, l990).</a:t>
            </a:r>
          </a:p>
          <a:p>
            <a:pPr lvl="0"/>
            <a:r>
              <a:rPr lang="en-IN" sz="2900" dirty="0"/>
              <a:t>Different GHGs can have different effects on the Earth's warming. </a:t>
            </a:r>
          </a:p>
          <a:p>
            <a:pPr lvl="0"/>
            <a:r>
              <a:rPr lang="en-IN" sz="2900" dirty="0"/>
              <a:t>Two key ways in which these gases differ from each other are their ability to absorb energy (their "radiative efficiency"), and how long they stay in the atmosphere (also known as their "lifetime").</a:t>
            </a:r>
          </a:p>
          <a:p>
            <a:pPr lvl="0"/>
            <a:r>
              <a:rPr lang="en-US" sz="2900" dirty="0"/>
              <a:t>GWP was developed to allow comparisons of the global warming impacts of different gases. Specifically, it is a measure of how much energy the emissions of 1 ton of a gas will absorb over a given period of time, relative to the emissions of 1 ton of carbon dioxide (CO2). The larger the GWP, the more that a given gas warms the Earth compared to CO2 over that time period.</a:t>
            </a:r>
            <a:endParaRPr lang="en-IN" sz="2900" dirty="0"/>
          </a:p>
          <a:p>
            <a:pPr lvl="0"/>
            <a:endParaRPr lang="en-IN" sz="2900" dirty="0"/>
          </a:p>
          <a:p>
            <a:endParaRPr lang="en-IN" dirty="0"/>
          </a:p>
        </p:txBody>
      </p:sp>
      <p:sp>
        <p:nvSpPr>
          <p:cNvPr id="4" name="Slide Number Placeholder 3"/>
          <p:cNvSpPr>
            <a:spLocks noGrp="1"/>
          </p:cNvSpPr>
          <p:nvPr>
            <p:ph type="sldNum" sz="quarter" idx="12"/>
          </p:nvPr>
        </p:nvSpPr>
        <p:spPr/>
        <p:txBody>
          <a:bodyPr/>
          <a:lstStyle/>
          <a:p>
            <a:fld id="{8B1F4B8C-C091-4351-9367-7079BEAB13D8}" type="slidenum">
              <a:rPr lang="en-IN" smtClean="0"/>
              <a:t>5</a:t>
            </a:fld>
            <a:endParaRPr lang="en-IN"/>
          </a:p>
        </p:txBody>
      </p:sp>
    </p:spTree>
    <p:extLst>
      <p:ext uri="{BB962C8B-B14F-4D97-AF65-F5344CB8AC3E}">
        <p14:creationId xmlns:p14="http://schemas.microsoft.com/office/powerpoint/2010/main" val="145847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7616687" cy="562527"/>
          </a:xfrm>
        </p:spPr>
        <p:txBody>
          <a:bodyPr>
            <a:normAutofit fontScale="90000"/>
          </a:bodyPr>
          <a:lstStyle/>
          <a:p>
            <a:r>
              <a:rPr lang="en-US" b="1" dirty="0">
                <a:latin typeface="+mn-lt"/>
              </a:rPr>
              <a:t>More on GWPs</a:t>
            </a:r>
            <a:endParaRPr lang="en-IN" b="1" dirty="0">
              <a:latin typeface="+mn-lt"/>
            </a:endParaRPr>
          </a:p>
        </p:txBody>
      </p:sp>
      <p:graphicFrame>
        <p:nvGraphicFramePr>
          <p:cNvPr id="4" name="Content Placeholder 3">
            <a:extLst>
              <a:ext uri="{FF2B5EF4-FFF2-40B4-BE49-F238E27FC236}">
                <a16:creationId xmlns:a16="http://schemas.microsoft.com/office/drawing/2014/main" xmlns="" id="{7229F951-9BF4-413D-A1DB-E3E9D42D2687}"/>
              </a:ext>
            </a:extLst>
          </p:cNvPr>
          <p:cNvGraphicFramePr>
            <a:graphicFrameLocks noGrp="1"/>
          </p:cNvGraphicFramePr>
          <p:nvPr>
            <p:ph idx="1"/>
            <p:extLst>
              <p:ext uri="{D42A27DB-BD31-4B8C-83A1-F6EECF244321}">
                <p14:modId xmlns:p14="http://schemas.microsoft.com/office/powerpoint/2010/main" val="2137125696"/>
              </p:ext>
            </p:extLst>
          </p:nvPr>
        </p:nvGraphicFramePr>
        <p:xfrm>
          <a:off x="333788" y="1910490"/>
          <a:ext cx="8501270" cy="4052814"/>
        </p:xfrm>
        <a:graphic>
          <a:graphicData uri="http://schemas.openxmlformats.org/drawingml/2006/table">
            <a:tbl>
              <a:tblPr firstRow="1" firstCol="1" lastRow="1" lastCol="1" bandRow="1" bandCol="1"/>
              <a:tblGrid>
                <a:gridCol w="1985774">
                  <a:extLst>
                    <a:ext uri="{9D8B030D-6E8A-4147-A177-3AD203B41FA5}">
                      <a16:colId xmlns:a16="http://schemas.microsoft.com/office/drawing/2014/main" xmlns="" val="4225991649"/>
                    </a:ext>
                  </a:extLst>
                </a:gridCol>
                <a:gridCol w="1797108">
                  <a:extLst>
                    <a:ext uri="{9D8B030D-6E8A-4147-A177-3AD203B41FA5}">
                      <a16:colId xmlns:a16="http://schemas.microsoft.com/office/drawing/2014/main" xmlns="" val="2914455586"/>
                    </a:ext>
                  </a:extLst>
                </a:gridCol>
                <a:gridCol w="1524108">
                  <a:extLst>
                    <a:ext uri="{9D8B030D-6E8A-4147-A177-3AD203B41FA5}">
                      <a16:colId xmlns:a16="http://schemas.microsoft.com/office/drawing/2014/main" xmlns="" val="2757591248"/>
                    </a:ext>
                  </a:extLst>
                </a:gridCol>
                <a:gridCol w="1597140">
                  <a:extLst>
                    <a:ext uri="{9D8B030D-6E8A-4147-A177-3AD203B41FA5}">
                      <a16:colId xmlns:a16="http://schemas.microsoft.com/office/drawing/2014/main" xmlns="" val="3199233291"/>
                    </a:ext>
                  </a:extLst>
                </a:gridCol>
                <a:gridCol w="1597140">
                  <a:extLst>
                    <a:ext uri="{9D8B030D-6E8A-4147-A177-3AD203B41FA5}">
                      <a16:colId xmlns:a16="http://schemas.microsoft.com/office/drawing/2014/main" xmlns="" val="567684073"/>
                    </a:ext>
                  </a:extLst>
                </a:gridCol>
              </a:tblGrid>
              <a:tr h="568647">
                <a:tc rowSpan="2">
                  <a:txBody>
                    <a:bodyPr/>
                    <a:lstStyle/>
                    <a:p>
                      <a:pPr algn="l">
                        <a:lnSpc>
                          <a:spcPts val="1170"/>
                        </a:lnSpc>
                        <a:spcBef>
                          <a:spcPts val="45"/>
                        </a:spcBef>
                        <a:spcAft>
                          <a:spcPts val="0"/>
                        </a:spcAft>
                      </a:pPr>
                      <a:r>
                        <a:rPr lang="en-US" sz="1400" b="1" dirty="0">
                          <a:effectLst/>
                          <a:latin typeface="Tahoma" panose="020B0604030504040204" pitchFamily="34" charset="0"/>
                          <a:ea typeface="Tahoma" panose="020B0604030504040204" pitchFamily="34" charset="0"/>
                          <a:cs typeface="Times New Roman" panose="02020603050405020304" pitchFamily="18" charset="0"/>
                        </a:rPr>
                        <a:t> </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p>
                      <a:pPr marL="73025" marR="349250" algn="l">
                        <a:lnSpc>
                          <a:spcPts val="1170"/>
                        </a:lnSpc>
                        <a:spcBef>
                          <a:spcPts val="5"/>
                        </a:spcBef>
                        <a:spcAft>
                          <a:spcPts val="0"/>
                        </a:spcAft>
                      </a:pP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Green House Gases</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tc rowSpan="2">
                  <a:txBody>
                    <a:bodyPr/>
                    <a:lstStyle/>
                    <a:p>
                      <a:pPr algn="l">
                        <a:lnSpc>
                          <a:spcPts val="1170"/>
                        </a:lnSpc>
                        <a:spcAft>
                          <a:spcPts val="0"/>
                        </a:spcAft>
                      </a:pPr>
                      <a:r>
                        <a:rPr lang="en-US" sz="1400" b="1" dirty="0">
                          <a:effectLst/>
                          <a:latin typeface="Tahoma" panose="020B0604030504040204" pitchFamily="34" charset="0"/>
                          <a:ea typeface="Tahoma" panose="020B0604030504040204" pitchFamily="34" charset="0"/>
                          <a:cs typeface="Times New Roman" panose="02020603050405020304" pitchFamily="18" charset="0"/>
                        </a:rPr>
                        <a:t> </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170"/>
                        </a:lnSpc>
                        <a:spcBef>
                          <a:spcPts val="1135"/>
                        </a:spcBef>
                        <a:spcAft>
                          <a:spcPts val="0"/>
                        </a:spcAft>
                      </a:pP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Chemical</a:t>
                      </a:r>
                      <a:r>
                        <a:rPr lang="en-US" sz="1400" spc="-5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formula</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tc gridSpan="3">
                  <a:txBody>
                    <a:bodyPr/>
                    <a:lstStyle/>
                    <a:p>
                      <a:pPr marL="508000" algn="ctr">
                        <a:lnSpc>
                          <a:spcPts val="1325"/>
                        </a:lnSpc>
                        <a:spcAft>
                          <a:spcPts val="0"/>
                        </a:spcAft>
                      </a:pP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GWP</a:t>
                      </a:r>
                      <a:r>
                        <a:rPr lang="en-US" sz="1400" spc="-1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values</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for</a:t>
                      </a:r>
                      <a:r>
                        <a:rPr lang="en-US" sz="1400" spc="-1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100-year time</a:t>
                      </a:r>
                      <a:r>
                        <a:rPr lang="en-US" sz="1400" spc="-8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horizon</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4293680920"/>
                  </a:ext>
                </a:extLst>
              </a:tr>
              <a:tr h="1132171">
                <a:tc vMerge="1">
                  <a:txBody>
                    <a:bodyPr/>
                    <a:lstStyle/>
                    <a:p>
                      <a:endParaRPr lang="en-IN"/>
                    </a:p>
                  </a:txBody>
                  <a:tcPr/>
                </a:tc>
                <a:tc vMerge="1">
                  <a:txBody>
                    <a:bodyPr/>
                    <a:lstStyle/>
                    <a:p>
                      <a:endParaRPr lang="en-IN"/>
                    </a:p>
                  </a:txBody>
                  <a:tcPr/>
                </a:tc>
                <a:tc>
                  <a:txBody>
                    <a:bodyPr/>
                    <a:lstStyle/>
                    <a:p>
                      <a:pPr marL="67945" algn="l">
                        <a:lnSpc>
                          <a:spcPts val="1170"/>
                        </a:lnSpc>
                        <a:spcAft>
                          <a:spcPts val="0"/>
                        </a:spcAft>
                      </a:pPr>
                      <a:endPar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endParaRPr>
                    </a:p>
                    <a:p>
                      <a:pPr marL="67945" algn="l">
                        <a:lnSpc>
                          <a:spcPts val="1170"/>
                        </a:lnSpc>
                        <a:spcAft>
                          <a:spcPts val="0"/>
                        </a:spcAft>
                      </a:pP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Second</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Assessment</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Report</a:t>
                      </a:r>
                      <a:r>
                        <a:rPr lang="en-US" sz="1400" spc="-4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(SAR)</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tc>
                  <a:txBody>
                    <a:bodyPr/>
                    <a:lstStyle/>
                    <a:p>
                      <a:pPr marL="67310" algn="l">
                        <a:lnSpc>
                          <a:spcPts val="1170"/>
                        </a:lnSpc>
                        <a:spcAft>
                          <a:spcPts val="0"/>
                        </a:spcAft>
                      </a:pPr>
                      <a:endPar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endParaRPr>
                    </a:p>
                    <a:p>
                      <a:pPr marL="67310" algn="l">
                        <a:lnSpc>
                          <a:spcPts val="1170"/>
                        </a:lnSpc>
                        <a:spcAft>
                          <a:spcPts val="0"/>
                        </a:spcAft>
                      </a:pP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Fourth</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Assessment</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Report</a:t>
                      </a:r>
                      <a:r>
                        <a:rPr lang="en-US" sz="1400" spc="-3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(AR4)</a:t>
                      </a:r>
                    </a:p>
                    <a:p>
                      <a:pPr marL="67310" algn="l">
                        <a:lnSpc>
                          <a:spcPts val="1170"/>
                        </a:lnSpc>
                        <a:spcAft>
                          <a:spcPts val="0"/>
                        </a:spcAft>
                      </a:pPr>
                      <a:endPar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endParaRPr>
                    </a:p>
                    <a:p>
                      <a:pPr marL="67310" algn="l">
                        <a:lnSpc>
                          <a:spcPts val="1170"/>
                        </a:lnSpc>
                        <a:spcAft>
                          <a:spcPts val="0"/>
                        </a:spcAft>
                      </a:pP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tc>
                  <a:txBody>
                    <a:bodyPr/>
                    <a:lstStyle/>
                    <a:p>
                      <a:pPr marL="66675" algn="l">
                        <a:lnSpc>
                          <a:spcPts val="1170"/>
                        </a:lnSpc>
                        <a:spcAft>
                          <a:spcPts val="0"/>
                        </a:spcAft>
                      </a:pPr>
                      <a:endPar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endParaRPr>
                    </a:p>
                    <a:p>
                      <a:pPr marL="66675" algn="l">
                        <a:lnSpc>
                          <a:spcPts val="1170"/>
                        </a:lnSpc>
                        <a:spcAft>
                          <a:spcPts val="0"/>
                        </a:spcAft>
                      </a:pP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Fifth Assessment</a:t>
                      </a:r>
                      <a:r>
                        <a:rPr lang="en-US" sz="1400" spc="-33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Report</a:t>
                      </a:r>
                      <a:r>
                        <a:rPr lang="en-US" sz="1400" spc="-5"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FFFFFF"/>
                          </a:solidFill>
                          <a:effectLst/>
                          <a:latin typeface="Tahoma" panose="020B0604030504040204" pitchFamily="34" charset="0"/>
                          <a:ea typeface="Tahoma" panose="020B0604030504040204" pitchFamily="34" charset="0"/>
                          <a:cs typeface="Times New Roman" panose="02020603050405020304" pitchFamily="18" charset="0"/>
                        </a:rPr>
                        <a:t>(AR5)</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A2"/>
                    </a:solidFill>
                  </a:tcPr>
                </a:tc>
                <a:extLst>
                  <a:ext uri="{0D108BD9-81ED-4DB2-BD59-A6C34878D82A}">
                    <a16:rowId xmlns:a16="http://schemas.microsoft.com/office/drawing/2014/main" xmlns="" val="212826216"/>
                  </a:ext>
                </a:extLst>
              </a:tr>
              <a:tr h="803284">
                <a:tc>
                  <a:txBody>
                    <a:bodyPr/>
                    <a:lstStyle/>
                    <a:p>
                      <a:pPr marL="73025" algn="l">
                        <a:lnSpc>
                          <a:spcPts val="108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73025" algn="l">
                        <a:lnSpc>
                          <a:spcPts val="108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Carbon</a:t>
                      </a:r>
                      <a:r>
                        <a:rPr lang="en-US" sz="1400" spc="-8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 </a:t>
                      </a: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dioxide</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8580" algn="l">
                        <a:lnSpc>
                          <a:spcPts val="10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0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CO</a:t>
                      </a:r>
                      <a:r>
                        <a:rPr lang="en-US" sz="1400" baseline="-250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7945" algn="l">
                        <a:lnSpc>
                          <a:spcPts val="108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7945" algn="l">
                        <a:lnSpc>
                          <a:spcPts val="108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1</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6040" algn="l">
                        <a:lnSpc>
                          <a:spcPts val="108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6040" algn="l">
                        <a:lnSpc>
                          <a:spcPts val="108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1</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algn="l">
                        <a:lnSpc>
                          <a:spcPts val="108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5405" algn="l">
                        <a:lnSpc>
                          <a:spcPts val="108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1</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754842660"/>
                  </a:ext>
                </a:extLst>
              </a:tr>
              <a:tr h="786712">
                <a:tc>
                  <a:txBody>
                    <a:bodyPr/>
                    <a:lstStyle/>
                    <a:p>
                      <a:pPr marL="7302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7302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Methane</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8580" algn="l">
                        <a:lnSpc>
                          <a:spcPts val="117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17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CH</a:t>
                      </a:r>
                      <a:r>
                        <a:rPr lang="en-US" sz="1400" baseline="-250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4</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794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794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21</a:t>
                      </a:r>
                    </a:p>
                    <a:p>
                      <a:pPr marL="6794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6040"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6040"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25</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540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28</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793111737"/>
                  </a:ext>
                </a:extLst>
              </a:tr>
              <a:tr h="724595">
                <a:tc>
                  <a:txBody>
                    <a:bodyPr/>
                    <a:lstStyle/>
                    <a:p>
                      <a:pPr marL="7302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7302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Nitrous Oxide</a:t>
                      </a:r>
                    </a:p>
                    <a:p>
                      <a:pPr marL="73025" algn="l">
                        <a:lnSpc>
                          <a:spcPts val="1175"/>
                        </a:lnSpc>
                        <a:spcAft>
                          <a:spcPts val="0"/>
                        </a:spcAft>
                      </a:pP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8580" algn="l">
                        <a:lnSpc>
                          <a:spcPts val="117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170"/>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N</a:t>
                      </a:r>
                      <a:r>
                        <a:rPr lang="en-US" sz="1400" baseline="-250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a:t>
                      </a: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O</a:t>
                      </a:r>
                    </a:p>
                    <a:p>
                      <a:pPr marL="68580" algn="l">
                        <a:lnSpc>
                          <a:spcPts val="117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170"/>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8580" algn="l">
                        <a:lnSpc>
                          <a:spcPts val="1170"/>
                        </a:lnSpc>
                        <a:spcAft>
                          <a:spcPts val="0"/>
                        </a:spcAft>
                      </a:pP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794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794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310</a:t>
                      </a:r>
                    </a:p>
                    <a:p>
                      <a:pPr marL="67945" algn="l">
                        <a:lnSpc>
                          <a:spcPts val="1175"/>
                        </a:lnSpc>
                        <a:spcAft>
                          <a:spcPts val="0"/>
                        </a:spcAft>
                      </a:pP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6040"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6040"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298</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algn="l">
                        <a:lnSpc>
                          <a:spcPts val="1175"/>
                        </a:lnSpc>
                        <a:spcAft>
                          <a:spcPts val="0"/>
                        </a:spcAft>
                      </a:pPr>
                      <a:endPar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endParaRPr>
                    </a:p>
                    <a:p>
                      <a:pPr marL="65405" algn="l">
                        <a:lnSpc>
                          <a:spcPts val="1175"/>
                        </a:lnSpc>
                        <a:spcAft>
                          <a:spcPts val="0"/>
                        </a:spcAft>
                      </a:pPr>
                      <a:r>
                        <a:rPr lang="en-US" sz="1400" dirty="0">
                          <a:solidFill>
                            <a:srgbClr val="545456"/>
                          </a:solidFill>
                          <a:effectLst/>
                          <a:latin typeface="Tahoma" panose="020B0604030504040204" pitchFamily="34" charset="0"/>
                          <a:ea typeface="Tahoma" panose="020B0604030504040204" pitchFamily="34" charset="0"/>
                          <a:cs typeface="Times New Roman" panose="02020603050405020304" pitchFamily="18" charset="0"/>
                        </a:rPr>
                        <a:t>265</a:t>
                      </a:r>
                      <a:endParaRPr lang="en-IN" sz="140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026025348"/>
                  </a:ext>
                </a:extLst>
              </a:tr>
            </a:tbl>
          </a:graphicData>
        </a:graphic>
      </p:graphicFrame>
      <p:sp>
        <p:nvSpPr>
          <p:cNvPr id="5" name="TextBox 4">
            <a:extLst>
              <a:ext uri="{FF2B5EF4-FFF2-40B4-BE49-F238E27FC236}">
                <a16:creationId xmlns:a16="http://schemas.microsoft.com/office/drawing/2014/main" xmlns="" id="{E1EFBAEC-7C11-485C-8900-F7E569AE4D42}"/>
              </a:ext>
            </a:extLst>
          </p:cNvPr>
          <p:cNvSpPr txBox="1"/>
          <p:nvPr/>
        </p:nvSpPr>
        <p:spPr>
          <a:xfrm>
            <a:off x="333788" y="1380919"/>
            <a:ext cx="6692347" cy="369332"/>
          </a:xfrm>
          <a:prstGeom prst="rect">
            <a:avLst/>
          </a:prstGeom>
          <a:noFill/>
        </p:spPr>
        <p:txBody>
          <a:bodyPr wrap="square" rtlCol="0">
            <a:spAutoFit/>
          </a:bodyPr>
          <a:lstStyle/>
          <a:p>
            <a:r>
              <a:rPr lang="en-US" b="1" dirty="0"/>
              <a:t>Table 2: Global warming potential (GWP) values relative to CO2</a:t>
            </a:r>
            <a:endParaRPr lang="en-IN" b="1" dirty="0"/>
          </a:p>
        </p:txBody>
      </p:sp>
      <p:sp>
        <p:nvSpPr>
          <p:cNvPr id="6" name="TextBox 5">
            <a:extLst>
              <a:ext uri="{FF2B5EF4-FFF2-40B4-BE49-F238E27FC236}">
                <a16:creationId xmlns:a16="http://schemas.microsoft.com/office/drawing/2014/main" xmlns="" id="{6CDD7854-A4DE-4738-9EE3-FEB1FB9F4EDB}"/>
              </a:ext>
            </a:extLst>
          </p:cNvPr>
          <p:cNvSpPr txBox="1"/>
          <p:nvPr/>
        </p:nvSpPr>
        <p:spPr>
          <a:xfrm>
            <a:off x="731353" y="6123543"/>
            <a:ext cx="6998805" cy="369332"/>
          </a:xfrm>
          <a:prstGeom prst="rect">
            <a:avLst/>
          </a:prstGeom>
          <a:noFill/>
        </p:spPr>
        <p:txBody>
          <a:bodyPr wrap="square" rtlCol="0">
            <a:spAutoFit/>
          </a:bodyPr>
          <a:lstStyle/>
          <a:p>
            <a:r>
              <a:rPr lang="en-US" dirty="0"/>
              <a:t>Source:  Adapted from the IPCC Fifth Assessment Report, 2014 (AR5)</a:t>
            </a:r>
            <a:endParaRPr lang="en-IN" dirty="0"/>
          </a:p>
        </p:txBody>
      </p:sp>
      <p:sp>
        <p:nvSpPr>
          <p:cNvPr id="7" name="TextBox 6">
            <a:extLst>
              <a:ext uri="{FF2B5EF4-FFF2-40B4-BE49-F238E27FC236}">
                <a16:creationId xmlns:a16="http://schemas.microsoft.com/office/drawing/2014/main" xmlns="" id="{B92DC27F-2803-4AE9-BACE-222DF6B923F0}"/>
              </a:ext>
            </a:extLst>
          </p:cNvPr>
          <p:cNvSpPr txBox="1"/>
          <p:nvPr/>
        </p:nvSpPr>
        <p:spPr>
          <a:xfrm>
            <a:off x="9077739" y="110735"/>
            <a:ext cx="2902225" cy="6463308"/>
          </a:xfrm>
          <a:prstGeom prst="rect">
            <a:avLst/>
          </a:prstGeom>
          <a:noFill/>
        </p:spPr>
        <p:txBody>
          <a:bodyPr wrap="square" rtlCol="0">
            <a:spAutoFit/>
          </a:bodyPr>
          <a:lstStyle/>
          <a:p>
            <a:pPr marL="342900" indent="-342900" algn="just">
              <a:buFont typeface="+mj-lt"/>
              <a:buAutoNum type="arabicParenR"/>
            </a:pPr>
            <a:r>
              <a:rPr lang="en-US" dirty="0"/>
              <a:t>Table 2 shows the 100-year time horizon global warming potentials (GWP) relative to CO2. </a:t>
            </a:r>
          </a:p>
          <a:p>
            <a:pPr marL="342900" indent="-342900" algn="just">
              <a:buFont typeface="+mj-lt"/>
              <a:buAutoNum type="arabicParenR"/>
            </a:pPr>
            <a:endParaRPr lang="en-US" dirty="0"/>
          </a:p>
          <a:p>
            <a:pPr marL="342900" indent="-342900" algn="just">
              <a:buFont typeface="+mj-lt"/>
              <a:buAutoNum type="arabicParenR"/>
            </a:pPr>
            <a:r>
              <a:rPr lang="en-US" dirty="0"/>
              <a:t>The AR5 values are the most recent, but the second assessment report (1995) and fourth assessment report (2007) values are also listed because they are sometimes used for inventory and reporting purposes.</a:t>
            </a:r>
          </a:p>
          <a:p>
            <a:pPr marL="342900" indent="-342900" algn="just">
              <a:buFont typeface="+mj-lt"/>
              <a:buAutoNum type="arabicParenR"/>
            </a:pPr>
            <a:endParaRPr lang="en-US" dirty="0"/>
          </a:p>
          <a:p>
            <a:pPr marL="342900" indent="-342900" algn="just">
              <a:buFont typeface="+mj-lt"/>
              <a:buAutoNum type="arabicParenR"/>
            </a:pPr>
            <a:r>
              <a:rPr lang="en-US" dirty="0" err="1"/>
              <a:t>Meenangadi</a:t>
            </a:r>
            <a:r>
              <a:rPr lang="en-US" dirty="0"/>
              <a:t> Gram Panchayat has used the second assessment report by the IPCC (1995) for calculating their GHG emissions.</a:t>
            </a:r>
          </a:p>
          <a:p>
            <a:r>
              <a:rPr lang="en-US" dirty="0"/>
              <a:t>.</a:t>
            </a:r>
          </a:p>
        </p:txBody>
      </p:sp>
      <p:sp>
        <p:nvSpPr>
          <p:cNvPr id="3" name="Slide Number Placeholder 2"/>
          <p:cNvSpPr>
            <a:spLocks noGrp="1"/>
          </p:cNvSpPr>
          <p:nvPr>
            <p:ph type="sldNum" sz="quarter" idx="12"/>
          </p:nvPr>
        </p:nvSpPr>
        <p:spPr/>
        <p:txBody>
          <a:bodyPr/>
          <a:lstStyle/>
          <a:p>
            <a:fld id="{8B1F4B8C-C091-4351-9367-7079BEAB13D8}" type="slidenum">
              <a:rPr lang="en-IN" smtClean="0"/>
              <a:t>6</a:t>
            </a:fld>
            <a:endParaRPr lang="en-IN"/>
          </a:p>
        </p:txBody>
      </p:sp>
    </p:spTree>
    <p:extLst>
      <p:ext uri="{BB962C8B-B14F-4D97-AF65-F5344CB8AC3E}">
        <p14:creationId xmlns:p14="http://schemas.microsoft.com/office/powerpoint/2010/main" val="43065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dirty="0"/>
              <a:t>More on GWPs</a:t>
            </a:r>
            <a:endParaRPr lang="en-IN" dirty="0"/>
          </a:p>
        </p:txBody>
      </p:sp>
      <p:sp>
        <p:nvSpPr>
          <p:cNvPr id="10" name="TextBox 9">
            <a:extLst>
              <a:ext uri="{FF2B5EF4-FFF2-40B4-BE49-F238E27FC236}">
                <a16:creationId xmlns:a16="http://schemas.microsoft.com/office/drawing/2014/main" xmlns="" id="{30E7CC3B-0A73-4EE5-9519-A11BC409DACF}"/>
              </a:ext>
            </a:extLst>
          </p:cNvPr>
          <p:cNvSpPr txBox="1"/>
          <p:nvPr/>
        </p:nvSpPr>
        <p:spPr>
          <a:xfrm>
            <a:off x="796787" y="954156"/>
            <a:ext cx="10598426" cy="4370427"/>
          </a:xfrm>
          <a:prstGeom prst="rect">
            <a:avLst/>
          </a:prstGeom>
          <a:noFill/>
        </p:spPr>
        <p:txBody>
          <a:bodyPr wrap="square" rtlCol="0">
            <a:spAutoFit/>
          </a:bodyPr>
          <a:lstStyle/>
          <a:p>
            <a:pPr marL="285750" lvl="0" indent="-285750">
              <a:buFont typeface="Wingdings" panose="05000000000000000000" pitchFamily="2" charset="2"/>
              <a:buChar char="Ø"/>
            </a:pPr>
            <a:r>
              <a:rPr lang="en-IN" sz="2000" dirty="0"/>
              <a:t>The use of the latest GPW values is recommended for future studies and research in carbon-neutrality projects. </a:t>
            </a:r>
            <a:r>
              <a:rPr lang="en-US" sz="2000" dirty="0"/>
              <a:t>For more information, please see the IPCC website (www.ipcc.ch). </a:t>
            </a:r>
            <a:endParaRPr lang="en-IN" sz="2000" dirty="0"/>
          </a:p>
          <a:p>
            <a:pPr marL="285750" lvl="0" indent="-285750">
              <a:buFont typeface="Wingdings" panose="05000000000000000000" pitchFamily="2" charset="2"/>
              <a:buChar char="Ø"/>
            </a:pPr>
            <a:r>
              <a:rPr lang="en-IN" sz="2000" dirty="0"/>
              <a:t>Carbon dioxide (CO2), by definition, has a GWP of 1 regardless of the period used, because it is the gas being used as the reference. </a:t>
            </a:r>
          </a:p>
          <a:p>
            <a:pPr marL="285750" lvl="0" indent="-285750">
              <a:buFont typeface="Wingdings" panose="05000000000000000000" pitchFamily="2" charset="2"/>
              <a:buChar char="Ø"/>
            </a:pPr>
            <a:r>
              <a:rPr lang="en-IN" sz="2000" dirty="0"/>
              <a:t>CO2 remains in the climate system for a very long time: CO2 emissions cause increases in atmospheric concentrations of CO2 that will last thousands of years.</a:t>
            </a:r>
          </a:p>
          <a:p>
            <a:pPr marL="285750" lvl="0" indent="-285750">
              <a:buFont typeface="Wingdings" panose="05000000000000000000" pitchFamily="2" charset="2"/>
              <a:buChar char="Ø"/>
            </a:pPr>
            <a:r>
              <a:rPr lang="en-IN" sz="2000" dirty="0"/>
              <a:t>Methane (CH4) is estimated to have a GWP of 21-28 over 100 years (as per the fifth assessment report of the IPCC). </a:t>
            </a:r>
          </a:p>
          <a:p>
            <a:pPr marL="285750" lvl="0" indent="-285750">
              <a:buFont typeface="Wingdings" panose="05000000000000000000" pitchFamily="2" charset="2"/>
              <a:buChar char="Ø"/>
            </a:pPr>
            <a:r>
              <a:rPr lang="en-IN" sz="2000" dirty="0"/>
              <a:t>CH4 emitted today lasts about a decade on average, which is much less time than CO2 (United States, Environmental Protection Agency, 2023).</a:t>
            </a:r>
          </a:p>
          <a:p>
            <a:pPr marL="285750" lvl="0" indent="-285750">
              <a:buFont typeface="Wingdings" panose="05000000000000000000" pitchFamily="2" charset="2"/>
              <a:buChar char="Ø"/>
            </a:pPr>
            <a:r>
              <a:rPr lang="en-US" sz="2000" dirty="0"/>
              <a:t>Nitrous Oxide (N2O) has a GPW between 265- 310. N2O emitted today remains in the atmosphere for more than 100 years, on average.</a:t>
            </a:r>
            <a:endParaRPr lang="en-IN" sz="2000" dirty="0">
              <a:highlight>
                <a:srgbClr val="FFFF00"/>
              </a:highlight>
            </a:endParaRPr>
          </a:p>
          <a:p>
            <a:pPr marL="285750" lvl="0" indent="-285750">
              <a:buFont typeface="Wingdings" panose="05000000000000000000" pitchFamily="2" charset="2"/>
              <a:buChar char="Ø"/>
            </a:pPr>
            <a:endParaRPr lang="en-IN" sz="2000" dirty="0"/>
          </a:p>
          <a:p>
            <a:pPr marL="285750" indent="-285750">
              <a:buFont typeface="Wingdings" panose="05000000000000000000" pitchFamily="2" charset="2"/>
              <a:buChar char="Ø"/>
            </a:pPr>
            <a:endParaRPr lang="en-IN" dirty="0"/>
          </a:p>
        </p:txBody>
      </p:sp>
      <p:sp>
        <p:nvSpPr>
          <p:cNvPr id="3" name="Slide Number Placeholder 2"/>
          <p:cNvSpPr>
            <a:spLocks noGrp="1"/>
          </p:cNvSpPr>
          <p:nvPr>
            <p:ph type="sldNum" sz="quarter" idx="12"/>
          </p:nvPr>
        </p:nvSpPr>
        <p:spPr/>
        <p:txBody>
          <a:bodyPr/>
          <a:lstStyle/>
          <a:p>
            <a:fld id="{8B1F4B8C-C091-4351-9367-7079BEAB13D8}" type="slidenum">
              <a:rPr lang="en-IN" smtClean="0"/>
              <a:t>7</a:t>
            </a:fld>
            <a:endParaRPr lang="en-IN"/>
          </a:p>
        </p:txBody>
      </p:sp>
    </p:spTree>
    <p:extLst>
      <p:ext uri="{BB962C8B-B14F-4D97-AF65-F5344CB8AC3E}">
        <p14:creationId xmlns:p14="http://schemas.microsoft.com/office/powerpoint/2010/main" val="32382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993913" y="1192696"/>
            <a:ext cx="8746435" cy="4524315"/>
          </a:xfrm>
          <a:prstGeom prst="rect">
            <a:avLst/>
          </a:prstGeom>
          <a:noFill/>
        </p:spPr>
        <p:txBody>
          <a:bodyPr wrap="square" rtlCol="0">
            <a:spAutoFit/>
          </a:bodyPr>
          <a:lstStyle/>
          <a:p>
            <a:pPr marL="457200" indent="-457200">
              <a:buFont typeface="Wingdings" panose="05000000000000000000" pitchFamily="2" charset="2"/>
              <a:buChar char="Ø"/>
            </a:pPr>
            <a:r>
              <a:rPr lang="en-US" sz="3200" dirty="0"/>
              <a:t>Intergovernmental Panel on Climate Change (IPCC) refers to four major sectors to be included in the inventories to estimate GHG emissions:</a:t>
            </a:r>
          </a:p>
          <a:p>
            <a:pPr marL="342900" indent="-342900">
              <a:buAutoNum type="arabicPeriod"/>
            </a:pPr>
            <a:r>
              <a:rPr lang="en-US" sz="3200" dirty="0"/>
              <a:t>Energy</a:t>
            </a:r>
          </a:p>
          <a:p>
            <a:pPr marL="342900" indent="-342900">
              <a:buAutoNum type="arabicPeriod"/>
            </a:pPr>
            <a:r>
              <a:rPr lang="en-US" sz="3200" dirty="0"/>
              <a:t>Industrial Processes and Product Use (IPPU)</a:t>
            </a:r>
          </a:p>
          <a:p>
            <a:pPr marL="342900" indent="-342900">
              <a:buAutoNum type="arabicPeriod"/>
            </a:pPr>
            <a:r>
              <a:rPr lang="en-US" sz="3200" dirty="0"/>
              <a:t>Agriculture, Forestry, and Other Land Use (AFOLU) </a:t>
            </a:r>
          </a:p>
          <a:p>
            <a:pPr marL="342900" indent="-342900">
              <a:buAutoNum type="arabicPeriod"/>
            </a:pPr>
            <a:r>
              <a:rPr lang="en-US" sz="3200" dirty="0"/>
              <a:t>Waste and Transportation with each sector further subdivided into several categories.</a:t>
            </a:r>
            <a:endParaRPr lang="en-IN" sz="3200" dirty="0"/>
          </a:p>
        </p:txBody>
      </p:sp>
      <p:sp>
        <p:nvSpPr>
          <p:cNvPr id="4" name="Slide Number Placeholder 3"/>
          <p:cNvSpPr>
            <a:spLocks noGrp="1"/>
          </p:cNvSpPr>
          <p:nvPr>
            <p:ph type="sldNum" sz="quarter" idx="12"/>
          </p:nvPr>
        </p:nvSpPr>
        <p:spPr/>
        <p:txBody>
          <a:bodyPr/>
          <a:lstStyle/>
          <a:p>
            <a:fld id="{8B1F4B8C-C091-4351-9367-7079BEAB13D8}" type="slidenum">
              <a:rPr lang="en-IN" smtClean="0"/>
              <a:t>8</a:t>
            </a:fld>
            <a:endParaRPr lang="en-IN"/>
          </a:p>
        </p:txBody>
      </p:sp>
    </p:spTree>
    <p:extLst>
      <p:ext uri="{BB962C8B-B14F-4D97-AF65-F5344CB8AC3E}">
        <p14:creationId xmlns:p14="http://schemas.microsoft.com/office/powerpoint/2010/main" val="1476937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92908-80B5-429C-B5C7-5D1B621FB1F6}"/>
              </a:ext>
            </a:extLst>
          </p:cNvPr>
          <p:cNvSpPr>
            <a:spLocks noGrp="1"/>
          </p:cNvSpPr>
          <p:nvPr>
            <p:ph type="title"/>
          </p:nvPr>
        </p:nvSpPr>
        <p:spPr>
          <a:xfrm>
            <a:off x="838200" y="365125"/>
            <a:ext cx="9790043" cy="562527"/>
          </a:xfrm>
        </p:spPr>
        <p:txBody>
          <a:bodyPr>
            <a:normAutofit fontScale="90000"/>
          </a:bodyPr>
          <a:lstStyle/>
          <a:p>
            <a:r>
              <a:rPr lang="en-US" b="1" dirty="0">
                <a:latin typeface="+mn-lt"/>
              </a:rPr>
              <a:t>Profile of GHG Emissions in </a:t>
            </a:r>
            <a:r>
              <a:rPr lang="en-US" b="1" dirty="0" err="1">
                <a:latin typeface="+mn-lt"/>
              </a:rPr>
              <a:t>Meenangadi</a:t>
            </a:r>
            <a:endParaRPr lang="en-IN" b="1" dirty="0">
              <a:latin typeface="+mn-lt"/>
            </a:endParaRPr>
          </a:p>
        </p:txBody>
      </p:sp>
      <p:sp>
        <p:nvSpPr>
          <p:cNvPr id="3" name="TextBox 2">
            <a:extLst>
              <a:ext uri="{FF2B5EF4-FFF2-40B4-BE49-F238E27FC236}">
                <a16:creationId xmlns:a16="http://schemas.microsoft.com/office/drawing/2014/main" xmlns="" id="{021AD95C-ED22-4405-B218-EB2DA90CFA85}"/>
              </a:ext>
            </a:extLst>
          </p:cNvPr>
          <p:cNvSpPr txBox="1"/>
          <p:nvPr/>
        </p:nvSpPr>
        <p:spPr>
          <a:xfrm>
            <a:off x="993913" y="1192696"/>
            <a:ext cx="9952383" cy="4031873"/>
          </a:xfrm>
          <a:prstGeom prst="rect">
            <a:avLst/>
          </a:prstGeom>
          <a:noFill/>
        </p:spPr>
        <p:txBody>
          <a:bodyPr wrap="square" rtlCol="0">
            <a:spAutoFit/>
          </a:bodyPr>
          <a:lstStyle/>
          <a:p>
            <a:r>
              <a:rPr lang="en-IN" sz="3200" dirty="0" err="1"/>
              <a:t>Meenangadi</a:t>
            </a:r>
            <a:r>
              <a:rPr lang="en-IN" sz="3200" dirty="0"/>
              <a:t> developed  a GHG inventory based on</a:t>
            </a:r>
          </a:p>
          <a:p>
            <a:r>
              <a:rPr lang="en-US" sz="3200" dirty="0">
                <a:solidFill>
                  <a:srgbClr val="FF0000"/>
                </a:solidFill>
              </a:rPr>
              <a:t>Transportation,  Energy, Waste, and AFOLU (Agriculture, Forestry, and Other Land Use)</a:t>
            </a:r>
            <a:r>
              <a:rPr lang="en-US" sz="3200" dirty="0"/>
              <a:t> sectors to assess for GHG emission profile of </a:t>
            </a:r>
            <a:r>
              <a:rPr lang="en-US" sz="3200" dirty="0" err="1"/>
              <a:t>Meenangadi</a:t>
            </a:r>
            <a:r>
              <a:rPr lang="en-US" sz="3200" dirty="0"/>
              <a:t> </a:t>
            </a:r>
            <a:r>
              <a:rPr lang="en-US" sz="3200" dirty="0" err="1"/>
              <a:t>Grama</a:t>
            </a:r>
            <a:r>
              <a:rPr lang="en-US" sz="3200" dirty="0"/>
              <a:t> Panchayat.</a:t>
            </a:r>
          </a:p>
          <a:p>
            <a:endParaRPr lang="en-US" sz="3200" dirty="0"/>
          </a:p>
          <a:p>
            <a:endParaRPr lang="en-US" sz="3200" dirty="0"/>
          </a:p>
          <a:p>
            <a:endParaRPr lang="en-US" sz="3200" dirty="0"/>
          </a:p>
          <a:p>
            <a:endParaRPr lang="en-IN" sz="3200" dirty="0"/>
          </a:p>
        </p:txBody>
      </p:sp>
      <p:sp>
        <p:nvSpPr>
          <p:cNvPr id="4" name="Slide Number Placeholder 3"/>
          <p:cNvSpPr>
            <a:spLocks noGrp="1"/>
          </p:cNvSpPr>
          <p:nvPr>
            <p:ph type="sldNum" sz="quarter" idx="12"/>
          </p:nvPr>
        </p:nvSpPr>
        <p:spPr/>
        <p:txBody>
          <a:bodyPr/>
          <a:lstStyle/>
          <a:p>
            <a:fld id="{8B1F4B8C-C091-4351-9367-7079BEAB13D8}" type="slidenum">
              <a:rPr lang="en-IN" smtClean="0"/>
              <a:t>9</a:t>
            </a:fld>
            <a:endParaRPr lang="en-IN"/>
          </a:p>
        </p:txBody>
      </p:sp>
    </p:spTree>
    <p:extLst>
      <p:ext uri="{BB962C8B-B14F-4D97-AF65-F5344CB8AC3E}">
        <p14:creationId xmlns:p14="http://schemas.microsoft.com/office/powerpoint/2010/main" val="1319093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2682</Words>
  <Application>Microsoft Office PowerPoint</Application>
  <PresentationFormat>Widescreen</PresentationFormat>
  <Paragraphs>261</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Tahoma</vt:lpstr>
      <vt:lpstr>Times New Roman</vt:lpstr>
      <vt:lpstr>Wingdings</vt:lpstr>
      <vt:lpstr>Office Theme</vt:lpstr>
      <vt:lpstr>Measures for Carbon Neutrality, Climate Resilient Plan and Resource Generation</vt:lpstr>
      <vt:lpstr>Calculating Carbon Emissions</vt:lpstr>
      <vt:lpstr>Green House Gases (GHGs)</vt:lpstr>
      <vt:lpstr>Global Warming Potential (GWP)</vt:lpstr>
      <vt:lpstr>More on GWP</vt:lpstr>
      <vt:lpstr>More on GWPs</vt:lpstr>
      <vt:lpstr>More on GWPs</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Profile of GHG Emissions in Meenangadi</vt:lpstr>
      <vt:lpstr>Carbon Sequesteration</vt:lpstr>
      <vt:lpstr>Carbon Sequestration</vt:lpstr>
      <vt:lpstr>Climate Resilient Plans</vt:lpstr>
      <vt:lpstr>Climate Resilient Plans</vt:lpstr>
      <vt:lpstr>Climate Resilient Plans</vt:lpstr>
      <vt:lpstr>Climate Resilient Plans</vt:lpstr>
      <vt:lpstr>Climate Resilient Plans</vt:lpstr>
      <vt:lpstr>Climate Resilient Plans</vt:lpstr>
      <vt:lpstr>Resource Mobilization</vt:lpstr>
      <vt:lpstr>Resource Mobilization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CRM</dc:creator>
  <cp:lastModifiedBy>Desktop</cp:lastModifiedBy>
  <cp:revision>26</cp:revision>
  <dcterms:created xsi:type="dcterms:W3CDTF">2024-02-10T07:25:37Z</dcterms:created>
  <dcterms:modified xsi:type="dcterms:W3CDTF">2024-02-23T05:16:03Z</dcterms:modified>
</cp:coreProperties>
</file>