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91" r:id="rId3"/>
  </p:sldMasterIdLst>
  <p:notesMasterIdLst>
    <p:notesMasterId r:id="rId30"/>
  </p:notesMasterIdLst>
  <p:handoutMasterIdLst>
    <p:handoutMasterId r:id="rId31"/>
  </p:handoutMasterIdLst>
  <p:sldIdLst>
    <p:sldId id="256" r:id="rId4"/>
    <p:sldId id="257" r:id="rId5"/>
    <p:sldId id="259" r:id="rId6"/>
    <p:sldId id="260" r:id="rId7"/>
    <p:sldId id="261" r:id="rId8"/>
    <p:sldId id="262" r:id="rId9"/>
    <p:sldId id="263" r:id="rId10"/>
    <p:sldId id="264" r:id="rId11"/>
    <p:sldId id="265" r:id="rId12"/>
    <p:sldId id="281" r:id="rId13"/>
    <p:sldId id="266" r:id="rId14"/>
    <p:sldId id="267" r:id="rId15"/>
    <p:sldId id="268" r:id="rId16"/>
    <p:sldId id="282" r:id="rId17"/>
    <p:sldId id="269" r:id="rId18"/>
    <p:sldId id="270" r:id="rId19"/>
    <p:sldId id="271" r:id="rId20"/>
    <p:sldId id="283" r:id="rId21"/>
    <p:sldId id="272" r:id="rId22"/>
    <p:sldId id="273" r:id="rId23"/>
    <p:sldId id="274" r:id="rId24"/>
    <p:sldId id="280" r:id="rId25"/>
    <p:sldId id="275" r:id="rId26"/>
    <p:sldId id="284" r:id="rId27"/>
    <p:sldId id="276" r:id="rId28"/>
    <p:sldId id="277" r:id="rId29"/>
  </p:sldIdLst>
  <p:sldSz cx="9144000" cy="5143500" type="screen16x9"/>
  <p:notesSz cx="6858000" cy="9144000"/>
  <p:embeddedFontLst>
    <p:embeddedFont>
      <p:font typeface="Calibri Light" panose="020F0302020204030204" pitchFamily="34" charset="0"/>
      <p:regular r:id="rId32"/>
      <p:italic r:id="rId33"/>
    </p:embeddedFont>
    <p:embeddedFont>
      <p:font typeface="Roboto Serif"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Inter"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95B4C7-E3EC-4E10-AEAE-D44B586FE171}">
  <a:tblStyle styleId="{8695B4C7-E3EC-4E10-AEAE-D44B586FE1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E22083-BB2C-4788-B10B-8C38C7E50781}" type="datetimeFigureOut">
              <a:rPr lang="en-IN" smtClean="0"/>
              <a:t>10-06-2024</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36F5FC-59C3-453A-812E-68FB2E3E9037}" type="slidenum">
              <a:rPr lang="en-IN" smtClean="0"/>
              <a:t>‹#›</a:t>
            </a:fld>
            <a:endParaRPr lang="en-IN"/>
          </a:p>
        </p:txBody>
      </p:sp>
    </p:spTree>
    <p:extLst>
      <p:ext uri="{BB962C8B-B14F-4D97-AF65-F5344CB8AC3E}">
        <p14:creationId xmlns:p14="http://schemas.microsoft.com/office/powerpoint/2010/main" val="22934835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216823"/>
      </p:ext>
    </p:extLst>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788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43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55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88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70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34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47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79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82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62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00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7b402d10d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7b402d10d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93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77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50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01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76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261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58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15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05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96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33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20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76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75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b402d10d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7b402d10d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61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2130482">
            <a:off x="167147" y="1640936"/>
            <a:ext cx="636264" cy="647510"/>
            <a:chOff x="-40372575" y="3604550"/>
            <a:chExt cx="311150" cy="316650"/>
          </a:xfrm>
        </p:grpSpPr>
        <p:sp>
          <p:nvSpPr>
            <p:cNvPr id="10" name="Google Shape;10;p2"/>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1236590">
            <a:off x="453508" y="4059228"/>
            <a:ext cx="652366" cy="649145"/>
            <a:chOff x="-42994575" y="3950300"/>
            <a:chExt cx="319025" cy="317450"/>
          </a:xfrm>
        </p:grpSpPr>
        <p:sp>
          <p:nvSpPr>
            <p:cNvPr id="14" name="Google Shape;14;p2"/>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717830">
            <a:off x="2107300" y="3635138"/>
            <a:ext cx="650693" cy="647523"/>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192336">
            <a:off x="3907488" y="338197"/>
            <a:ext cx="650728" cy="646331"/>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rot="-1528263">
            <a:off x="5792998" y="1837502"/>
            <a:ext cx="467147" cy="645867"/>
            <a:chOff x="-38129425" y="3222550"/>
            <a:chExt cx="228450" cy="315850"/>
          </a:xfrm>
        </p:grpSpPr>
        <p:sp>
          <p:nvSpPr>
            <p:cNvPr id="20" name="Google Shape;20;p2"/>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1079834">
            <a:off x="4178937" y="4254620"/>
            <a:ext cx="378502" cy="650723"/>
            <a:chOff x="-39205300" y="3220175"/>
            <a:chExt cx="185100" cy="318225"/>
          </a:xfrm>
        </p:grpSpPr>
        <p:sp>
          <p:nvSpPr>
            <p:cNvPr id="23" name="Google Shape;23;p2"/>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rot="1345359">
            <a:off x="4590365" y="2414018"/>
            <a:ext cx="768322" cy="645883"/>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rot="-1306680">
            <a:off x="8227404" y="430061"/>
            <a:ext cx="594365" cy="650755"/>
            <a:chOff x="-39625900" y="3238300"/>
            <a:chExt cx="290650" cy="318225"/>
          </a:xfrm>
        </p:grpSpPr>
        <p:sp>
          <p:nvSpPr>
            <p:cNvPr id="27" name="Google Shape;27;p2"/>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5401029" y="3090925"/>
            <a:ext cx="3747807" cy="2052587"/>
          </a:xfrm>
          <a:custGeom>
            <a:avLst/>
            <a:gdLst/>
            <a:ahLst/>
            <a:cxnLst/>
            <a:rect l="l" t="t" r="r" b="b"/>
            <a:pathLst>
              <a:path w="29658" h="16243" extrusionOk="0">
                <a:moveTo>
                  <a:pt x="23770" y="0"/>
                </a:moveTo>
                <a:cubicBezTo>
                  <a:pt x="20663" y="0"/>
                  <a:pt x="16870" y="994"/>
                  <a:pt x="13801" y="4831"/>
                </a:cubicBezTo>
                <a:cubicBezTo>
                  <a:pt x="7431" y="12792"/>
                  <a:pt x="0" y="16242"/>
                  <a:pt x="0" y="16242"/>
                </a:cubicBezTo>
                <a:lnTo>
                  <a:pt x="29658" y="16242"/>
                </a:lnTo>
                <a:lnTo>
                  <a:pt x="29658" y="1150"/>
                </a:lnTo>
                <a:cubicBezTo>
                  <a:pt x="29658" y="1150"/>
                  <a:pt x="27111" y="0"/>
                  <a:pt x="2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0"/>
            <a:ext cx="1642420" cy="1065892"/>
          </a:xfrm>
          <a:custGeom>
            <a:avLst/>
            <a:gdLst/>
            <a:ahLst/>
            <a:cxnLst/>
            <a:rect l="l" t="t" r="r" b="b"/>
            <a:pathLst>
              <a:path w="21630" h="16123" extrusionOk="0">
                <a:moveTo>
                  <a:pt x="0" y="0"/>
                </a:moveTo>
                <a:lnTo>
                  <a:pt x="0" y="16123"/>
                </a:lnTo>
                <a:cubicBezTo>
                  <a:pt x="0" y="16123"/>
                  <a:pt x="3219" y="6038"/>
                  <a:pt x="12442" y="5740"/>
                </a:cubicBezTo>
                <a:cubicBezTo>
                  <a:pt x="21629" y="5441"/>
                  <a:pt x="21531" y="35"/>
                  <a:pt x="21531" y="35"/>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ctrTitle"/>
          </p:nvPr>
        </p:nvSpPr>
        <p:spPr>
          <a:xfrm>
            <a:off x="714225" y="435750"/>
            <a:ext cx="5431500" cy="3107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5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714225" y="3720925"/>
            <a:ext cx="4590300" cy="49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25710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175328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209732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336008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361128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333500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1418105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4037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3544119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12995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8372058" y="2349875"/>
            <a:ext cx="627682" cy="635708"/>
            <a:chOff x="-42617300" y="3587775"/>
            <a:chExt cx="306950" cy="310875"/>
          </a:xfrm>
        </p:grpSpPr>
        <p:sp>
          <p:nvSpPr>
            <p:cNvPr id="55" name="Google Shape;55;p4"/>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1076804">
            <a:off x="7949127" y="364647"/>
            <a:ext cx="525079" cy="646290"/>
            <a:chOff x="-39248625" y="3588600"/>
            <a:chExt cx="256775" cy="316050"/>
          </a:xfrm>
        </p:grpSpPr>
        <p:sp>
          <p:nvSpPr>
            <p:cNvPr id="58" name="Google Shape;58;p4"/>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4"/>
          <p:cNvGrpSpPr/>
          <p:nvPr/>
        </p:nvGrpSpPr>
        <p:grpSpPr>
          <a:xfrm rot="1475319">
            <a:off x="5752339" y="296424"/>
            <a:ext cx="467115" cy="647530"/>
            <a:chOff x="-38860325" y="3221750"/>
            <a:chExt cx="228425" cy="316650"/>
          </a:xfrm>
        </p:grpSpPr>
        <p:sp>
          <p:nvSpPr>
            <p:cNvPr id="61" name="Google Shape;61;p4"/>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rot="1382357">
            <a:off x="5840381" y="4162172"/>
            <a:ext cx="647520" cy="645936"/>
            <a:chOff x="-38537400" y="3588000"/>
            <a:chExt cx="316650" cy="315875"/>
          </a:xfrm>
        </p:grpSpPr>
        <p:sp>
          <p:nvSpPr>
            <p:cNvPr id="66" name="Google Shape;66;p4"/>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4"/>
          <p:cNvGrpSpPr/>
          <p:nvPr/>
        </p:nvGrpSpPr>
        <p:grpSpPr>
          <a:xfrm rot="-1501643">
            <a:off x="307691" y="3551113"/>
            <a:ext cx="590722" cy="649155"/>
            <a:chOff x="-39998250" y="3605325"/>
            <a:chExt cx="288875" cy="317450"/>
          </a:xfrm>
        </p:grpSpPr>
        <p:sp>
          <p:nvSpPr>
            <p:cNvPr id="71" name="Google Shape;71;p4"/>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rot="-1605707">
            <a:off x="109240" y="1984618"/>
            <a:ext cx="698398" cy="651365"/>
            <a:chOff x="-38542250" y="3220175"/>
            <a:chExt cx="341525" cy="318525"/>
          </a:xfrm>
        </p:grpSpPr>
        <p:sp>
          <p:nvSpPr>
            <p:cNvPr id="74" name="Google Shape;74;p4"/>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4"/>
          <p:cNvSpPr/>
          <p:nvPr/>
        </p:nvSpPr>
        <p:spPr>
          <a:xfrm flipH="1">
            <a:off x="6951528" y="4462604"/>
            <a:ext cx="2192498" cy="680875"/>
          </a:xfrm>
          <a:custGeom>
            <a:avLst/>
            <a:gdLst/>
            <a:ahLst/>
            <a:cxnLst/>
            <a:rect l="l" t="t" r="r" b="b"/>
            <a:pathLst>
              <a:path w="21665" h="10784" extrusionOk="0">
                <a:moveTo>
                  <a:pt x="1" y="67"/>
                </a:moveTo>
                <a:lnTo>
                  <a:pt x="1" y="10783"/>
                </a:lnTo>
                <a:lnTo>
                  <a:pt x="21665" y="10783"/>
                </a:lnTo>
                <a:cubicBezTo>
                  <a:pt x="19507" y="0"/>
                  <a:pt x="168" y="133"/>
                  <a:pt x="1"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32" y="-23000"/>
            <a:ext cx="1246743" cy="1729821"/>
          </a:xfrm>
          <a:custGeom>
            <a:avLst/>
            <a:gdLst/>
            <a:ahLst/>
            <a:cxnLst/>
            <a:rect l="l" t="t" r="r" b="b"/>
            <a:pathLst>
              <a:path w="31118" h="17914" extrusionOk="0">
                <a:moveTo>
                  <a:pt x="0" y="0"/>
                </a:moveTo>
                <a:cubicBezTo>
                  <a:pt x="9453" y="6139"/>
                  <a:pt x="14597" y="3251"/>
                  <a:pt x="18047" y="10417"/>
                </a:cubicBezTo>
                <a:cubicBezTo>
                  <a:pt x="21497" y="17582"/>
                  <a:pt x="31117" y="17914"/>
                  <a:pt x="31117" y="17914"/>
                </a:cubicBezTo>
                <a:lnTo>
                  <a:pt x="31117" y="35"/>
                </a:lnTo>
                <a:cubicBezTo>
                  <a:pt x="31117" y="35"/>
                  <a:pt x="10748"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txBox="1">
            <a:spLocks noGrp="1"/>
          </p:cNvSpPr>
          <p:nvPr>
            <p:ph type="body" idx="1"/>
          </p:nvPr>
        </p:nvSpPr>
        <p:spPr>
          <a:xfrm>
            <a:off x="714225" y="1185304"/>
            <a:ext cx="7788000" cy="440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Inter"/>
              <a:buChar char="●"/>
              <a:defRPr sz="1400" b="0">
                <a:solidFill>
                  <a:srgbClr val="191919"/>
                </a:solidFill>
                <a:latin typeface="Inter"/>
                <a:ea typeface="Inter"/>
                <a:cs typeface="Inter"/>
                <a:sym typeface="Inter"/>
              </a:defRPr>
            </a:lvl1pPr>
            <a:lvl2pPr marL="914400" lvl="1"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marL="1371600" lvl="2"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marL="1828800" lvl="3"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marL="2286000" lvl="4"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marL="2743200" lvl="5"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marL="3200400" lvl="6"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marL="3657600" lvl="7"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marL="4114800" lvl="8" indent="-317500" rtl="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10824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289588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336653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2400116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3323686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1897871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1811201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225905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1572979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78315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196"/>
        <p:cNvGrpSpPr/>
        <p:nvPr/>
      </p:nvGrpSpPr>
      <p:grpSpPr>
        <a:xfrm>
          <a:off x="0" y="0"/>
          <a:ext cx="0" cy="0"/>
          <a:chOff x="0" y="0"/>
          <a:chExt cx="0" cy="0"/>
        </a:xfrm>
      </p:grpSpPr>
      <p:grpSp>
        <p:nvGrpSpPr>
          <p:cNvPr id="197" name="Google Shape;197;p9"/>
          <p:cNvGrpSpPr/>
          <p:nvPr/>
        </p:nvGrpSpPr>
        <p:grpSpPr>
          <a:xfrm>
            <a:off x="6157608" y="4383288"/>
            <a:ext cx="627682" cy="635708"/>
            <a:chOff x="-42617300" y="3587775"/>
            <a:chExt cx="306950" cy="310875"/>
          </a:xfrm>
        </p:grpSpPr>
        <p:sp>
          <p:nvSpPr>
            <p:cNvPr id="198" name="Google Shape;198;p9"/>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9"/>
          <p:cNvGrpSpPr/>
          <p:nvPr/>
        </p:nvGrpSpPr>
        <p:grpSpPr>
          <a:xfrm rot="-1619089">
            <a:off x="5529501" y="-10508"/>
            <a:ext cx="508985" cy="647121"/>
            <a:chOff x="-37370925" y="3579105"/>
            <a:chExt cx="248900" cy="316450"/>
          </a:xfrm>
        </p:grpSpPr>
        <p:sp>
          <p:nvSpPr>
            <p:cNvPr id="202" name="Google Shape;202;p9"/>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9"/>
          <p:cNvGrpSpPr/>
          <p:nvPr/>
        </p:nvGrpSpPr>
        <p:grpSpPr>
          <a:xfrm>
            <a:off x="7646126" y="944574"/>
            <a:ext cx="663570" cy="649256"/>
            <a:chOff x="-41117650" y="3605525"/>
            <a:chExt cx="324500" cy="317500"/>
          </a:xfrm>
        </p:grpSpPr>
        <p:sp>
          <p:nvSpPr>
            <p:cNvPr id="205" name="Google Shape;205;p9"/>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9"/>
          <p:cNvGrpSpPr/>
          <p:nvPr/>
        </p:nvGrpSpPr>
        <p:grpSpPr>
          <a:xfrm rot="1036608">
            <a:off x="4185092" y="1024457"/>
            <a:ext cx="636259" cy="647506"/>
            <a:chOff x="-40372575" y="3604550"/>
            <a:chExt cx="311150" cy="316650"/>
          </a:xfrm>
        </p:grpSpPr>
        <p:sp>
          <p:nvSpPr>
            <p:cNvPr id="209" name="Google Shape;209;p9"/>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9"/>
          <p:cNvSpPr/>
          <p:nvPr/>
        </p:nvSpPr>
        <p:spPr>
          <a:xfrm>
            <a:off x="0" y="4569420"/>
            <a:ext cx="5516288" cy="572711"/>
          </a:xfrm>
          <a:custGeom>
            <a:avLst/>
            <a:gdLst/>
            <a:ahLst/>
            <a:cxnLst/>
            <a:rect l="l" t="t" r="r" b="b"/>
            <a:pathLst>
              <a:path w="21665" h="10784" extrusionOk="0">
                <a:moveTo>
                  <a:pt x="1" y="67"/>
                </a:moveTo>
                <a:lnTo>
                  <a:pt x="1" y="10783"/>
                </a:lnTo>
                <a:lnTo>
                  <a:pt x="21665" y="10783"/>
                </a:lnTo>
                <a:cubicBezTo>
                  <a:pt x="19507" y="0"/>
                  <a:pt x="168" y="133"/>
                  <a:pt x="1"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rot="-5400000">
            <a:off x="7505200" y="877222"/>
            <a:ext cx="2525675" cy="771380"/>
          </a:xfrm>
          <a:custGeom>
            <a:avLst/>
            <a:gdLst/>
            <a:ahLst/>
            <a:cxnLst/>
            <a:rect l="l" t="t" r="r" b="b"/>
            <a:pathLst>
              <a:path w="29658" h="16243" extrusionOk="0">
                <a:moveTo>
                  <a:pt x="23770" y="0"/>
                </a:moveTo>
                <a:cubicBezTo>
                  <a:pt x="20663" y="0"/>
                  <a:pt x="16870" y="994"/>
                  <a:pt x="13801" y="4831"/>
                </a:cubicBezTo>
                <a:cubicBezTo>
                  <a:pt x="7431" y="12792"/>
                  <a:pt x="0" y="16242"/>
                  <a:pt x="0" y="16242"/>
                </a:cubicBezTo>
                <a:lnTo>
                  <a:pt x="29658" y="16242"/>
                </a:lnTo>
                <a:lnTo>
                  <a:pt x="29658" y="1150"/>
                </a:lnTo>
                <a:cubicBezTo>
                  <a:pt x="29658" y="1150"/>
                  <a:pt x="27111" y="0"/>
                  <a:pt x="2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rot="1168566">
            <a:off x="8147364" y="3768287"/>
            <a:ext cx="634637" cy="650894"/>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9"/>
          <p:cNvGrpSpPr/>
          <p:nvPr/>
        </p:nvGrpSpPr>
        <p:grpSpPr>
          <a:xfrm>
            <a:off x="4528117" y="3875237"/>
            <a:ext cx="657129" cy="650738"/>
            <a:chOff x="-37385100" y="3949908"/>
            <a:chExt cx="321350" cy="318225"/>
          </a:xfrm>
        </p:grpSpPr>
        <p:sp>
          <p:nvSpPr>
            <p:cNvPr id="216" name="Google Shape;216;p9"/>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9"/>
          <p:cNvSpPr/>
          <p:nvPr/>
        </p:nvSpPr>
        <p:spPr>
          <a:xfrm rot="-1605556">
            <a:off x="498971" y="3568537"/>
            <a:ext cx="637854" cy="646545"/>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txBox="1">
            <a:spLocks noGrp="1"/>
          </p:cNvSpPr>
          <p:nvPr>
            <p:ph type="subTitle" idx="1"/>
          </p:nvPr>
        </p:nvSpPr>
        <p:spPr>
          <a:xfrm>
            <a:off x="714225" y="1617875"/>
            <a:ext cx="3673500" cy="2467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400"/>
              <a:buNone/>
              <a:defRPr sz="1400" b="0">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a:endParaRPr/>
          </a:p>
        </p:txBody>
      </p:sp>
      <p:sp>
        <p:nvSpPr>
          <p:cNvPr id="220" name="Google Shape;220;p9"/>
          <p:cNvSpPr txBox="1">
            <a:spLocks noGrp="1"/>
          </p:cNvSpPr>
          <p:nvPr>
            <p:ph type="subTitle" idx="2"/>
          </p:nvPr>
        </p:nvSpPr>
        <p:spPr>
          <a:xfrm>
            <a:off x="4756275" y="1617875"/>
            <a:ext cx="3673500" cy="24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400"/>
              <a:buNone/>
              <a:defRPr sz="1400" b="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0"/>
              </a:spcBef>
              <a:spcAft>
                <a:spcPts val="0"/>
              </a:spcAft>
              <a:buClr>
                <a:schemeClr val="accent5"/>
              </a:buClr>
              <a:buSzPts val="1400"/>
              <a:buNone/>
              <a:defRPr>
                <a:solidFill>
                  <a:schemeClr val="accent5"/>
                </a:solidFill>
              </a:defRPr>
            </a:lvl3pPr>
            <a:lvl4pPr lvl="3" rtl="0">
              <a:spcBef>
                <a:spcPts val="0"/>
              </a:spcBef>
              <a:spcAft>
                <a:spcPts val="0"/>
              </a:spcAft>
              <a:buClr>
                <a:schemeClr val="accent5"/>
              </a:buClr>
              <a:buSzPts val="1400"/>
              <a:buNone/>
              <a:defRPr>
                <a:solidFill>
                  <a:schemeClr val="accent5"/>
                </a:solidFill>
              </a:defRPr>
            </a:lvl4pPr>
            <a:lvl5pPr lvl="4" rtl="0">
              <a:spcBef>
                <a:spcPts val="0"/>
              </a:spcBef>
              <a:spcAft>
                <a:spcPts val="0"/>
              </a:spcAft>
              <a:buClr>
                <a:schemeClr val="accent5"/>
              </a:buClr>
              <a:buSzPts val="1400"/>
              <a:buNone/>
              <a:defRPr>
                <a:solidFill>
                  <a:schemeClr val="accent5"/>
                </a:solidFill>
              </a:defRPr>
            </a:lvl5pPr>
            <a:lvl6pPr lvl="5" rtl="0">
              <a:spcBef>
                <a:spcPts val="0"/>
              </a:spcBef>
              <a:spcAft>
                <a:spcPts val="0"/>
              </a:spcAft>
              <a:buClr>
                <a:schemeClr val="accent5"/>
              </a:buClr>
              <a:buSzPts val="1400"/>
              <a:buNone/>
              <a:defRPr>
                <a:solidFill>
                  <a:schemeClr val="accent5"/>
                </a:solidFill>
              </a:defRPr>
            </a:lvl6pPr>
            <a:lvl7pPr lvl="6" rtl="0">
              <a:spcBef>
                <a:spcPts val="0"/>
              </a:spcBef>
              <a:spcAft>
                <a:spcPts val="0"/>
              </a:spcAft>
              <a:buClr>
                <a:schemeClr val="accent5"/>
              </a:buClr>
              <a:buSzPts val="1400"/>
              <a:buNone/>
              <a:defRPr>
                <a:solidFill>
                  <a:schemeClr val="accent5"/>
                </a:solidFill>
              </a:defRPr>
            </a:lvl7pPr>
            <a:lvl8pPr lvl="7" rtl="0">
              <a:spcBef>
                <a:spcPts val="0"/>
              </a:spcBef>
              <a:spcAft>
                <a:spcPts val="0"/>
              </a:spcAft>
              <a:buClr>
                <a:schemeClr val="accent5"/>
              </a:buClr>
              <a:buSzPts val="1400"/>
              <a:buNone/>
              <a:defRPr>
                <a:solidFill>
                  <a:schemeClr val="accent5"/>
                </a:solidFill>
              </a:defRPr>
            </a:lvl8pPr>
            <a:lvl9pPr lvl="8" rtl="0">
              <a:spcBef>
                <a:spcPts val="0"/>
              </a:spcBef>
              <a:spcAft>
                <a:spcPts val="0"/>
              </a:spcAft>
              <a:buClr>
                <a:schemeClr val="accent5"/>
              </a:buClr>
              <a:buSzPts val="1400"/>
              <a:buNone/>
              <a:defRPr>
                <a:solidFill>
                  <a:schemeClr val="accent5"/>
                </a:solidFill>
              </a:defRPr>
            </a:lvl9pPr>
          </a:lstStyle>
          <a:p>
            <a:endParaRPr/>
          </a:p>
        </p:txBody>
      </p:sp>
      <p:sp>
        <p:nvSpPr>
          <p:cNvPr id="2" name="Slide Number Placeholder 1"/>
          <p:cNvSpPr>
            <a:spLocks noGrp="1"/>
          </p:cNvSpPr>
          <p:nvPr>
            <p:ph type="sldNum" sz="quarter" idx="10"/>
          </p:nvPr>
        </p:nvSpPr>
        <p:spPr>
          <a:xfrm>
            <a:off x="6823552" y="4628212"/>
            <a:ext cx="2057400" cy="274637"/>
          </a:xfrm>
        </p:spPr>
        <p:txBody>
          <a:bodyPr/>
          <a:lstStyle/>
          <a:p>
            <a:fld id="{D415EEF5-7A5A-49EA-B7C9-FA7C77B84C0D}" type="slidenum">
              <a:rPr lang="en-IN" smtClean="0"/>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81515F-70C6-4A82-8E95-394F727A6B85}" type="slidenum">
              <a:rPr lang="en-IN" smtClean="0"/>
              <a:t>‹#›</a:t>
            </a:fld>
            <a:endParaRPr lang="en-IN"/>
          </a:p>
        </p:txBody>
      </p:sp>
    </p:spTree>
    <p:extLst>
      <p:ext uri="{BB962C8B-B14F-4D97-AF65-F5344CB8AC3E}">
        <p14:creationId xmlns:p14="http://schemas.microsoft.com/office/powerpoint/2010/main" val="20271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5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83"/>
        <p:cNvGrpSpPr/>
        <p:nvPr/>
      </p:nvGrpSpPr>
      <p:grpSpPr>
        <a:xfrm>
          <a:off x="0" y="0"/>
          <a:ext cx="0" cy="0"/>
          <a:chOff x="0" y="0"/>
          <a:chExt cx="0" cy="0"/>
        </a:xfrm>
      </p:grpSpPr>
      <p:grpSp>
        <p:nvGrpSpPr>
          <p:cNvPr id="584" name="Google Shape;584;p25"/>
          <p:cNvGrpSpPr/>
          <p:nvPr/>
        </p:nvGrpSpPr>
        <p:grpSpPr>
          <a:xfrm rot="307389">
            <a:off x="8235745" y="322709"/>
            <a:ext cx="659675" cy="648121"/>
            <a:chOff x="-40748275" y="3238700"/>
            <a:chExt cx="322600" cy="316950"/>
          </a:xfrm>
        </p:grpSpPr>
        <p:sp>
          <p:nvSpPr>
            <p:cNvPr id="585" name="Google Shape;585;p25"/>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25"/>
          <p:cNvGrpSpPr/>
          <p:nvPr/>
        </p:nvGrpSpPr>
        <p:grpSpPr>
          <a:xfrm rot="940698">
            <a:off x="6925280" y="1072919"/>
            <a:ext cx="636214" cy="647870"/>
            <a:chOff x="-40742750" y="3972175"/>
            <a:chExt cx="311125" cy="316825"/>
          </a:xfrm>
        </p:grpSpPr>
        <p:sp>
          <p:nvSpPr>
            <p:cNvPr id="592" name="Google Shape;592;p25"/>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5"/>
          <p:cNvGrpSpPr/>
          <p:nvPr/>
        </p:nvGrpSpPr>
        <p:grpSpPr>
          <a:xfrm rot="307389">
            <a:off x="741761" y="682752"/>
            <a:ext cx="647508" cy="645923"/>
            <a:chOff x="-38537400" y="3588000"/>
            <a:chExt cx="316650" cy="315875"/>
          </a:xfrm>
        </p:grpSpPr>
        <p:sp>
          <p:nvSpPr>
            <p:cNvPr id="595" name="Google Shape;595;p25"/>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25"/>
          <p:cNvSpPr/>
          <p:nvPr/>
        </p:nvSpPr>
        <p:spPr>
          <a:xfrm rot="-1615932">
            <a:off x="1267573" y="3990419"/>
            <a:ext cx="465517" cy="645876"/>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5"/>
          <p:cNvGrpSpPr/>
          <p:nvPr/>
        </p:nvGrpSpPr>
        <p:grpSpPr>
          <a:xfrm rot="-806945">
            <a:off x="3927232" y="2409422"/>
            <a:ext cx="525073" cy="646283"/>
            <a:chOff x="-39248625" y="3588600"/>
            <a:chExt cx="256775" cy="316050"/>
          </a:xfrm>
        </p:grpSpPr>
        <p:sp>
          <p:nvSpPr>
            <p:cNvPr id="601" name="Google Shape;601;p25"/>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5"/>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5"/>
          <p:cNvGrpSpPr/>
          <p:nvPr/>
        </p:nvGrpSpPr>
        <p:grpSpPr>
          <a:xfrm rot="-1161814">
            <a:off x="4027745" y="218762"/>
            <a:ext cx="636210" cy="647866"/>
            <a:chOff x="-40742750" y="3972175"/>
            <a:chExt cx="311125" cy="316825"/>
          </a:xfrm>
        </p:grpSpPr>
        <p:sp>
          <p:nvSpPr>
            <p:cNvPr id="604" name="Google Shape;604;p25"/>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25"/>
          <p:cNvSpPr/>
          <p:nvPr/>
        </p:nvSpPr>
        <p:spPr>
          <a:xfrm rot="1037461">
            <a:off x="7271512" y="3287616"/>
            <a:ext cx="465525" cy="645886"/>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5755376" y="4292382"/>
            <a:ext cx="3393468" cy="851133"/>
          </a:xfrm>
          <a:custGeom>
            <a:avLst/>
            <a:gdLst/>
            <a:ahLst/>
            <a:cxnLst/>
            <a:rect l="l" t="t" r="r" b="b"/>
            <a:pathLst>
              <a:path w="29658" h="16243" extrusionOk="0">
                <a:moveTo>
                  <a:pt x="23770" y="0"/>
                </a:moveTo>
                <a:cubicBezTo>
                  <a:pt x="20663" y="0"/>
                  <a:pt x="16870" y="994"/>
                  <a:pt x="13801" y="4831"/>
                </a:cubicBezTo>
                <a:cubicBezTo>
                  <a:pt x="7431" y="12792"/>
                  <a:pt x="0" y="16242"/>
                  <a:pt x="0" y="16242"/>
                </a:cubicBezTo>
                <a:lnTo>
                  <a:pt x="29658" y="16242"/>
                </a:lnTo>
                <a:lnTo>
                  <a:pt x="29658" y="1150"/>
                </a:lnTo>
                <a:cubicBezTo>
                  <a:pt x="29658" y="1150"/>
                  <a:pt x="27111" y="0"/>
                  <a:pt x="2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0" y="0"/>
            <a:ext cx="2622367" cy="1068310"/>
          </a:xfrm>
          <a:custGeom>
            <a:avLst/>
            <a:gdLst/>
            <a:ahLst/>
            <a:cxnLst/>
            <a:rect l="l" t="t" r="r" b="b"/>
            <a:pathLst>
              <a:path w="21630" h="16123" extrusionOk="0">
                <a:moveTo>
                  <a:pt x="0" y="0"/>
                </a:moveTo>
                <a:lnTo>
                  <a:pt x="0" y="16123"/>
                </a:lnTo>
                <a:cubicBezTo>
                  <a:pt x="0" y="16123"/>
                  <a:pt x="3219" y="6038"/>
                  <a:pt x="12442" y="5740"/>
                </a:cubicBezTo>
                <a:cubicBezTo>
                  <a:pt x="21629" y="5441"/>
                  <a:pt x="21531" y="35"/>
                  <a:pt x="21531" y="35"/>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609"/>
        <p:cNvGrpSpPr/>
        <p:nvPr/>
      </p:nvGrpSpPr>
      <p:grpSpPr>
        <a:xfrm>
          <a:off x="0" y="0"/>
          <a:ext cx="0" cy="0"/>
          <a:chOff x="0" y="0"/>
          <a:chExt cx="0" cy="0"/>
        </a:xfrm>
      </p:grpSpPr>
      <p:grpSp>
        <p:nvGrpSpPr>
          <p:cNvPr id="610" name="Google Shape;610;p26"/>
          <p:cNvGrpSpPr/>
          <p:nvPr/>
        </p:nvGrpSpPr>
        <p:grpSpPr>
          <a:xfrm rot="307389">
            <a:off x="699545" y="861234"/>
            <a:ext cx="659675" cy="648121"/>
            <a:chOff x="-40748275" y="3238700"/>
            <a:chExt cx="322600" cy="316950"/>
          </a:xfrm>
        </p:grpSpPr>
        <p:sp>
          <p:nvSpPr>
            <p:cNvPr id="611" name="Google Shape;611;p26"/>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6"/>
          <p:cNvGrpSpPr/>
          <p:nvPr/>
        </p:nvGrpSpPr>
        <p:grpSpPr>
          <a:xfrm rot="307389">
            <a:off x="462600" y="4108826"/>
            <a:ext cx="590712" cy="649144"/>
            <a:chOff x="-39998250" y="3605325"/>
            <a:chExt cx="288875" cy="317450"/>
          </a:xfrm>
        </p:grpSpPr>
        <p:sp>
          <p:nvSpPr>
            <p:cNvPr id="618" name="Google Shape;618;p26"/>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6"/>
          <p:cNvGrpSpPr/>
          <p:nvPr/>
        </p:nvGrpSpPr>
        <p:grpSpPr>
          <a:xfrm rot="307389">
            <a:off x="6461254" y="1095638"/>
            <a:ext cx="641066" cy="648326"/>
            <a:chOff x="-39647175" y="3972000"/>
            <a:chExt cx="313500" cy="317050"/>
          </a:xfrm>
        </p:grpSpPr>
        <p:sp>
          <p:nvSpPr>
            <p:cNvPr id="621" name="Google Shape;621;p2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26"/>
          <p:cNvGrpSpPr/>
          <p:nvPr/>
        </p:nvGrpSpPr>
        <p:grpSpPr>
          <a:xfrm>
            <a:off x="8340121" y="273164"/>
            <a:ext cx="508976" cy="647109"/>
            <a:chOff x="-37370925" y="3579105"/>
            <a:chExt cx="248900" cy="316450"/>
          </a:xfrm>
        </p:grpSpPr>
        <p:sp>
          <p:nvSpPr>
            <p:cNvPr id="625" name="Google Shape;625;p26"/>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6"/>
          <p:cNvGrpSpPr/>
          <p:nvPr/>
        </p:nvGrpSpPr>
        <p:grpSpPr>
          <a:xfrm rot="-215492">
            <a:off x="3867809" y="398897"/>
            <a:ext cx="663575" cy="649261"/>
            <a:chOff x="-41117650" y="3605525"/>
            <a:chExt cx="324500" cy="317500"/>
          </a:xfrm>
        </p:grpSpPr>
        <p:sp>
          <p:nvSpPr>
            <p:cNvPr id="628" name="Google Shape;628;p26"/>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6"/>
          <p:cNvSpPr/>
          <p:nvPr/>
        </p:nvSpPr>
        <p:spPr>
          <a:xfrm rot="-5400000">
            <a:off x="6967948" y="2967460"/>
            <a:ext cx="3353818" cy="998263"/>
          </a:xfrm>
          <a:custGeom>
            <a:avLst/>
            <a:gdLst/>
            <a:ahLst/>
            <a:cxnLst/>
            <a:rect l="l" t="t" r="r" b="b"/>
            <a:pathLst>
              <a:path w="36527" h="14507" extrusionOk="0">
                <a:moveTo>
                  <a:pt x="3268" y="0"/>
                </a:moveTo>
                <a:cubicBezTo>
                  <a:pt x="2290" y="0"/>
                  <a:pt x="1206" y="66"/>
                  <a:pt x="0" y="207"/>
                </a:cubicBezTo>
                <a:lnTo>
                  <a:pt x="0" y="14506"/>
                </a:lnTo>
                <a:lnTo>
                  <a:pt x="35696" y="14506"/>
                </a:lnTo>
                <a:cubicBezTo>
                  <a:pt x="35696" y="14506"/>
                  <a:pt x="36526" y="8800"/>
                  <a:pt x="32081" y="5979"/>
                </a:cubicBezTo>
                <a:cubicBezTo>
                  <a:pt x="31417" y="5556"/>
                  <a:pt x="30717" y="5382"/>
                  <a:pt x="29992" y="5382"/>
                </a:cubicBezTo>
                <a:cubicBezTo>
                  <a:pt x="26603" y="5382"/>
                  <a:pt x="22654" y="9189"/>
                  <a:pt x="19092" y="9189"/>
                </a:cubicBezTo>
                <a:cubicBezTo>
                  <a:pt x="18277" y="9189"/>
                  <a:pt x="17483" y="8990"/>
                  <a:pt x="16720" y="8500"/>
                </a:cubicBezTo>
                <a:cubicBezTo>
                  <a:pt x="12377" y="5684"/>
                  <a:pt x="12389" y="0"/>
                  <a:pt x="3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0" y="-9200"/>
            <a:ext cx="2564122" cy="704466"/>
          </a:xfrm>
          <a:custGeom>
            <a:avLst/>
            <a:gdLst/>
            <a:ahLst/>
            <a:cxnLst/>
            <a:rect l="l" t="t" r="r" b="b"/>
            <a:pathLst>
              <a:path w="33774" h="15399" extrusionOk="0">
                <a:moveTo>
                  <a:pt x="33773" y="0"/>
                </a:moveTo>
                <a:cubicBezTo>
                  <a:pt x="33773" y="0"/>
                  <a:pt x="33766" y="8"/>
                  <a:pt x="33752" y="25"/>
                </a:cubicBezTo>
                <a:lnTo>
                  <a:pt x="33752" y="25"/>
                </a:lnTo>
                <a:cubicBezTo>
                  <a:pt x="33766" y="9"/>
                  <a:pt x="33773" y="0"/>
                  <a:pt x="33773" y="0"/>
                </a:cubicBezTo>
                <a:close/>
                <a:moveTo>
                  <a:pt x="33752" y="25"/>
                </a:moveTo>
                <a:cubicBezTo>
                  <a:pt x="33748" y="29"/>
                  <a:pt x="33744" y="33"/>
                  <a:pt x="33740" y="39"/>
                </a:cubicBezTo>
                <a:cubicBezTo>
                  <a:pt x="33651" y="138"/>
                  <a:pt x="29873" y="171"/>
                  <a:pt x="24875" y="171"/>
                </a:cubicBezTo>
                <a:cubicBezTo>
                  <a:pt x="14878" y="171"/>
                  <a:pt x="1" y="39"/>
                  <a:pt x="1" y="39"/>
                </a:cubicBezTo>
                <a:lnTo>
                  <a:pt x="1" y="15397"/>
                </a:lnTo>
                <a:cubicBezTo>
                  <a:pt x="10" y="15398"/>
                  <a:pt x="20" y="15399"/>
                  <a:pt x="31" y="15399"/>
                </a:cubicBezTo>
                <a:cubicBezTo>
                  <a:pt x="632" y="15399"/>
                  <a:pt x="4177" y="13656"/>
                  <a:pt x="7564" y="10951"/>
                </a:cubicBezTo>
                <a:cubicBezTo>
                  <a:pt x="9022" y="9802"/>
                  <a:pt x="10356" y="9381"/>
                  <a:pt x="11710" y="9381"/>
                </a:cubicBezTo>
                <a:cubicBezTo>
                  <a:pt x="13561" y="9381"/>
                  <a:pt x="15451" y="10167"/>
                  <a:pt x="17750" y="10951"/>
                </a:cubicBezTo>
                <a:cubicBezTo>
                  <a:pt x="18614" y="11254"/>
                  <a:pt x="19778" y="11481"/>
                  <a:pt x="21068" y="11481"/>
                </a:cubicBezTo>
                <a:cubicBezTo>
                  <a:pt x="23889" y="11481"/>
                  <a:pt x="27308" y="10396"/>
                  <a:pt x="29494" y="6639"/>
                </a:cubicBezTo>
                <a:cubicBezTo>
                  <a:pt x="32205" y="1950"/>
                  <a:pt x="33570" y="243"/>
                  <a:pt x="33752"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33"/>
        <p:cNvGrpSpPr/>
        <p:nvPr/>
      </p:nvGrpSpPr>
      <p:grpSpPr>
        <a:xfrm>
          <a:off x="0" y="0"/>
          <a:ext cx="0" cy="0"/>
          <a:chOff x="0" y="0"/>
          <a:chExt cx="0" cy="0"/>
        </a:xfrm>
      </p:grpSpPr>
      <p:grpSp>
        <p:nvGrpSpPr>
          <p:cNvPr id="634" name="Google Shape;634;p27"/>
          <p:cNvGrpSpPr/>
          <p:nvPr/>
        </p:nvGrpSpPr>
        <p:grpSpPr>
          <a:xfrm rot="989701">
            <a:off x="6050441" y="4025835"/>
            <a:ext cx="652361" cy="649140"/>
            <a:chOff x="-42994575" y="3950300"/>
            <a:chExt cx="319025" cy="317450"/>
          </a:xfrm>
        </p:grpSpPr>
        <p:sp>
          <p:nvSpPr>
            <p:cNvPr id="635" name="Google Shape;635;p27"/>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7"/>
          <p:cNvGrpSpPr/>
          <p:nvPr/>
        </p:nvGrpSpPr>
        <p:grpSpPr>
          <a:xfrm rot="1431075">
            <a:off x="8385263" y="2393845"/>
            <a:ext cx="467116" cy="647531"/>
            <a:chOff x="-38860325" y="3221750"/>
            <a:chExt cx="228425" cy="316650"/>
          </a:xfrm>
        </p:grpSpPr>
        <p:sp>
          <p:nvSpPr>
            <p:cNvPr id="639" name="Google Shape;639;p27"/>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27"/>
          <p:cNvSpPr/>
          <p:nvPr/>
        </p:nvSpPr>
        <p:spPr>
          <a:xfrm>
            <a:off x="8160933" y="217258"/>
            <a:ext cx="634635" cy="65089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27"/>
          <p:cNvGrpSpPr/>
          <p:nvPr/>
        </p:nvGrpSpPr>
        <p:grpSpPr>
          <a:xfrm rot="-1712039">
            <a:off x="417060" y="3252139"/>
            <a:ext cx="594346" cy="650733"/>
            <a:chOff x="-39625900" y="3238300"/>
            <a:chExt cx="290650" cy="318225"/>
          </a:xfrm>
        </p:grpSpPr>
        <p:sp>
          <p:nvSpPr>
            <p:cNvPr id="645" name="Google Shape;645;p27"/>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7"/>
          <p:cNvSpPr/>
          <p:nvPr/>
        </p:nvSpPr>
        <p:spPr>
          <a:xfrm rot="1277241">
            <a:off x="7025553" y="407281"/>
            <a:ext cx="650745" cy="646349"/>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0" y="4434998"/>
            <a:ext cx="3804744" cy="708449"/>
          </a:xfrm>
          <a:custGeom>
            <a:avLst/>
            <a:gdLst/>
            <a:ahLst/>
            <a:cxnLst/>
            <a:rect l="l" t="t" r="r" b="b"/>
            <a:pathLst>
              <a:path w="36527" h="14507" extrusionOk="0">
                <a:moveTo>
                  <a:pt x="3268" y="0"/>
                </a:moveTo>
                <a:cubicBezTo>
                  <a:pt x="2290" y="0"/>
                  <a:pt x="1206" y="66"/>
                  <a:pt x="0" y="207"/>
                </a:cubicBezTo>
                <a:lnTo>
                  <a:pt x="0" y="14506"/>
                </a:lnTo>
                <a:lnTo>
                  <a:pt x="35696" y="14506"/>
                </a:lnTo>
                <a:cubicBezTo>
                  <a:pt x="35696" y="14506"/>
                  <a:pt x="36526" y="8800"/>
                  <a:pt x="32081" y="5979"/>
                </a:cubicBezTo>
                <a:cubicBezTo>
                  <a:pt x="31417" y="5556"/>
                  <a:pt x="30717" y="5382"/>
                  <a:pt x="29992" y="5382"/>
                </a:cubicBezTo>
                <a:cubicBezTo>
                  <a:pt x="26603" y="5382"/>
                  <a:pt x="22654" y="9189"/>
                  <a:pt x="19092" y="9189"/>
                </a:cubicBezTo>
                <a:cubicBezTo>
                  <a:pt x="18277" y="9189"/>
                  <a:pt x="17483" y="8990"/>
                  <a:pt x="16720" y="8500"/>
                </a:cubicBezTo>
                <a:cubicBezTo>
                  <a:pt x="12377" y="5684"/>
                  <a:pt x="12389" y="0"/>
                  <a:pt x="3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0" y="-9200"/>
            <a:ext cx="2783400" cy="726910"/>
          </a:xfrm>
          <a:custGeom>
            <a:avLst/>
            <a:gdLst/>
            <a:ahLst/>
            <a:cxnLst/>
            <a:rect l="l" t="t" r="r" b="b"/>
            <a:pathLst>
              <a:path w="33774" h="15399" extrusionOk="0">
                <a:moveTo>
                  <a:pt x="33773" y="0"/>
                </a:moveTo>
                <a:cubicBezTo>
                  <a:pt x="33773" y="0"/>
                  <a:pt x="33766" y="8"/>
                  <a:pt x="33752" y="25"/>
                </a:cubicBezTo>
                <a:lnTo>
                  <a:pt x="33752" y="25"/>
                </a:lnTo>
                <a:cubicBezTo>
                  <a:pt x="33766" y="9"/>
                  <a:pt x="33773" y="0"/>
                  <a:pt x="33773" y="0"/>
                </a:cubicBezTo>
                <a:close/>
                <a:moveTo>
                  <a:pt x="33752" y="25"/>
                </a:moveTo>
                <a:cubicBezTo>
                  <a:pt x="33748" y="29"/>
                  <a:pt x="33744" y="33"/>
                  <a:pt x="33740" y="39"/>
                </a:cubicBezTo>
                <a:cubicBezTo>
                  <a:pt x="33651" y="138"/>
                  <a:pt x="29873" y="171"/>
                  <a:pt x="24875" y="171"/>
                </a:cubicBezTo>
                <a:cubicBezTo>
                  <a:pt x="14878" y="171"/>
                  <a:pt x="1" y="39"/>
                  <a:pt x="1" y="39"/>
                </a:cubicBezTo>
                <a:lnTo>
                  <a:pt x="1" y="15397"/>
                </a:lnTo>
                <a:cubicBezTo>
                  <a:pt x="10" y="15398"/>
                  <a:pt x="20" y="15399"/>
                  <a:pt x="31" y="15399"/>
                </a:cubicBezTo>
                <a:cubicBezTo>
                  <a:pt x="632" y="15399"/>
                  <a:pt x="4177" y="13656"/>
                  <a:pt x="7564" y="10951"/>
                </a:cubicBezTo>
                <a:cubicBezTo>
                  <a:pt x="9022" y="9802"/>
                  <a:pt x="10356" y="9381"/>
                  <a:pt x="11710" y="9381"/>
                </a:cubicBezTo>
                <a:cubicBezTo>
                  <a:pt x="13561" y="9381"/>
                  <a:pt x="15451" y="10167"/>
                  <a:pt x="17750" y="10951"/>
                </a:cubicBezTo>
                <a:cubicBezTo>
                  <a:pt x="18614" y="11254"/>
                  <a:pt x="19778" y="11481"/>
                  <a:pt x="21068" y="11481"/>
                </a:cubicBezTo>
                <a:cubicBezTo>
                  <a:pt x="23889" y="11481"/>
                  <a:pt x="27308" y="10396"/>
                  <a:pt x="29494" y="6639"/>
                </a:cubicBezTo>
                <a:cubicBezTo>
                  <a:pt x="32205" y="1950"/>
                  <a:pt x="33570" y="243"/>
                  <a:pt x="33752"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232264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3BA22F-1809-446C-B656-0E374AA81ACB}" type="slidenum">
              <a:rPr lang="en-IN" smtClean="0"/>
              <a:t>‹#›</a:t>
            </a:fld>
            <a:endParaRPr lang="en-IN"/>
          </a:p>
        </p:txBody>
      </p:sp>
    </p:spTree>
    <p:extLst>
      <p:ext uri="{BB962C8B-B14F-4D97-AF65-F5344CB8AC3E}">
        <p14:creationId xmlns:p14="http://schemas.microsoft.com/office/powerpoint/2010/main" val="360563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225" y="363700"/>
            <a:ext cx="7715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oboto Serif"/>
              <a:buNone/>
              <a:defRPr sz="2800" b="1">
                <a:solidFill>
                  <a:schemeClr val="dk1"/>
                </a:solidFill>
                <a:latin typeface="Roboto Serif"/>
                <a:ea typeface="Roboto Serif"/>
                <a:cs typeface="Roboto Serif"/>
                <a:sym typeface="Roboto Serif"/>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225" y="1550030"/>
            <a:ext cx="7788000" cy="2719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Inter"/>
              <a:buChar char="●"/>
              <a:defRPr sz="1800" b="1">
                <a:solidFill>
                  <a:schemeClr val="lt1"/>
                </a:solidFill>
                <a:latin typeface="Inter"/>
                <a:ea typeface="Inter"/>
                <a:cs typeface="Inter"/>
                <a:sym typeface="Inter"/>
              </a:defRPr>
            </a:lvl1pPr>
            <a:lvl2pPr marL="914400" lvl="1"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2pPr>
            <a:lvl3pPr marL="1371600" lvl="2"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3pPr>
            <a:lvl4pPr marL="1828800" lvl="3"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4pPr>
            <a:lvl5pPr marL="2286000" lvl="4"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5pPr>
            <a:lvl6pPr marL="2743200" lvl="5"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6pPr>
            <a:lvl7pPr marL="3200400" lvl="6"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7pPr>
            <a:lvl8pPr marL="3657600" lvl="7"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8pPr>
            <a:lvl9pPr marL="4114800" lvl="8" indent="-317500">
              <a:lnSpc>
                <a:spcPct val="115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9pPr>
          </a:lstStyle>
          <a:p>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15EEF5-7A5A-49EA-B7C9-FA7C77B84C0D}" type="slidenum">
              <a:rPr lang="en-IN" smtClean="0"/>
              <a:t>‹#›</a:t>
            </a:fld>
            <a:endParaRPr lang="en-I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23BA22F-1809-446C-B656-0E374AA81ACB}" type="slidenum">
              <a:rPr lang="en-IN" smtClean="0"/>
              <a:t>‹#›</a:t>
            </a:fld>
            <a:endParaRPr lang="en-IN"/>
          </a:p>
        </p:txBody>
      </p:sp>
    </p:spTree>
    <p:extLst>
      <p:ext uri="{BB962C8B-B14F-4D97-AF65-F5344CB8AC3E}">
        <p14:creationId xmlns:p14="http://schemas.microsoft.com/office/powerpoint/2010/main" val="26092556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881515F-70C6-4A82-8E95-394F727A6B85}" type="slidenum">
              <a:rPr lang="en-IN" smtClean="0"/>
              <a:t>‹#›</a:t>
            </a:fld>
            <a:endParaRPr lang="en-IN"/>
          </a:p>
        </p:txBody>
      </p:sp>
    </p:spTree>
    <p:extLst>
      <p:ext uri="{BB962C8B-B14F-4D97-AF65-F5344CB8AC3E}">
        <p14:creationId xmlns:p14="http://schemas.microsoft.com/office/powerpoint/2010/main" val="33826909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ctrTitle"/>
          </p:nvPr>
        </p:nvSpPr>
        <p:spPr>
          <a:xfrm>
            <a:off x="616449" y="1903315"/>
            <a:ext cx="7977712" cy="1009462"/>
          </a:xfrm>
          <a:prstGeom prst="rect">
            <a:avLst/>
          </a:prstGeom>
        </p:spPr>
        <p:txBody>
          <a:bodyPr spcFirstLastPara="1" wrap="square" lIns="91425" tIns="91425" rIns="91425" bIns="91425" anchor="b" anchorCtr="0">
            <a:noAutofit/>
          </a:bodyPr>
          <a:lstStyle/>
          <a:p>
            <a:pPr algn="ctr"/>
            <a:r>
              <a:rPr lang="en-US" sz="3200" dirty="0"/>
              <a:t> Backsliding of Democracy and Decentralization in Kerala (India) </a:t>
            </a:r>
            <a:endParaRPr dirty="0"/>
          </a:p>
        </p:txBody>
      </p:sp>
      <p:sp>
        <p:nvSpPr>
          <p:cNvPr id="667" name="Google Shape;667;p34"/>
          <p:cNvSpPr txBox="1">
            <a:spLocks noGrp="1"/>
          </p:cNvSpPr>
          <p:nvPr>
            <p:ph type="subTitle" idx="1"/>
          </p:nvPr>
        </p:nvSpPr>
        <p:spPr>
          <a:xfrm>
            <a:off x="1505332" y="2912777"/>
            <a:ext cx="5707123" cy="1505112"/>
          </a:xfrm>
          <a:prstGeom prst="rect">
            <a:avLst/>
          </a:prstGeom>
        </p:spPr>
        <p:txBody>
          <a:bodyPr spcFirstLastPara="1" wrap="square" lIns="91425" tIns="91425" rIns="91425" bIns="91425" anchor="t" anchorCtr="0">
            <a:noAutofit/>
          </a:bodyPr>
          <a:lstStyle/>
          <a:p>
            <a:pPr algn="ctr"/>
            <a:r>
              <a:rPr lang="en-US" sz="2800" dirty="0">
                <a:solidFill>
                  <a:srgbClr val="7030A0"/>
                </a:solidFill>
                <a:latin typeface="Times New Roman" pitchFamily="18" charset="0"/>
                <a:cs typeface="Times New Roman" pitchFamily="18" charset="0"/>
              </a:rPr>
              <a:t>Jos </a:t>
            </a:r>
            <a:r>
              <a:rPr lang="en-US" sz="2800" dirty="0" err="1">
                <a:solidFill>
                  <a:srgbClr val="7030A0"/>
                </a:solidFill>
                <a:latin typeface="Times New Roman" pitchFamily="18" charset="0"/>
                <a:cs typeface="Times New Roman" pitchFamily="18" charset="0"/>
              </a:rPr>
              <a:t>Chathukulam</a:t>
            </a:r>
            <a:endParaRPr lang="en-US" sz="2800" dirty="0">
              <a:solidFill>
                <a:srgbClr val="7030A0"/>
              </a:solidFill>
              <a:latin typeface="Times New Roman" pitchFamily="18" charset="0"/>
              <a:cs typeface="Times New Roman" pitchFamily="18" charset="0"/>
            </a:endParaRPr>
          </a:p>
          <a:p>
            <a:pPr algn="ctr"/>
            <a:r>
              <a:rPr lang="en-US" sz="1600" dirty="0">
                <a:solidFill>
                  <a:srgbClr val="002060"/>
                </a:solidFill>
                <a:latin typeface="Times New Roman" pitchFamily="18" charset="0"/>
                <a:cs typeface="Times New Roman" pitchFamily="18" charset="0"/>
              </a:rPr>
              <a:t>Director</a:t>
            </a:r>
          </a:p>
          <a:p>
            <a:pPr algn="ctr"/>
            <a:r>
              <a:rPr lang="en-US" sz="1600" dirty="0">
                <a:solidFill>
                  <a:srgbClr val="002060"/>
                </a:solidFill>
                <a:latin typeface="Times New Roman" pitchFamily="18" charset="0"/>
                <a:cs typeface="Times New Roman" pitchFamily="18" charset="0"/>
              </a:rPr>
              <a:t>Centre for Rural Management (CRM)</a:t>
            </a:r>
          </a:p>
          <a:p>
            <a:pPr algn="ctr"/>
            <a:r>
              <a:rPr lang="en-US" sz="1600" dirty="0" err="1">
                <a:solidFill>
                  <a:srgbClr val="002060"/>
                </a:solidFill>
                <a:latin typeface="Times New Roman" pitchFamily="18" charset="0"/>
                <a:cs typeface="Times New Roman" pitchFamily="18" charset="0"/>
              </a:rPr>
              <a:t>Kottayam</a:t>
            </a:r>
            <a:r>
              <a:rPr lang="en-US" sz="1600" dirty="0">
                <a:solidFill>
                  <a:srgbClr val="002060"/>
                </a:solidFill>
                <a:latin typeface="Times New Roman" pitchFamily="18" charset="0"/>
                <a:cs typeface="Times New Roman" pitchFamily="18" charset="0"/>
              </a:rPr>
              <a:t>,  Kerala (India)</a:t>
            </a:r>
          </a:p>
          <a:p>
            <a:pPr marL="0" lvl="0" indent="0" algn="l" rtl="0">
              <a:spcBef>
                <a:spcPts val="0"/>
              </a:spcBef>
              <a:spcAft>
                <a:spcPts val="1200"/>
              </a:spcAft>
              <a:buNone/>
            </a:pPr>
            <a:endParaRPr dirty="0"/>
          </a:p>
        </p:txBody>
      </p:sp>
      <p:pic>
        <p:nvPicPr>
          <p:cNvPr id="1026" name="Picture 2" descr="Democratic Backsliding and Security Governance | George C. Marshall  European Center For Security Stu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785" y="0"/>
            <a:ext cx="6492219" cy="18827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6449" y="4592548"/>
            <a:ext cx="7685070" cy="307777"/>
          </a:xfrm>
          <a:prstGeom prst="rect">
            <a:avLst/>
          </a:prstGeom>
          <a:noFill/>
        </p:spPr>
        <p:txBody>
          <a:bodyPr wrap="square" rtlCol="0">
            <a:spAutoFit/>
          </a:bodyPr>
          <a:lstStyle/>
          <a:p>
            <a:r>
              <a:rPr lang="en-US" b="1" dirty="0" smtClean="0">
                <a:solidFill>
                  <a:srgbClr val="FF0000"/>
                </a:solidFill>
              </a:rPr>
              <a:t>Presented at the CASID Conference 2024, Montreal, Canada on June 12-14, 2024</a:t>
            </a:r>
            <a:endParaRPr lang="en-IN"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82193" y="572700"/>
            <a:ext cx="9061807" cy="4469259"/>
          </a:xfrm>
        </p:spPr>
        <p:txBody>
          <a:bodyPr/>
          <a:lstStyle/>
          <a:p>
            <a:pPr lvl="0">
              <a:buClr>
                <a:schemeClr val="tx1"/>
              </a:buClr>
              <a:buFont typeface="Wingdings" panose="05000000000000000000" pitchFamily="2" charset="2"/>
              <a:buChar char="q"/>
            </a:pPr>
            <a:r>
              <a:rPr lang="en-US" sz="2000" dirty="0" smtClean="0"/>
              <a:t>LDF </a:t>
            </a:r>
            <a:r>
              <a:rPr lang="en-US" sz="2000" dirty="0"/>
              <a:t>has managed to use populism and </a:t>
            </a:r>
            <a:r>
              <a:rPr lang="en-US" sz="2000" dirty="0" err="1"/>
              <a:t>clientelism</a:t>
            </a:r>
            <a:r>
              <a:rPr lang="en-US" sz="2000" dirty="0"/>
              <a:t> as “modes of political incorporation” (Mouzelis,1986).</a:t>
            </a:r>
            <a:endParaRPr lang="en-IN" sz="2000" dirty="0"/>
          </a:p>
          <a:p>
            <a:pPr lvl="0">
              <a:buClr>
                <a:schemeClr val="tx1"/>
              </a:buClr>
              <a:buFont typeface="Wingdings" panose="05000000000000000000" pitchFamily="2" charset="2"/>
              <a:buChar char="q"/>
            </a:pPr>
            <a:r>
              <a:rPr lang="en-US" sz="2000" dirty="0"/>
              <a:t>Public conscience in Kerala is that the  “LDF stands for care economy” and one of the major reasons for such a perspective is largely because of the welfare measures implemented by the successive LDF government </a:t>
            </a:r>
            <a:endParaRPr lang="en-IN" sz="2000" dirty="0"/>
          </a:p>
          <a:p>
            <a:pPr lvl="0">
              <a:buClr>
                <a:schemeClr val="tx1"/>
              </a:buClr>
              <a:buFont typeface="Wingdings" panose="05000000000000000000" pitchFamily="2" charset="2"/>
              <a:buChar char="q"/>
            </a:pPr>
            <a:r>
              <a:rPr lang="en-US" sz="2000" dirty="0"/>
              <a:t>With the help of </a:t>
            </a:r>
            <a:r>
              <a:rPr lang="en-US" sz="2000" dirty="0" err="1"/>
              <a:t>clientelism</a:t>
            </a:r>
            <a:r>
              <a:rPr lang="en-US" sz="2000" dirty="0"/>
              <a:t> and welfare measures, the LDF got an opportunity to salvage their corruption scandals and scams.</a:t>
            </a:r>
            <a:endParaRPr lang="en-IN" sz="2000" dirty="0"/>
          </a:p>
          <a:p>
            <a:pPr lvl="0">
              <a:buClr>
                <a:schemeClr val="tx1"/>
              </a:buClr>
              <a:buFont typeface="Wingdings" panose="05000000000000000000" pitchFamily="2" charset="2"/>
              <a:buChar char="q"/>
            </a:pPr>
            <a:r>
              <a:rPr lang="en-US" sz="2000" dirty="0"/>
              <a:t>A slew of </a:t>
            </a:r>
            <a:r>
              <a:rPr lang="en-US" sz="2000" dirty="0" err="1"/>
              <a:t>clientelist</a:t>
            </a:r>
            <a:r>
              <a:rPr lang="en-US" sz="2000" dirty="0"/>
              <a:t> and welfare policies over the years have played a crucial role in cementing the consecutive victory of LDF in 2016 and 2021. </a:t>
            </a:r>
            <a:endParaRPr lang="en-IN" sz="2000" dirty="0"/>
          </a:p>
          <a:p>
            <a:endParaRPr lang="en-IN" sz="2400" dirty="0"/>
          </a:p>
        </p:txBody>
      </p:sp>
      <p:sp>
        <p:nvSpPr>
          <p:cNvPr id="2" name="Title 1"/>
          <p:cNvSpPr>
            <a:spLocks noGrp="1"/>
          </p:cNvSpPr>
          <p:nvPr>
            <p:ph type="title" idx="4294967295"/>
          </p:nvPr>
        </p:nvSpPr>
        <p:spPr>
          <a:xfrm>
            <a:off x="328772" y="0"/>
            <a:ext cx="8178230" cy="572700"/>
          </a:xfrm>
        </p:spPr>
        <p:txBody>
          <a:bodyPr/>
          <a:lstStyle/>
          <a:p>
            <a:pPr algn="ctr"/>
            <a:r>
              <a:rPr lang="en-US" dirty="0"/>
              <a:t>Political </a:t>
            </a:r>
            <a:r>
              <a:rPr lang="en-US" dirty="0" err="1"/>
              <a:t>Clientelism</a:t>
            </a:r>
            <a:r>
              <a:rPr lang="en-US" dirty="0"/>
              <a:t> by </a:t>
            </a:r>
            <a:r>
              <a:rPr lang="en-US" dirty="0" smtClean="0"/>
              <a:t>LDF(</a:t>
            </a:r>
            <a:r>
              <a:rPr lang="en-US" dirty="0" err="1" smtClean="0"/>
              <a:t>Cont</a:t>
            </a:r>
            <a:r>
              <a:rPr lang="en-US" dirty="0" smtClean="0"/>
              <a:t>…)</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10</a:t>
            </a:fld>
            <a:endParaRPr lang="en-IN"/>
          </a:p>
        </p:txBody>
      </p:sp>
    </p:spTree>
    <p:extLst>
      <p:ext uri="{BB962C8B-B14F-4D97-AF65-F5344CB8AC3E}">
        <p14:creationId xmlns:p14="http://schemas.microsoft.com/office/powerpoint/2010/main" val="70201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1" y="686261"/>
            <a:ext cx="8517277" cy="4317253"/>
          </a:xfrm>
        </p:spPr>
        <p:txBody>
          <a:bodyPr/>
          <a:lstStyle/>
          <a:p>
            <a:pPr lvl="0">
              <a:buClr>
                <a:srgbClr val="C00000"/>
              </a:buClr>
              <a:buFont typeface="Wingdings" panose="05000000000000000000" pitchFamily="2" charset="2"/>
              <a:buChar char="q"/>
            </a:pPr>
            <a:r>
              <a:rPr lang="en-GB" sz="2000" dirty="0"/>
              <a:t>Politics of murder has no place in a </a:t>
            </a:r>
            <a:r>
              <a:rPr lang="en-GB" sz="2000" dirty="0" smtClean="0"/>
              <a:t>democracy</a:t>
            </a:r>
            <a:endParaRPr lang="en-US" sz="2000" dirty="0"/>
          </a:p>
          <a:p>
            <a:pPr lvl="0">
              <a:buClr>
                <a:srgbClr val="C00000"/>
              </a:buClr>
              <a:buFont typeface="Wingdings" panose="05000000000000000000" pitchFamily="2" charset="2"/>
              <a:buChar char="q"/>
            </a:pPr>
            <a:r>
              <a:rPr lang="en-US" sz="2000" dirty="0"/>
              <a:t>There is no one size fits all definition for the term political killings/murders</a:t>
            </a:r>
            <a:endParaRPr lang="en-IN" sz="2000" dirty="0"/>
          </a:p>
          <a:p>
            <a:pPr lvl="0">
              <a:buClr>
                <a:srgbClr val="C00000"/>
              </a:buClr>
              <a:buFont typeface="Wingdings" panose="05000000000000000000" pitchFamily="2" charset="2"/>
              <a:buChar char="q"/>
            </a:pPr>
            <a:r>
              <a:rPr lang="en-US" sz="2000" dirty="0"/>
              <a:t>Some define it as an “extra-judicial killing”  in which political rulers and government authorities deliberately and unlawfully kills their political opponents, whom they perceive as a threat to them or whom they view as an enemy to their party, party ideology, beliefs and concepts.   </a:t>
            </a:r>
            <a:endParaRPr lang="en-IN" sz="2000" dirty="0"/>
          </a:p>
          <a:p>
            <a:pPr lvl="0">
              <a:buClr>
                <a:srgbClr val="C00000"/>
              </a:buClr>
              <a:buFont typeface="Wingdings" panose="05000000000000000000" pitchFamily="2" charset="2"/>
              <a:buChar char="q"/>
            </a:pPr>
            <a:r>
              <a:rPr lang="en-US" sz="2000" dirty="0"/>
              <a:t>Some compare political killings to ‘</a:t>
            </a:r>
            <a:r>
              <a:rPr lang="en-US" sz="2000" dirty="0" err="1"/>
              <a:t>politicide</a:t>
            </a:r>
            <a:r>
              <a:rPr lang="en-US" sz="2000" dirty="0"/>
              <a:t>’ (political mass murder) in which a group of people are killed because of their “hierarchical position” or “political opposition” to the regime and dominant groups (</a:t>
            </a:r>
            <a:r>
              <a:rPr lang="en-US" sz="2000" dirty="0" err="1"/>
              <a:t>Gurr</a:t>
            </a:r>
            <a:r>
              <a:rPr lang="en-US" sz="2000" dirty="0"/>
              <a:t> and </a:t>
            </a:r>
            <a:r>
              <a:rPr lang="en-US" sz="2000" dirty="0" err="1"/>
              <a:t>Harff</a:t>
            </a:r>
            <a:r>
              <a:rPr lang="en-US" sz="2000" dirty="0"/>
              <a:t>, 2003).  </a:t>
            </a:r>
            <a:endParaRPr lang="en-IN" sz="2000" dirty="0"/>
          </a:p>
          <a:p>
            <a:pPr>
              <a:buClr>
                <a:srgbClr val="C00000"/>
              </a:buClr>
              <a:buFont typeface="Wingdings" panose="05000000000000000000" pitchFamily="2" charset="2"/>
              <a:buChar char="q"/>
            </a:pPr>
            <a:endParaRPr lang="en-IN" dirty="0"/>
          </a:p>
        </p:txBody>
      </p:sp>
      <p:sp>
        <p:nvSpPr>
          <p:cNvPr id="2" name="Title 1"/>
          <p:cNvSpPr>
            <a:spLocks noGrp="1"/>
          </p:cNvSpPr>
          <p:nvPr>
            <p:ph type="title" idx="4294967295"/>
          </p:nvPr>
        </p:nvSpPr>
        <p:spPr>
          <a:xfrm>
            <a:off x="328771" y="0"/>
            <a:ext cx="8342617" cy="419610"/>
          </a:xfrm>
        </p:spPr>
        <p:txBody>
          <a:bodyPr/>
          <a:lstStyle/>
          <a:p>
            <a:pPr algn="ctr"/>
            <a:r>
              <a:rPr lang="en-US" dirty="0"/>
              <a:t>Violence and Political Killings </a:t>
            </a:r>
            <a:r>
              <a:rPr lang="en-IN" dirty="0"/>
              <a:t/>
            </a:r>
            <a:br>
              <a:rPr lang="en-IN" dirty="0"/>
            </a:b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11</a:t>
            </a:fld>
            <a:endParaRPr lang="en-IN"/>
          </a:p>
        </p:txBody>
      </p:sp>
    </p:spTree>
    <p:extLst>
      <p:ext uri="{BB962C8B-B14F-4D97-AF65-F5344CB8AC3E}">
        <p14:creationId xmlns:p14="http://schemas.microsoft.com/office/powerpoint/2010/main" val="3916783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1" y="738686"/>
            <a:ext cx="8517277" cy="4120992"/>
          </a:xfrm>
        </p:spPr>
        <p:txBody>
          <a:bodyPr/>
          <a:lstStyle/>
          <a:p>
            <a:pPr lvl="0">
              <a:buClr>
                <a:schemeClr val="tx1"/>
              </a:buClr>
              <a:buFont typeface="Wingdings" panose="05000000000000000000" pitchFamily="2" charset="2"/>
              <a:buChar char="q"/>
            </a:pPr>
            <a:r>
              <a:rPr lang="en-US" sz="1800" dirty="0"/>
              <a:t>Gruesome political killings and violence are increasing at an alarming rate in Kerala.</a:t>
            </a:r>
            <a:endParaRPr lang="en-IN" sz="1800" dirty="0"/>
          </a:p>
          <a:p>
            <a:pPr lvl="0">
              <a:buClr>
                <a:schemeClr val="tx1"/>
              </a:buClr>
              <a:buFont typeface="Wingdings" panose="05000000000000000000" pitchFamily="2" charset="2"/>
              <a:buChar char="q"/>
            </a:pPr>
            <a:r>
              <a:rPr lang="en-US" sz="1800" dirty="0"/>
              <a:t>Kerala being a politically vibrant state along the adversarial and competitive strategies on political lines have been a hotspot of political killings for decades</a:t>
            </a:r>
            <a:endParaRPr lang="en-IN" sz="1800" dirty="0"/>
          </a:p>
          <a:p>
            <a:pPr lvl="0">
              <a:buClr>
                <a:schemeClr val="tx1"/>
              </a:buClr>
              <a:buFont typeface="Wingdings" panose="05000000000000000000" pitchFamily="2" charset="2"/>
              <a:buChar char="q"/>
            </a:pPr>
            <a:r>
              <a:rPr lang="en-GB" sz="1800" dirty="0"/>
              <a:t>Clashes between different parties alone have claimed over 300 lives since 1969 (Jacob, 2016).</a:t>
            </a:r>
            <a:endParaRPr lang="en-IN" sz="1800" dirty="0"/>
          </a:p>
          <a:p>
            <a:pPr lvl="0">
              <a:buClr>
                <a:schemeClr val="tx1"/>
              </a:buClr>
              <a:buFont typeface="Wingdings" panose="05000000000000000000" pitchFamily="2" charset="2"/>
              <a:buChar char="q"/>
            </a:pPr>
            <a:r>
              <a:rPr lang="en-GB" sz="1800" dirty="0"/>
              <a:t>According to latest figures available with the state police, a total of 173 political murders happened in Kerala between 2000 and 2016 (Koshy, 2017) </a:t>
            </a:r>
            <a:endParaRPr lang="en-IN" sz="1800" dirty="0"/>
          </a:p>
          <a:p>
            <a:pPr lvl="0">
              <a:buClr>
                <a:schemeClr val="tx1"/>
              </a:buClr>
              <a:buFont typeface="Wingdings" panose="05000000000000000000" pitchFamily="2" charset="2"/>
              <a:buChar char="q"/>
            </a:pPr>
            <a:r>
              <a:rPr lang="en-GB" sz="1800" dirty="0"/>
              <a:t>From 2016-2021, a total of 32 political killings were reported in Kerala (</a:t>
            </a:r>
            <a:r>
              <a:rPr lang="en-GB" sz="1800" dirty="0" err="1"/>
              <a:t>Babu</a:t>
            </a:r>
            <a:r>
              <a:rPr lang="en-GB" sz="1800" dirty="0"/>
              <a:t>, 2022).</a:t>
            </a:r>
            <a:endParaRPr lang="en-IN" sz="1800" dirty="0"/>
          </a:p>
          <a:p>
            <a:r>
              <a:rPr lang="en-GB" dirty="0"/>
              <a:t> </a:t>
            </a:r>
            <a:endParaRPr lang="en-IN" dirty="0"/>
          </a:p>
          <a:p>
            <a:endParaRPr lang="en-IN" dirty="0"/>
          </a:p>
        </p:txBody>
      </p:sp>
      <p:sp>
        <p:nvSpPr>
          <p:cNvPr id="2" name="Title 1"/>
          <p:cNvSpPr>
            <a:spLocks noGrp="1"/>
          </p:cNvSpPr>
          <p:nvPr>
            <p:ph type="title" idx="4294967295"/>
          </p:nvPr>
        </p:nvSpPr>
        <p:spPr>
          <a:xfrm>
            <a:off x="328771" y="165986"/>
            <a:ext cx="8342617" cy="572700"/>
          </a:xfrm>
        </p:spPr>
        <p:txBody>
          <a:bodyPr/>
          <a:lstStyle/>
          <a:p>
            <a:pPr algn="ctr"/>
            <a:r>
              <a:rPr lang="en-US" dirty="0"/>
              <a:t>Violence and Political </a:t>
            </a:r>
            <a:r>
              <a:rPr lang="en-US" dirty="0" smtClean="0"/>
              <a:t>Killings (</a:t>
            </a:r>
            <a:r>
              <a:rPr lang="en-US" dirty="0" err="1" smtClean="0"/>
              <a:t>Cont</a:t>
            </a:r>
            <a:r>
              <a:rPr lang="en-US" dirty="0" smtClean="0"/>
              <a:t>…..)  </a:t>
            </a:r>
            <a:r>
              <a:rPr lang="en-IN" dirty="0"/>
              <a:t/>
            </a:r>
            <a:br>
              <a:rPr lang="en-IN" dirty="0"/>
            </a:b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12</a:t>
            </a:fld>
            <a:endParaRPr lang="en-IN"/>
          </a:p>
        </p:txBody>
      </p:sp>
    </p:spTree>
    <p:extLst>
      <p:ext uri="{BB962C8B-B14F-4D97-AF65-F5344CB8AC3E}">
        <p14:creationId xmlns:p14="http://schemas.microsoft.com/office/powerpoint/2010/main" val="3176334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636998"/>
            <a:ext cx="8517277" cy="4495173"/>
          </a:xfrm>
        </p:spPr>
        <p:txBody>
          <a:bodyPr/>
          <a:lstStyle/>
          <a:p>
            <a:pPr lvl="0">
              <a:buClr>
                <a:schemeClr val="tx1"/>
              </a:buClr>
              <a:buFont typeface="Wingdings" panose="05000000000000000000" pitchFamily="2" charset="2"/>
              <a:buChar char="Ø"/>
            </a:pPr>
            <a:r>
              <a:rPr lang="en-GB" sz="1800" dirty="0"/>
              <a:t>None of the political parties in Kerala can claim the moral high ground in the matter of using murder to settle political scores and reap electoral dividends. </a:t>
            </a:r>
            <a:endParaRPr lang="en-IN" sz="1800" dirty="0"/>
          </a:p>
          <a:p>
            <a:pPr lvl="0">
              <a:buClr>
                <a:schemeClr val="tx1"/>
              </a:buClr>
              <a:buFont typeface="Wingdings" panose="05000000000000000000" pitchFamily="2" charset="2"/>
              <a:buChar char="Ø"/>
            </a:pPr>
            <a:r>
              <a:rPr lang="en-GB" sz="1800" dirty="0"/>
              <a:t>All political parties are active participants and beneficiaries of this endless chain of killings, vengeance and politically motivated violence. This itself shows the widening deficit in democratic principles and ideals within Kerala.</a:t>
            </a:r>
            <a:endParaRPr lang="en-IN" sz="1800" dirty="0"/>
          </a:p>
          <a:p>
            <a:pPr lvl="0">
              <a:buClr>
                <a:schemeClr val="tx1"/>
              </a:buClr>
              <a:buFont typeface="Wingdings" panose="05000000000000000000" pitchFamily="2" charset="2"/>
              <a:buChar char="Ø"/>
            </a:pPr>
            <a:r>
              <a:rPr lang="en-GB" sz="1800" dirty="0"/>
              <a:t>Take into account the cold-blooded political killings in Kerala, anyone can cast a doubt that whether the political parties in Kerala, directly or indirectly found an inspiration in Hannah Arendt’s “banality of evil” thesis to justify the murders and killers. </a:t>
            </a:r>
            <a:endParaRPr lang="en-IN" sz="1800" dirty="0"/>
          </a:p>
          <a:p>
            <a:pPr marL="114300" indent="0">
              <a:buClr>
                <a:schemeClr val="tx1"/>
              </a:buClr>
            </a:pPr>
            <a:endParaRPr lang="en-IN" dirty="0"/>
          </a:p>
        </p:txBody>
      </p:sp>
      <p:sp>
        <p:nvSpPr>
          <p:cNvPr id="2" name="Title 1"/>
          <p:cNvSpPr>
            <a:spLocks noGrp="1"/>
          </p:cNvSpPr>
          <p:nvPr>
            <p:ph type="title" idx="4294967295"/>
          </p:nvPr>
        </p:nvSpPr>
        <p:spPr>
          <a:xfrm>
            <a:off x="328771" y="165986"/>
            <a:ext cx="8517278" cy="572700"/>
          </a:xfrm>
        </p:spPr>
        <p:txBody>
          <a:bodyPr/>
          <a:lstStyle/>
          <a:p>
            <a:r>
              <a:rPr lang="en-GB" sz="2000" dirty="0"/>
              <a:t>Democratic Deficit in Kerala Society and Political Killings </a:t>
            </a:r>
            <a:r>
              <a:rPr lang="en-IN" sz="2000" dirty="0"/>
              <a:t/>
            </a:r>
            <a:br>
              <a:rPr lang="en-IN" sz="2000" dirty="0"/>
            </a:br>
            <a:endParaRPr lang="en-IN" sz="2000" dirty="0"/>
          </a:p>
        </p:txBody>
      </p:sp>
      <p:sp>
        <p:nvSpPr>
          <p:cNvPr id="4" name="Slide Number Placeholder 3"/>
          <p:cNvSpPr>
            <a:spLocks noGrp="1"/>
          </p:cNvSpPr>
          <p:nvPr>
            <p:ph type="sldNum" sz="quarter" idx="10"/>
          </p:nvPr>
        </p:nvSpPr>
        <p:spPr/>
        <p:txBody>
          <a:bodyPr/>
          <a:lstStyle/>
          <a:p>
            <a:fld id="{D415EEF5-7A5A-49EA-B7C9-FA7C77B84C0D}" type="slidenum">
              <a:rPr lang="en-IN" smtClean="0"/>
              <a:t>13</a:t>
            </a:fld>
            <a:endParaRPr lang="en-IN"/>
          </a:p>
        </p:txBody>
      </p:sp>
    </p:spTree>
    <p:extLst>
      <p:ext uri="{BB962C8B-B14F-4D97-AF65-F5344CB8AC3E}">
        <p14:creationId xmlns:p14="http://schemas.microsoft.com/office/powerpoint/2010/main" val="3441056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636998"/>
            <a:ext cx="8517277" cy="4495173"/>
          </a:xfrm>
        </p:spPr>
        <p:txBody>
          <a:bodyPr/>
          <a:lstStyle/>
          <a:p>
            <a:pPr lvl="0">
              <a:buClr>
                <a:schemeClr val="tx1"/>
              </a:buClr>
              <a:buFont typeface="Wingdings" panose="05000000000000000000" pitchFamily="2" charset="2"/>
              <a:buChar char="Ø"/>
            </a:pPr>
            <a:r>
              <a:rPr lang="en-GB" sz="2000" dirty="0" smtClean="0"/>
              <a:t>Political </a:t>
            </a:r>
            <a:r>
              <a:rPr lang="en-GB" sz="2000" dirty="0"/>
              <a:t>killings in Kerala are a </a:t>
            </a:r>
            <a:r>
              <a:rPr lang="en-GB" sz="2000" dirty="0" smtClean="0"/>
              <a:t>stain </a:t>
            </a:r>
            <a:r>
              <a:rPr lang="en-GB" sz="2000" dirty="0"/>
              <a:t>on the progressive politics and social harmony in the state. </a:t>
            </a:r>
            <a:endParaRPr lang="en-IN" sz="2000" dirty="0"/>
          </a:p>
          <a:p>
            <a:pPr lvl="0">
              <a:buClr>
                <a:schemeClr val="tx1"/>
              </a:buClr>
              <a:buFont typeface="Wingdings" panose="05000000000000000000" pitchFamily="2" charset="2"/>
              <a:buChar char="Ø"/>
            </a:pPr>
            <a:r>
              <a:rPr lang="en-GB" sz="2000" dirty="0"/>
              <a:t>While Kerala model of development has made the state a unique example in the trajectory of economic and social development, the same cannot be said about the level of democratic approaches in the state.</a:t>
            </a:r>
            <a:endParaRPr lang="en-IN" sz="2000" dirty="0"/>
          </a:p>
          <a:p>
            <a:pPr lvl="0">
              <a:buClr>
                <a:schemeClr val="tx1"/>
              </a:buClr>
              <a:buFont typeface="Wingdings" panose="05000000000000000000" pitchFamily="2" charset="2"/>
              <a:buChar char="Ø"/>
            </a:pPr>
            <a:r>
              <a:rPr lang="en-GB" sz="2000" dirty="0"/>
              <a:t>The political killings and violence in the state points to a widening democratic deficit not only within political and government institutions but also within the Kerala society as a whole. </a:t>
            </a:r>
            <a:endParaRPr lang="en-IN" sz="2000" dirty="0"/>
          </a:p>
          <a:p>
            <a:pPr>
              <a:buClr>
                <a:schemeClr val="tx1"/>
              </a:buClr>
              <a:buFont typeface="Wingdings" panose="05000000000000000000" pitchFamily="2" charset="2"/>
              <a:buChar char="Ø"/>
            </a:pPr>
            <a:endParaRPr lang="en-IN" dirty="0"/>
          </a:p>
        </p:txBody>
      </p:sp>
      <p:sp>
        <p:nvSpPr>
          <p:cNvPr id="2" name="Title 1"/>
          <p:cNvSpPr>
            <a:spLocks noGrp="1"/>
          </p:cNvSpPr>
          <p:nvPr>
            <p:ph type="title" idx="4294967295"/>
          </p:nvPr>
        </p:nvSpPr>
        <p:spPr>
          <a:xfrm>
            <a:off x="328771" y="165986"/>
            <a:ext cx="8517278" cy="572700"/>
          </a:xfrm>
        </p:spPr>
        <p:txBody>
          <a:bodyPr/>
          <a:lstStyle/>
          <a:p>
            <a:r>
              <a:rPr lang="en-GB" sz="1800" dirty="0"/>
              <a:t>Democratic Deficit in Kerala Society and Political Killings </a:t>
            </a:r>
            <a:r>
              <a:rPr lang="en-GB" sz="1800" dirty="0" smtClean="0"/>
              <a:t>(</a:t>
            </a:r>
            <a:r>
              <a:rPr lang="en-GB" sz="1800" dirty="0" err="1" smtClean="0"/>
              <a:t>Cont</a:t>
            </a:r>
            <a:r>
              <a:rPr lang="en-GB" sz="1800" dirty="0" smtClean="0"/>
              <a:t>…)</a:t>
            </a:r>
            <a:r>
              <a:rPr lang="en-IN" sz="2000" dirty="0"/>
              <a:t/>
            </a:r>
            <a:br>
              <a:rPr lang="en-IN" sz="2000" dirty="0"/>
            </a:br>
            <a:endParaRPr lang="en-IN" sz="2000" dirty="0"/>
          </a:p>
        </p:txBody>
      </p:sp>
      <p:sp>
        <p:nvSpPr>
          <p:cNvPr id="4" name="Slide Number Placeholder 3"/>
          <p:cNvSpPr>
            <a:spLocks noGrp="1"/>
          </p:cNvSpPr>
          <p:nvPr>
            <p:ph type="sldNum" sz="quarter" idx="10"/>
          </p:nvPr>
        </p:nvSpPr>
        <p:spPr/>
        <p:txBody>
          <a:bodyPr/>
          <a:lstStyle/>
          <a:p>
            <a:fld id="{D415EEF5-7A5A-49EA-B7C9-FA7C77B84C0D}" type="slidenum">
              <a:rPr lang="en-IN" smtClean="0"/>
              <a:t>14</a:t>
            </a:fld>
            <a:endParaRPr lang="en-IN"/>
          </a:p>
        </p:txBody>
      </p:sp>
    </p:spTree>
    <p:extLst>
      <p:ext uri="{BB962C8B-B14F-4D97-AF65-F5344CB8AC3E}">
        <p14:creationId xmlns:p14="http://schemas.microsoft.com/office/powerpoint/2010/main" val="255465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1" y="918711"/>
            <a:ext cx="8517277" cy="4023158"/>
          </a:xfrm>
        </p:spPr>
        <p:txBody>
          <a:bodyPr/>
          <a:lstStyle/>
          <a:p>
            <a:pPr lvl="0" algn="just">
              <a:buClr>
                <a:schemeClr val="tx1"/>
              </a:buClr>
              <a:buFont typeface="Wingdings" panose="05000000000000000000" pitchFamily="2" charset="2"/>
              <a:buChar char="Ø"/>
            </a:pPr>
            <a:r>
              <a:rPr lang="en-GB" sz="1600" dirty="0"/>
              <a:t>Student unions of major and minor political parties are also turning the college campuses into ‘killing fields’ and have become the torchbearers of anti - democratic culture and violence. </a:t>
            </a:r>
            <a:endParaRPr lang="en-IN" sz="1600" dirty="0"/>
          </a:p>
          <a:p>
            <a:pPr algn="just">
              <a:buClr>
                <a:schemeClr val="tx1"/>
              </a:buClr>
              <a:buFont typeface="Wingdings" panose="05000000000000000000" pitchFamily="2" charset="2"/>
              <a:buChar char="Ø"/>
            </a:pPr>
            <a:r>
              <a:rPr lang="en-GB" sz="1600" dirty="0"/>
              <a:t>The college authorities and students were busy protecting the goons and the police were for the most part reluctant to probe the cases due to fearing (</a:t>
            </a:r>
            <a:r>
              <a:rPr lang="en-GB" sz="1600" dirty="0" err="1"/>
              <a:t>Anand</a:t>
            </a:r>
            <a:r>
              <a:rPr lang="en-GB" sz="1600" dirty="0"/>
              <a:t> 2024 and </a:t>
            </a:r>
            <a:r>
              <a:rPr lang="en-GB" sz="1600" dirty="0" err="1"/>
              <a:t>Rema</a:t>
            </a:r>
            <a:r>
              <a:rPr lang="en-GB" sz="1600" dirty="0"/>
              <a:t>, 2024). </a:t>
            </a:r>
            <a:endParaRPr lang="en-IN" sz="1600" dirty="0"/>
          </a:p>
          <a:p>
            <a:pPr algn="just">
              <a:buClr>
                <a:schemeClr val="tx1"/>
              </a:buClr>
              <a:buFont typeface="Wingdings" panose="05000000000000000000" pitchFamily="2" charset="2"/>
              <a:buChar char="Ø"/>
            </a:pPr>
            <a:r>
              <a:rPr lang="en-GB" sz="1600" dirty="0"/>
              <a:t> Student politics has used wanton violence, social shaming, public trials, smear campaigns, inquisitorial methods and intimidation to sustain its “stranglehold” on college campuses with the support of party leadership (</a:t>
            </a:r>
            <a:r>
              <a:rPr lang="en-GB" sz="1600" dirty="0" err="1"/>
              <a:t>Anand</a:t>
            </a:r>
            <a:r>
              <a:rPr lang="en-GB" sz="1600" dirty="0"/>
              <a:t>, 2024).</a:t>
            </a:r>
            <a:endParaRPr lang="en-IN" sz="1600" dirty="0"/>
          </a:p>
          <a:p>
            <a:pPr algn="just">
              <a:buClr>
                <a:schemeClr val="tx1"/>
              </a:buClr>
              <a:buFont typeface="Wingdings" panose="05000000000000000000" pitchFamily="2" charset="2"/>
              <a:buChar char="Ø"/>
            </a:pPr>
            <a:r>
              <a:rPr lang="en-GB" sz="1600" dirty="0"/>
              <a:t> Majority of the government -run colleges in the state are under criminal raj sponsored by student politics.</a:t>
            </a:r>
            <a:endParaRPr lang="en-IN" sz="1600" dirty="0"/>
          </a:p>
          <a:p>
            <a:pPr lvl="0" algn="just">
              <a:buClr>
                <a:schemeClr val="tx1"/>
              </a:buClr>
              <a:buFont typeface="Wingdings" panose="05000000000000000000" pitchFamily="2" charset="2"/>
              <a:buChar char="Ø"/>
            </a:pPr>
            <a:r>
              <a:rPr lang="en-GB" sz="1600" dirty="0"/>
              <a:t>Criminalisation of campuses is flourishing in the colleges and universities in Kerala and it not only shows the erosion of academic freedom and dignity but also the lack of democratic spaces in the institutions of higher learning. </a:t>
            </a:r>
            <a:endParaRPr lang="en-IN" sz="1600" dirty="0"/>
          </a:p>
          <a:p>
            <a:endParaRPr lang="en-IN" dirty="0"/>
          </a:p>
        </p:txBody>
      </p:sp>
      <p:sp>
        <p:nvSpPr>
          <p:cNvPr id="2" name="Title 1"/>
          <p:cNvSpPr>
            <a:spLocks noGrp="1"/>
          </p:cNvSpPr>
          <p:nvPr>
            <p:ph type="title" idx="4294967295"/>
          </p:nvPr>
        </p:nvSpPr>
        <p:spPr>
          <a:xfrm>
            <a:off x="328771" y="165986"/>
            <a:ext cx="8342617" cy="572700"/>
          </a:xfrm>
        </p:spPr>
        <p:txBody>
          <a:bodyPr/>
          <a:lstStyle/>
          <a:p>
            <a:pPr algn="ctr"/>
            <a:r>
              <a:rPr lang="en-GB" sz="1800" dirty="0"/>
              <a:t>Student Politics in Kerala and its Role in the Rise of Political Killings in College and University Campuses </a:t>
            </a:r>
            <a:endParaRPr lang="en-IN" sz="1800" dirty="0"/>
          </a:p>
        </p:txBody>
      </p:sp>
      <p:sp>
        <p:nvSpPr>
          <p:cNvPr id="4" name="Slide Number Placeholder 3"/>
          <p:cNvSpPr>
            <a:spLocks noGrp="1"/>
          </p:cNvSpPr>
          <p:nvPr>
            <p:ph type="sldNum" sz="quarter" idx="10"/>
          </p:nvPr>
        </p:nvSpPr>
        <p:spPr/>
        <p:txBody>
          <a:bodyPr/>
          <a:lstStyle/>
          <a:p>
            <a:fld id="{D415EEF5-7A5A-49EA-B7C9-FA7C77B84C0D}" type="slidenum">
              <a:rPr lang="en-IN" smtClean="0"/>
              <a:t>15</a:t>
            </a:fld>
            <a:endParaRPr lang="en-IN"/>
          </a:p>
        </p:txBody>
      </p:sp>
    </p:spTree>
    <p:extLst>
      <p:ext uri="{BB962C8B-B14F-4D97-AF65-F5344CB8AC3E}">
        <p14:creationId xmlns:p14="http://schemas.microsoft.com/office/powerpoint/2010/main" val="1698338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241440" y="493160"/>
            <a:ext cx="8517277" cy="4650340"/>
          </a:xfrm>
        </p:spPr>
        <p:txBody>
          <a:bodyPr/>
          <a:lstStyle/>
          <a:p>
            <a:pPr lvl="0" algn="just">
              <a:buClr>
                <a:schemeClr val="tx1"/>
              </a:buClr>
              <a:buFont typeface="Wingdings" panose="05000000000000000000" pitchFamily="2" charset="2"/>
              <a:buChar char="q"/>
            </a:pPr>
            <a:r>
              <a:rPr lang="en-GB" sz="1700" dirty="0" err="1"/>
              <a:t>Dwaipan</a:t>
            </a:r>
            <a:r>
              <a:rPr lang="en-GB" sz="1700" dirty="0"/>
              <a:t> Bhattacharya coined the term “party society” to describe West Bengal's unique history of affiliation to political parties and polarisation along party lines. He coined the term “party society” in this context.  </a:t>
            </a:r>
            <a:endParaRPr lang="en-IN" sz="1700" dirty="0"/>
          </a:p>
          <a:p>
            <a:pPr algn="just">
              <a:buClr>
                <a:schemeClr val="tx1"/>
              </a:buClr>
              <a:buFont typeface="Wingdings" panose="05000000000000000000" pitchFamily="2" charset="2"/>
              <a:buChar char="q"/>
            </a:pPr>
            <a:r>
              <a:rPr lang="en-GB" sz="1700" dirty="0"/>
              <a:t>In a party-society, political parties monopolise the social space and suffocate the emergence of civil associations. </a:t>
            </a:r>
            <a:endParaRPr lang="en-IN" sz="1700" dirty="0"/>
          </a:p>
          <a:p>
            <a:pPr algn="just">
              <a:buClr>
                <a:schemeClr val="tx1"/>
              </a:buClr>
              <a:buFont typeface="Wingdings" panose="05000000000000000000" pitchFamily="2" charset="2"/>
              <a:buChar char="q"/>
            </a:pPr>
            <a:r>
              <a:rPr lang="en-GB" sz="1700" dirty="0"/>
              <a:t>Bhattacharya argues that party-society, by either suppressing civil associations or curbing their relevance to government and polity, weakens the negotiating power of disadvantaged groups (Bhattacharya, 2010). </a:t>
            </a:r>
            <a:endParaRPr lang="en-IN" sz="1700" dirty="0"/>
          </a:p>
          <a:p>
            <a:pPr algn="just">
              <a:buClr>
                <a:schemeClr val="tx1"/>
              </a:buClr>
              <a:buFont typeface="Wingdings" panose="05000000000000000000" pitchFamily="2" charset="2"/>
              <a:buChar char="q"/>
            </a:pPr>
            <a:r>
              <a:rPr lang="en-GB" sz="1700" dirty="0"/>
              <a:t>Party Society culture is also true in the case of Kerala. For instance, Communist party’s construction of political allegiance and their persistence of power in the democratic context at a local village level in Kerala has given rise to an empirical phenomenon in Kerala known in popular parlance as ‘</a:t>
            </a:r>
            <a:r>
              <a:rPr lang="en-GB" sz="1700" i="1" dirty="0"/>
              <a:t>party </a:t>
            </a:r>
            <a:r>
              <a:rPr lang="en-GB" sz="1700" i="1" dirty="0" err="1"/>
              <a:t>gramam</a:t>
            </a:r>
            <a:r>
              <a:rPr lang="en-GB" sz="1700" i="1" dirty="0"/>
              <a:t>’</a:t>
            </a:r>
            <a:r>
              <a:rPr lang="en-GB" sz="1700" dirty="0"/>
              <a:t> or ‘party village’ (</a:t>
            </a:r>
            <a:r>
              <a:rPr lang="en-GB" sz="1700" dirty="0" err="1"/>
              <a:t>Kaul</a:t>
            </a:r>
            <a:r>
              <a:rPr lang="en-GB" sz="1700" dirty="0"/>
              <a:t> and </a:t>
            </a:r>
            <a:r>
              <a:rPr lang="en-GB" sz="1700" dirty="0" err="1"/>
              <a:t>Kannangara</a:t>
            </a:r>
            <a:r>
              <a:rPr lang="en-GB" sz="1700" dirty="0"/>
              <a:t>, 2021</a:t>
            </a:r>
            <a:r>
              <a:rPr lang="en-GB" sz="1700" dirty="0" smtClean="0"/>
              <a:t>).</a:t>
            </a:r>
            <a:endParaRPr lang="en-IN" sz="1700" dirty="0"/>
          </a:p>
        </p:txBody>
      </p:sp>
      <p:sp>
        <p:nvSpPr>
          <p:cNvPr id="2" name="Title 1"/>
          <p:cNvSpPr>
            <a:spLocks noGrp="1"/>
          </p:cNvSpPr>
          <p:nvPr>
            <p:ph type="title" idx="4294967295"/>
          </p:nvPr>
        </p:nvSpPr>
        <p:spPr>
          <a:xfrm>
            <a:off x="328769" y="0"/>
            <a:ext cx="8342617" cy="572700"/>
          </a:xfrm>
        </p:spPr>
        <p:txBody>
          <a:bodyPr/>
          <a:lstStyle/>
          <a:p>
            <a:pPr algn="ctr"/>
            <a:r>
              <a:rPr lang="en-GB" dirty="0"/>
              <a:t>Party Society </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16</a:t>
            </a:fld>
            <a:endParaRPr lang="en-IN"/>
          </a:p>
        </p:txBody>
      </p:sp>
    </p:spTree>
    <p:extLst>
      <p:ext uri="{BB962C8B-B14F-4D97-AF65-F5344CB8AC3E}">
        <p14:creationId xmlns:p14="http://schemas.microsoft.com/office/powerpoint/2010/main" val="4210325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102743" y="572700"/>
            <a:ext cx="8568645" cy="4286978"/>
          </a:xfrm>
        </p:spPr>
        <p:txBody>
          <a:bodyPr/>
          <a:lstStyle/>
          <a:p>
            <a:pPr>
              <a:buClr>
                <a:schemeClr val="tx1"/>
              </a:buClr>
              <a:buFont typeface="Wingdings" panose="05000000000000000000" pitchFamily="2" charset="2"/>
              <a:buChar char="q"/>
            </a:pPr>
            <a:r>
              <a:rPr lang="en-GB" sz="1500" dirty="0" smtClean="0"/>
              <a:t>In </a:t>
            </a:r>
            <a:r>
              <a:rPr lang="en-GB" sz="1500" dirty="0"/>
              <a:t>general terms, a ‘party village’ is an administrative unit where a particular political party dominates not simply electorally but in all lived experiences. In other words, Party as an institution mediates every single sphere of social activity (Chatterjee, 2004).</a:t>
            </a:r>
          </a:p>
          <a:p>
            <a:pPr lvl="0">
              <a:buClr>
                <a:schemeClr val="tx1"/>
              </a:buClr>
              <a:buFont typeface="Wingdings" panose="05000000000000000000" pitchFamily="2" charset="2"/>
              <a:buChar char="q"/>
            </a:pPr>
            <a:r>
              <a:rPr lang="en-GB" sz="1500" dirty="0"/>
              <a:t>Party </a:t>
            </a:r>
            <a:r>
              <a:rPr lang="en-GB" sz="1500" i="1" dirty="0" err="1"/>
              <a:t>Gramams</a:t>
            </a:r>
            <a:r>
              <a:rPr lang="en-GB" sz="1500" i="1" dirty="0"/>
              <a:t> /  </a:t>
            </a:r>
            <a:r>
              <a:rPr lang="en-GB" sz="1500" dirty="0"/>
              <a:t>Villages</a:t>
            </a:r>
            <a:r>
              <a:rPr lang="en-GB" sz="1500" i="1" dirty="0"/>
              <a:t> </a:t>
            </a:r>
            <a:r>
              <a:rPr lang="en-GB" sz="1500" dirty="0"/>
              <a:t>are mostly found in the North Kerala, and they are much more than standard political strongholds, in terms of how the Communist Party features in people’s lived experiences (</a:t>
            </a:r>
            <a:r>
              <a:rPr lang="en-GB" sz="1500" dirty="0" err="1"/>
              <a:t>Kaul</a:t>
            </a:r>
            <a:r>
              <a:rPr lang="en-GB" sz="1500" dirty="0"/>
              <a:t> and </a:t>
            </a:r>
            <a:r>
              <a:rPr lang="en-GB" sz="1500" dirty="0" err="1"/>
              <a:t>Kannangara</a:t>
            </a:r>
            <a:r>
              <a:rPr lang="en-GB" sz="1500" dirty="0"/>
              <a:t>, 2021).</a:t>
            </a:r>
            <a:endParaRPr lang="en-IN" sz="1500" dirty="0"/>
          </a:p>
          <a:p>
            <a:pPr algn="just">
              <a:buClr>
                <a:schemeClr val="tx1"/>
              </a:buClr>
              <a:buFont typeface="Wingdings" panose="05000000000000000000" pitchFamily="2" charset="2"/>
              <a:buChar char="q"/>
            </a:pPr>
            <a:r>
              <a:rPr lang="en-GB" sz="1500" dirty="0" smtClean="0"/>
              <a:t>Once a party takes over a village, it enforces an extra judicial power over all the people who live in that village. The party demands unwavering loyalty to the party from each member in the village. In return the parties ensure the benefit of various government schemes to the residents.</a:t>
            </a:r>
            <a:endParaRPr lang="en-IN" sz="1500" dirty="0" smtClean="0"/>
          </a:p>
          <a:p>
            <a:pPr algn="just">
              <a:buClr>
                <a:schemeClr val="tx1"/>
              </a:buClr>
              <a:buFont typeface="Wingdings" panose="05000000000000000000" pitchFamily="2" charset="2"/>
              <a:buChar char="q"/>
            </a:pPr>
            <a:r>
              <a:rPr lang="en-GB" sz="1500" dirty="0" smtClean="0"/>
              <a:t>Party Society aggravates party dominance over the party villages leading to several electoral malpractices. It has been reported that the parties controlling the party villages were rigging elections by not allowing rival parties to deploy their booth agents in the party villages (</a:t>
            </a:r>
            <a:r>
              <a:rPr lang="en-GB" sz="1500" dirty="0" err="1" smtClean="0"/>
              <a:t>Devasia</a:t>
            </a:r>
            <a:r>
              <a:rPr lang="en-GB" sz="1500" dirty="0" smtClean="0"/>
              <a:t>, 2016).</a:t>
            </a:r>
            <a:endParaRPr lang="en-IN" sz="1500" dirty="0" smtClean="0"/>
          </a:p>
          <a:p>
            <a:endParaRPr lang="en-IN" dirty="0"/>
          </a:p>
        </p:txBody>
      </p:sp>
      <p:sp>
        <p:nvSpPr>
          <p:cNvPr id="2" name="Title 1"/>
          <p:cNvSpPr>
            <a:spLocks noGrp="1"/>
          </p:cNvSpPr>
          <p:nvPr>
            <p:ph type="title" idx="4294967295"/>
          </p:nvPr>
        </p:nvSpPr>
        <p:spPr>
          <a:xfrm>
            <a:off x="328771" y="0"/>
            <a:ext cx="8342617" cy="572700"/>
          </a:xfrm>
        </p:spPr>
        <p:txBody>
          <a:bodyPr/>
          <a:lstStyle/>
          <a:p>
            <a:pPr algn="ctr"/>
            <a:r>
              <a:rPr lang="en-GB" dirty="0"/>
              <a:t>Party Society (</a:t>
            </a:r>
            <a:r>
              <a:rPr lang="en-GB" dirty="0" err="1"/>
              <a:t>Cont</a:t>
            </a:r>
            <a:r>
              <a:rPr lang="en-GB" dirty="0"/>
              <a:t>…)</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17</a:t>
            </a:fld>
            <a:endParaRPr lang="en-IN"/>
          </a:p>
        </p:txBody>
      </p:sp>
    </p:spTree>
    <p:extLst>
      <p:ext uri="{BB962C8B-B14F-4D97-AF65-F5344CB8AC3E}">
        <p14:creationId xmlns:p14="http://schemas.microsoft.com/office/powerpoint/2010/main" val="141735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102743" y="572700"/>
            <a:ext cx="8568645" cy="4286978"/>
          </a:xfrm>
        </p:spPr>
        <p:txBody>
          <a:bodyPr/>
          <a:lstStyle/>
          <a:p>
            <a:pPr algn="just">
              <a:buClr>
                <a:schemeClr val="tx1"/>
              </a:buClr>
              <a:buFont typeface="Wingdings" panose="05000000000000000000" pitchFamily="2" charset="2"/>
              <a:buChar char="q"/>
            </a:pPr>
            <a:r>
              <a:rPr lang="en-GB" sz="1800" dirty="0" smtClean="0"/>
              <a:t>Bogus </a:t>
            </a:r>
            <a:r>
              <a:rPr lang="en-GB" sz="1800" dirty="0"/>
              <a:t>voting is a common practice in party villages in Kerala. Though the election officials are aware of the bogus voting, in the past they were threatened and pressured to turn an unreasoning eye (</a:t>
            </a:r>
            <a:r>
              <a:rPr lang="en-GB" sz="1800" dirty="0" err="1" smtClean="0"/>
              <a:t>Shahina</a:t>
            </a:r>
            <a:r>
              <a:rPr lang="en-GB" sz="1800" dirty="0" smtClean="0"/>
              <a:t>, </a:t>
            </a:r>
            <a:r>
              <a:rPr lang="en-GB" sz="1800" dirty="0"/>
              <a:t>2012, </a:t>
            </a:r>
            <a:r>
              <a:rPr lang="en-GB" sz="1800" dirty="0" err="1"/>
              <a:t>Devasia</a:t>
            </a:r>
            <a:r>
              <a:rPr lang="en-GB" sz="1800" dirty="0"/>
              <a:t>, 2016 and Lobo, 2017). It has led to erosion of democratic culture as the right to free and fair elections is often denied here.</a:t>
            </a:r>
            <a:endParaRPr lang="en-IN" sz="1800" dirty="0"/>
          </a:p>
          <a:p>
            <a:pPr algn="just">
              <a:buClr>
                <a:schemeClr val="tx1"/>
              </a:buClr>
              <a:buFont typeface="Wingdings" panose="05000000000000000000" pitchFamily="2" charset="2"/>
              <a:buChar char="q"/>
            </a:pPr>
            <a:r>
              <a:rPr lang="en-GB" sz="1800" dirty="0"/>
              <a:t>Meanwhile, the Election Commission had identified 615 booths in Kannur (a district in the Northern Kerala ) critical and deployed central forces besides employing micro-observers and web cameras in such booths to prevent bogus voting (</a:t>
            </a:r>
            <a:r>
              <a:rPr lang="en-GB" sz="1800" dirty="0" err="1"/>
              <a:t>Devasia</a:t>
            </a:r>
            <a:r>
              <a:rPr lang="en-GB" sz="1800" dirty="0"/>
              <a:t>, 2016) </a:t>
            </a:r>
            <a:endParaRPr lang="en-IN" sz="1800" dirty="0"/>
          </a:p>
          <a:p>
            <a:pPr algn="just">
              <a:buClr>
                <a:schemeClr val="tx1"/>
              </a:buClr>
              <a:buFont typeface="Wingdings" panose="05000000000000000000" pitchFamily="2" charset="2"/>
              <a:buChar char="q"/>
            </a:pPr>
            <a:r>
              <a:rPr lang="en-GB" sz="1800" dirty="0"/>
              <a:t>In Kerala as in the case of West Bengal has built an “architecture of power that makes extensive political use of governmental resources, allows local party bosses to run their own fiefdom in exchange of total allegiance” (Bhattacharya, 2023).</a:t>
            </a:r>
            <a:endParaRPr lang="en-IN" sz="1800" dirty="0"/>
          </a:p>
          <a:p>
            <a:endParaRPr lang="en-IN" dirty="0"/>
          </a:p>
        </p:txBody>
      </p:sp>
      <p:sp>
        <p:nvSpPr>
          <p:cNvPr id="2" name="Title 1"/>
          <p:cNvSpPr>
            <a:spLocks noGrp="1"/>
          </p:cNvSpPr>
          <p:nvPr>
            <p:ph type="title" idx="4294967295"/>
          </p:nvPr>
        </p:nvSpPr>
        <p:spPr>
          <a:xfrm>
            <a:off x="328771" y="0"/>
            <a:ext cx="8342617" cy="572700"/>
          </a:xfrm>
        </p:spPr>
        <p:txBody>
          <a:bodyPr/>
          <a:lstStyle/>
          <a:p>
            <a:pPr algn="ctr"/>
            <a:r>
              <a:rPr lang="en-GB" dirty="0"/>
              <a:t>Party Society (</a:t>
            </a:r>
            <a:r>
              <a:rPr lang="en-GB" dirty="0" err="1"/>
              <a:t>Cont</a:t>
            </a:r>
            <a:r>
              <a:rPr lang="en-GB" dirty="0"/>
              <a:t>…)</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18</a:t>
            </a:fld>
            <a:endParaRPr lang="en-IN"/>
          </a:p>
        </p:txBody>
      </p:sp>
    </p:spTree>
    <p:extLst>
      <p:ext uri="{BB962C8B-B14F-4D97-AF65-F5344CB8AC3E}">
        <p14:creationId xmlns:p14="http://schemas.microsoft.com/office/powerpoint/2010/main" val="25720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164388" y="572700"/>
            <a:ext cx="8681662" cy="4559471"/>
          </a:xfrm>
        </p:spPr>
        <p:txBody>
          <a:bodyPr/>
          <a:lstStyle/>
          <a:p>
            <a:pPr lvl="0">
              <a:buClr>
                <a:schemeClr val="tx1"/>
              </a:buClr>
              <a:buFont typeface="Wingdings" panose="05000000000000000000" pitchFamily="2" charset="2"/>
              <a:buChar char="§"/>
            </a:pPr>
            <a:r>
              <a:rPr lang="en-GB" dirty="0"/>
              <a:t>Out of the  sitting MLAs in the Kerala Legislative Assembly, 65 % of them have criminal cases against them (Krishnakumar, 2021).</a:t>
            </a:r>
            <a:endParaRPr lang="en-IN" dirty="0"/>
          </a:p>
          <a:p>
            <a:r>
              <a:rPr lang="en-GB" dirty="0"/>
              <a:t>	</a:t>
            </a:r>
            <a:r>
              <a:rPr lang="en-GB" b="1" dirty="0"/>
              <a:t>Party wise sitting MLAs with criminal cases: </a:t>
            </a:r>
            <a:r>
              <a:rPr lang="en-GB" dirty="0"/>
              <a:t>51 (91%) out of 56 MLAs from </a:t>
            </a:r>
            <a:r>
              <a:rPr lang="en-GB" b="1" dirty="0"/>
              <a:t>CPI(M),</a:t>
            </a:r>
            <a:r>
              <a:rPr lang="en-GB" dirty="0"/>
              <a:t> 12 (63%) out of 19 MLAs from </a:t>
            </a:r>
            <a:r>
              <a:rPr lang="en-GB" b="1" dirty="0"/>
              <a:t>CPI</a:t>
            </a:r>
            <a:r>
              <a:rPr lang="en-GB" dirty="0"/>
              <a:t>, 9 (45%) out of 20 MLAs from </a:t>
            </a:r>
            <a:r>
              <a:rPr lang="en-GB" b="1" dirty="0"/>
              <a:t>INC</a:t>
            </a:r>
            <a:r>
              <a:rPr lang="en-GB" dirty="0"/>
              <a:t>, 5(28%) out of 18 MLAs from </a:t>
            </a:r>
            <a:r>
              <a:rPr lang="en-GB" b="1" dirty="0"/>
              <a:t>IUML</a:t>
            </a:r>
            <a:r>
              <a:rPr lang="en-GB" dirty="0"/>
              <a:t> and 4(67%) out of 6 MLAs from Independent have declared criminal cases against themselves in their affidavits (Association of Democratic Reforms, 2021). </a:t>
            </a:r>
            <a:endParaRPr lang="en-IN" dirty="0"/>
          </a:p>
          <a:p>
            <a:r>
              <a:rPr lang="en-GB" b="1" dirty="0"/>
              <a:t>	Party wise sitting MLAs with serious criminal cases:</a:t>
            </a:r>
            <a:r>
              <a:rPr lang="en-GB" dirty="0"/>
              <a:t> 18(32%) out of 56 MLAs from </a:t>
            </a:r>
            <a:r>
              <a:rPr lang="en-GB" b="1" dirty="0"/>
              <a:t>CPI(M),</a:t>
            </a:r>
            <a:r>
              <a:rPr lang="en-GB" dirty="0"/>
              <a:t> 3 (16%) out of 19 MLAs from </a:t>
            </a:r>
            <a:r>
              <a:rPr lang="en-GB" b="1" dirty="0"/>
              <a:t>CPI</a:t>
            </a:r>
            <a:r>
              <a:rPr lang="en-GB" dirty="0"/>
              <a:t>, 2 (11%) out of 18 MLAs from </a:t>
            </a:r>
            <a:r>
              <a:rPr lang="en-GB" b="1" dirty="0"/>
              <a:t>IUML</a:t>
            </a:r>
            <a:r>
              <a:rPr lang="en-GB" dirty="0"/>
              <a:t> and 5 (25%) out of 20 MLAs from </a:t>
            </a:r>
            <a:r>
              <a:rPr lang="en-GB" b="1" dirty="0"/>
              <a:t>INC </a:t>
            </a:r>
            <a:r>
              <a:rPr lang="en-GB" dirty="0"/>
              <a:t>have declared serious criminal cases against themselves in their affidavits.</a:t>
            </a:r>
            <a:endParaRPr lang="en-IN" dirty="0"/>
          </a:p>
          <a:p>
            <a:pPr lvl="0">
              <a:buClr>
                <a:schemeClr val="tx1"/>
              </a:buClr>
              <a:buFont typeface="Wingdings" panose="05000000000000000000" pitchFamily="2" charset="2"/>
              <a:buChar char="§"/>
            </a:pPr>
            <a:r>
              <a:rPr lang="en-GB" b="1" dirty="0"/>
              <a:t>Out of sitting MLAs in Kerala Assembly analysed, 57(43%) are </a:t>
            </a:r>
            <a:r>
              <a:rPr lang="en-GB" b="1" dirty="0" smtClean="0"/>
              <a:t>from high rich categories. </a:t>
            </a:r>
            <a:endParaRPr lang="en-IN" dirty="0"/>
          </a:p>
          <a:p>
            <a:r>
              <a:rPr lang="en-GB" dirty="0"/>
              <a:t>	The following MLAs in the respective parties have declared assets valued more than </a:t>
            </a:r>
            <a:r>
              <a:rPr lang="en-GB" dirty="0" err="1"/>
              <a:t>Rs</a:t>
            </a:r>
            <a:r>
              <a:rPr lang="en-GB" dirty="0"/>
              <a:t>. </a:t>
            </a:r>
            <a:r>
              <a:rPr lang="en-US" dirty="0" smtClean="0"/>
              <a:t>10 Million</a:t>
            </a:r>
            <a:endParaRPr lang="en-IN" dirty="0"/>
          </a:p>
          <a:p>
            <a:pPr lvl="0">
              <a:buClr>
                <a:schemeClr val="tx1"/>
              </a:buClr>
              <a:buFont typeface="Wingdings" panose="05000000000000000000" pitchFamily="2" charset="2"/>
              <a:buChar char="Ø"/>
            </a:pPr>
            <a:r>
              <a:rPr lang="en-GB" dirty="0"/>
              <a:t>	27% MLAs from CPI(M), </a:t>
            </a:r>
            <a:endParaRPr lang="en-IN" dirty="0"/>
          </a:p>
          <a:p>
            <a:pPr lvl="0">
              <a:buClr>
                <a:schemeClr val="tx1"/>
              </a:buClr>
              <a:buFont typeface="Wingdings" panose="05000000000000000000" pitchFamily="2" charset="2"/>
              <a:buChar char="Ø"/>
            </a:pPr>
            <a:r>
              <a:rPr lang="en-GB" dirty="0"/>
              <a:t>	78% MLAs from IUML, </a:t>
            </a:r>
            <a:endParaRPr lang="en-IN" dirty="0"/>
          </a:p>
          <a:p>
            <a:pPr lvl="0">
              <a:buClr>
                <a:schemeClr val="tx1"/>
              </a:buClr>
              <a:buFont typeface="Wingdings" panose="05000000000000000000" pitchFamily="2" charset="2"/>
              <a:buChar char="Ø"/>
            </a:pPr>
            <a:r>
              <a:rPr lang="en-GB" dirty="0"/>
              <a:t>	60% MLAs from INC,</a:t>
            </a:r>
            <a:endParaRPr lang="en-IN" dirty="0"/>
          </a:p>
          <a:p>
            <a:pPr lvl="0">
              <a:buClr>
                <a:schemeClr val="tx1"/>
              </a:buClr>
              <a:buFont typeface="Wingdings" panose="05000000000000000000" pitchFamily="2" charset="2"/>
              <a:buChar char="Ø"/>
            </a:pPr>
            <a:r>
              <a:rPr lang="en-GB" dirty="0"/>
              <a:t>	100% MLAs from Kerala Congress (M) </a:t>
            </a:r>
            <a:endParaRPr lang="en-IN" dirty="0"/>
          </a:p>
          <a:p>
            <a:pPr>
              <a:buClr>
                <a:schemeClr val="tx1"/>
              </a:buClr>
              <a:buFont typeface="Wingdings" panose="05000000000000000000" pitchFamily="2" charset="2"/>
              <a:buChar char="Ø"/>
            </a:pPr>
            <a:r>
              <a:rPr lang="en-GB" dirty="0"/>
              <a:t>	The average assets per sitting MLA is </a:t>
            </a:r>
            <a:r>
              <a:rPr lang="en-GB" dirty="0" err="1" smtClean="0"/>
              <a:t>Rs</a:t>
            </a:r>
            <a:r>
              <a:rPr lang="en-GB" dirty="0" smtClean="0"/>
              <a:t>. 20.3 million. </a:t>
            </a:r>
            <a:endParaRPr lang="en-IN" dirty="0"/>
          </a:p>
          <a:p>
            <a:pPr>
              <a:buClr>
                <a:schemeClr val="tx1"/>
              </a:buClr>
              <a:buFont typeface="Wingdings" panose="05000000000000000000" pitchFamily="2" charset="2"/>
              <a:buChar char="Ø"/>
            </a:pPr>
            <a:endParaRPr lang="en-IN" dirty="0"/>
          </a:p>
        </p:txBody>
      </p:sp>
      <p:sp>
        <p:nvSpPr>
          <p:cNvPr id="2" name="Title 1"/>
          <p:cNvSpPr>
            <a:spLocks noGrp="1"/>
          </p:cNvSpPr>
          <p:nvPr>
            <p:ph type="title" idx="4294967295"/>
          </p:nvPr>
        </p:nvSpPr>
        <p:spPr>
          <a:xfrm>
            <a:off x="328772" y="0"/>
            <a:ext cx="8342617" cy="572700"/>
          </a:xfrm>
        </p:spPr>
        <p:txBody>
          <a:bodyPr/>
          <a:lstStyle/>
          <a:p>
            <a:pPr algn="ctr"/>
            <a:r>
              <a:rPr lang="en-GB" dirty="0"/>
              <a:t>Money and Muscle power</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19</a:t>
            </a:fld>
            <a:endParaRPr lang="en-IN"/>
          </a:p>
        </p:txBody>
      </p:sp>
    </p:spTree>
    <p:extLst>
      <p:ext uri="{BB962C8B-B14F-4D97-AF65-F5344CB8AC3E}">
        <p14:creationId xmlns:p14="http://schemas.microsoft.com/office/powerpoint/2010/main" val="284043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5"/>
          <p:cNvSpPr txBox="1">
            <a:spLocks noGrp="1"/>
          </p:cNvSpPr>
          <p:nvPr>
            <p:ph type="title" idx="4294967295"/>
          </p:nvPr>
        </p:nvSpPr>
        <p:spPr>
          <a:xfrm>
            <a:off x="611483" y="75291"/>
            <a:ext cx="7715700" cy="572700"/>
          </a:xfrm>
          <a:prstGeom prst="rect">
            <a:avLst/>
          </a:prstGeom>
        </p:spPr>
        <p:txBody>
          <a:bodyPr spcFirstLastPara="1" wrap="square" lIns="91425" tIns="91425" rIns="91425" bIns="91425" anchor="t" anchorCtr="0">
            <a:noAutofit/>
          </a:bodyPr>
          <a:lstStyle/>
          <a:p>
            <a:pPr algn="ctr"/>
            <a:r>
              <a:rPr lang="en-US" dirty="0"/>
              <a:t>Framework </a:t>
            </a:r>
            <a:r>
              <a:rPr lang="en-IN" dirty="0"/>
              <a:t/>
            </a:r>
            <a:br>
              <a:rPr lang="en-IN" dirty="0"/>
            </a:br>
            <a:endParaRPr dirty="0"/>
          </a:p>
        </p:txBody>
      </p:sp>
      <p:sp>
        <p:nvSpPr>
          <p:cNvPr id="772" name="Google Shape;772;p35"/>
          <p:cNvSpPr txBox="1">
            <a:spLocks noGrp="1"/>
          </p:cNvSpPr>
          <p:nvPr>
            <p:ph type="body" idx="1"/>
          </p:nvPr>
        </p:nvSpPr>
        <p:spPr>
          <a:xfrm>
            <a:off x="236306" y="647991"/>
            <a:ext cx="8753582" cy="2444530"/>
          </a:xfrm>
          <a:prstGeom prst="rect">
            <a:avLst/>
          </a:prstGeom>
        </p:spPr>
        <p:txBody>
          <a:bodyPr spcFirstLastPara="1" wrap="square" lIns="91425" tIns="91425" rIns="91425" bIns="91425" anchor="t" anchorCtr="0">
            <a:noAutofit/>
          </a:bodyPr>
          <a:lstStyle/>
          <a:p>
            <a:pPr lvl="0"/>
            <a:r>
              <a:rPr lang="en-US" dirty="0"/>
              <a:t>While there has been plethora of literature on ‘Kerala Model of Development and Decentralization’, there </a:t>
            </a:r>
            <a:r>
              <a:rPr lang="en-US" dirty="0" smtClean="0"/>
              <a:t>is no </a:t>
            </a:r>
            <a:r>
              <a:rPr lang="en-US" dirty="0"/>
              <a:t>serious discussions on the status of democracy in the state.  Whether Kerala has a vibrant democracy equivalent to its well-known ‘Kerala Model of Development’ ? </a:t>
            </a:r>
            <a:endParaRPr lang="en-IN" dirty="0"/>
          </a:p>
          <a:p>
            <a:pPr marL="114300" indent="0">
              <a:buNone/>
            </a:pPr>
            <a:endParaRPr lang="en-IN" dirty="0"/>
          </a:p>
          <a:p>
            <a:r>
              <a:rPr lang="en-US" b="1" dirty="0"/>
              <a:t>Concepts discussed in Nancy </a:t>
            </a:r>
            <a:r>
              <a:rPr lang="en-US" b="1" dirty="0" err="1"/>
              <a:t>Bermeo’s</a:t>
            </a:r>
            <a:r>
              <a:rPr lang="en-US" b="1" dirty="0"/>
              <a:t> article titled </a:t>
            </a:r>
            <a:r>
              <a:rPr lang="en-US" b="1" i="1" dirty="0"/>
              <a:t>On Democratic Backsliding (2026) </a:t>
            </a:r>
            <a:r>
              <a:rPr lang="en-US" b="1" dirty="0"/>
              <a:t>and </a:t>
            </a:r>
            <a:r>
              <a:rPr lang="en-US" b="1" i="1" dirty="0"/>
              <a:t>Democratic Backsliding in Africa </a:t>
            </a:r>
            <a:r>
              <a:rPr lang="en-US" b="1" dirty="0"/>
              <a:t>(2023</a:t>
            </a:r>
            <a:r>
              <a:rPr lang="en-US" b="1" i="1" dirty="0"/>
              <a:t>)</a:t>
            </a:r>
            <a:r>
              <a:rPr lang="en-US" b="1" dirty="0"/>
              <a:t>, a book edited by </a:t>
            </a:r>
            <a:r>
              <a:rPr lang="en-IN" b="1" dirty="0"/>
              <a:t>Leonardo R. </a:t>
            </a:r>
            <a:r>
              <a:rPr lang="en-IN" b="1" dirty="0" err="1"/>
              <a:t>Arriola</a:t>
            </a:r>
            <a:r>
              <a:rPr lang="en-IN" b="1" dirty="0"/>
              <a:t>, </a:t>
            </a:r>
            <a:r>
              <a:rPr lang="en-IN" b="1" dirty="0" err="1"/>
              <a:t>Lise</a:t>
            </a:r>
            <a:r>
              <a:rPr lang="en-IN" b="1" dirty="0"/>
              <a:t> </a:t>
            </a:r>
            <a:r>
              <a:rPr lang="en-IN" b="1" dirty="0" err="1"/>
              <a:t>Rakner</a:t>
            </a:r>
            <a:r>
              <a:rPr lang="en-IN" b="1" dirty="0"/>
              <a:t>, and Nicolas van de </a:t>
            </a:r>
            <a:r>
              <a:rPr lang="en-IN" b="1" dirty="0" err="1"/>
              <a:t>Walle</a:t>
            </a:r>
            <a:r>
              <a:rPr lang="en-IN" b="1" dirty="0"/>
              <a:t> </a:t>
            </a:r>
            <a:r>
              <a:rPr lang="en-US" b="1" dirty="0"/>
              <a:t>have been applied to examine the backsliding of democracy and decentralization in Kerala, a state (province) in India. </a:t>
            </a:r>
            <a:endParaRPr lang="en-IN" b="1" dirty="0"/>
          </a:p>
          <a:p>
            <a:pPr marL="0" lvl="0" indent="0" algn="l" rtl="0">
              <a:spcBef>
                <a:spcPts val="0"/>
              </a:spcBef>
              <a:spcAft>
                <a:spcPts val="1200"/>
              </a:spcAft>
              <a:buNone/>
            </a:pPr>
            <a:endParaRP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83" y="3092521"/>
            <a:ext cx="2994746" cy="1714500"/>
          </a:xfrm>
          <a:prstGeom prst="rect">
            <a:avLst/>
          </a:prstGeom>
        </p:spPr>
      </p:pic>
      <p:pic>
        <p:nvPicPr>
          <p:cNvPr id="10" name="Picture 9" descr="India Map | Free Map of India With States, UTs and Capital Cities to  Download"/>
          <p:cNvPicPr/>
          <p:nvPr/>
        </p:nvPicPr>
        <p:blipFill>
          <a:blip r:embed="rId4">
            <a:extLst>
              <a:ext uri="{28A0092B-C50C-407E-A947-70E740481C1C}">
                <a14:useLocalDpi xmlns:a14="http://schemas.microsoft.com/office/drawing/2010/main" val="0"/>
              </a:ext>
            </a:extLst>
          </a:blip>
          <a:srcRect/>
          <a:stretch>
            <a:fillRect/>
          </a:stretch>
        </p:blipFill>
        <p:spPr bwMode="auto">
          <a:xfrm>
            <a:off x="4029371" y="3100980"/>
            <a:ext cx="1517877" cy="1809433"/>
          </a:xfrm>
          <a:prstGeom prst="rect">
            <a:avLst/>
          </a:prstGeom>
          <a:noFill/>
          <a:ln>
            <a:noFill/>
          </a:ln>
        </p:spPr>
      </p:pic>
      <p:pic>
        <p:nvPicPr>
          <p:cNvPr id="11" name="Picture 10" descr="Kerala Maps,Map of Kerala,Tourist Map Kerala"/>
          <p:cNvPicPr/>
          <p:nvPr/>
        </p:nvPicPr>
        <p:blipFill>
          <a:blip r:embed="rId5">
            <a:extLst>
              <a:ext uri="{28A0092B-C50C-407E-A947-70E740481C1C}">
                <a14:useLocalDpi xmlns:a14="http://schemas.microsoft.com/office/drawing/2010/main" val="0"/>
              </a:ext>
            </a:extLst>
          </a:blip>
          <a:srcRect/>
          <a:stretch>
            <a:fillRect/>
          </a:stretch>
        </p:blipFill>
        <p:spPr bwMode="auto">
          <a:xfrm>
            <a:off x="6267913" y="3100980"/>
            <a:ext cx="1119206" cy="1800974"/>
          </a:xfrm>
          <a:prstGeom prst="rect">
            <a:avLst/>
          </a:prstGeom>
          <a:noFill/>
          <a:ln>
            <a:noFill/>
          </a:ln>
        </p:spPr>
      </p:pic>
      <p:cxnSp>
        <p:nvCxnSpPr>
          <p:cNvPr id="5" name="Straight Arrow Connector 4"/>
          <p:cNvCxnSpPr>
            <a:endCxn id="10" idx="1"/>
          </p:cNvCxnSpPr>
          <p:nvPr/>
        </p:nvCxnSpPr>
        <p:spPr>
          <a:xfrm flipV="1">
            <a:off x="2681555" y="4005697"/>
            <a:ext cx="1347816" cy="1149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4469333" y="4530903"/>
            <a:ext cx="2249966" cy="90756"/>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1011179"/>
            <a:ext cx="8517277" cy="4120992"/>
          </a:xfrm>
        </p:spPr>
        <p:txBody>
          <a:bodyPr/>
          <a:lstStyle/>
          <a:p>
            <a:pPr lvl="0"/>
            <a:r>
              <a:rPr lang="en-IN" sz="2400" dirty="0"/>
              <a:t>	It has been reported that at least 2.5 lakh backdoor appointments took place over almost five years of LDF governance and the beneficiaries were either relatives of party leaders or party sympathisers (</a:t>
            </a:r>
            <a:r>
              <a:rPr lang="en-IN" sz="2400" dirty="0" err="1"/>
              <a:t>Raghunathan</a:t>
            </a:r>
            <a:r>
              <a:rPr lang="en-IN" sz="2400" dirty="0"/>
              <a:t>, 2021).</a:t>
            </a:r>
          </a:p>
          <a:p>
            <a:r>
              <a:rPr lang="en-IN" sz="2400" dirty="0"/>
              <a:t> </a:t>
            </a:r>
          </a:p>
          <a:p>
            <a:endParaRPr lang="en-IN" dirty="0"/>
          </a:p>
        </p:txBody>
      </p:sp>
      <p:sp>
        <p:nvSpPr>
          <p:cNvPr id="2" name="Title 1"/>
          <p:cNvSpPr>
            <a:spLocks noGrp="1"/>
          </p:cNvSpPr>
          <p:nvPr>
            <p:ph type="title" idx="4294967295"/>
          </p:nvPr>
        </p:nvSpPr>
        <p:spPr>
          <a:xfrm>
            <a:off x="328771" y="165986"/>
            <a:ext cx="8342617" cy="572700"/>
          </a:xfrm>
        </p:spPr>
        <p:txBody>
          <a:bodyPr/>
          <a:lstStyle/>
          <a:p>
            <a:pPr algn="ctr"/>
            <a:r>
              <a:rPr lang="en-IN" sz="2000" dirty="0"/>
              <a:t>Nepotism and Backdoor Appointment of Party Loyalists (Patronage/ Spoils System)</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20</a:t>
            </a:fld>
            <a:endParaRPr lang="en-IN"/>
          </a:p>
        </p:txBody>
      </p:sp>
    </p:spTree>
    <p:extLst>
      <p:ext uri="{BB962C8B-B14F-4D97-AF65-F5344CB8AC3E}">
        <p14:creationId xmlns:p14="http://schemas.microsoft.com/office/powerpoint/2010/main" val="4032834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1011179"/>
            <a:ext cx="8517277" cy="4120992"/>
          </a:xfrm>
        </p:spPr>
        <p:txBody>
          <a:bodyPr/>
          <a:lstStyle/>
          <a:p>
            <a:pPr lvl="0">
              <a:buClr>
                <a:schemeClr val="tx1"/>
              </a:buClr>
              <a:buFont typeface="Wingdings" panose="05000000000000000000" pitchFamily="2" charset="2"/>
              <a:buChar char="q"/>
            </a:pPr>
            <a:r>
              <a:rPr lang="en-IN" sz="1800" dirty="0"/>
              <a:t>Congress-led UDF and the ruling CPI(M)-led LDF in Kerala have always been embroiled in “corruption and scams”. (UDF had solar scam, Bar Bribery while LDF had Gold Smuggling, LIFE Mission Scam, Money Laundering – </a:t>
            </a:r>
            <a:r>
              <a:rPr lang="en-IN" sz="1800" dirty="0" err="1"/>
              <a:t>Karuvannur</a:t>
            </a:r>
            <a:r>
              <a:rPr lang="en-IN" sz="1800" dirty="0"/>
              <a:t> Bank Scam).</a:t>
            </a:r>
          </a:p>
          <a:p>
            <a:pPr lvl="0">
              <a:buClr>
                <a:schemeClr val="tx1"/>
              </a:buClr>
              <a:buFont typeface="Wingdings" panose="05000000000000000000" pitchFamily="2" charset="2"/>
              <a:buChar char="q"/>
            </a:pPr>
            <a:r>
              <a:rPr lang="en-IN" sz="1800" dirty="0"/>
              <a:t>Unholy nexus between business communities and industrialists, religious/community leaders, pressure groups, interest groups, media houses and politicians of all major parties in the State. </a:t>
            </a:r>
          </a:p>
          <a:p>
            <a:pPr lvl="0">
              <a:buClr>
                <a:schemeClr val="tx1"/>
              </a:buClr>
              <a:buFont typeface="Wingdings" panose="05000000000000000000" pitchFamily="2" charset="2"/>
              <a:buChar char="q"/>
            </a:pPr>
            <a:r>
              <a:rPr lang="en-IN" sz="1800" dirty="0"/>
              <a:t>The Kochi-based Cochin Minerals and Rutile Limited (CMRL) allegedly made illegal payments to politicians, police officers, media houses, trade unions and others to 'ensure smooth running of business' (Philip, 2023).</a:t>
            </a:r>
          </a:p>
          <a:p>
            <a:r>
              <a:rPr lang="en-IN" sz="1800" dirty="0"/>
              <a:t> </a:t>
            </a:r>
          </a:p>
          <a:p>
            <a:endParaRPr lang="en-IN" dirty="0"/>
          </a:p>
        </p:txBody>
      </p:sp>
      <p:sp>
        <p:nvSpPr>
          <p:cNvPr id="2" name="Title 1"/>
          <p:cNvSpPr>
            <a:spLocks noGrp="1"/>
          </p:cNvSpPr>
          <p:nvPr>
            <p:ph type="title" idx="4294967295"/>
          </p:nvPr>
        </p:nvSpPr>
        <p:spPr>
          <a:xfrm>
            <a:off x="328771" y="165986"/>
            <a:ext cx="8342617" cy="572700"/>
          </a:xfrm>
        </p:spPr>
        <p:txBody>
          <a:bodyPr/>
          <a:lstStyle/>
          <a:p>
            <a:pPr algn="ctr"/>
            <a:r>
              <a:rPr lang="en-IN" sz="2000" dirty="0"/>
              <a:t>Corruption from Top to Bottom Irrespective of Political Parties </a:t>
            </a:r>
          </a:p>
        </p:txBody>
      </p:sp>
      <p:sp>
        <p:nvSpPr>
          <p:cNvPr id="4" name="Slide Number Placeholder 3"/>
          <p:cNvSpPr>
            <a:spLocks noGrp="1"/>
          </p:cNvSpPr>
          <p:nvPr>
            <p:ph type="sldNum" sz="quarter" idx="10"/>
          </p:nvPr>
        </p:nvSpPr>
        <p:spPr/>
        <p:txBody>
          <a:bodyPr/>
          <a:lstStyle/>
          <a:p>
            <a:fld id="{D415EEF5-7A5A-49EA-B7C9-FA7C77B84C0D}" type="slidenum">
              <a:rPr lang="en-IN" smtClean="0"/>
              <a:t>21</a:t>
            </a:fld>
            <a:endParaRPr lang="en-IN"/>
          </a:p>
        </p:txBody>
      </p:sp>
    </p:spTree>
    <p:extLst>
      <p:ext uri="{BB962C8B-B14F-4D97-AF65-F5344CB8AC3E}">
        <p14:creationId xmlns:p14="http://schemas.microsoft.com/office/powerpoint/2010/main" val="177731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1011179"/>
            <a:ext cx="8517277" cy="4120992"/>
          </a:xfrm>
        </p:spPr>
        <p:txBody>
          <a:bodyPr/>
          <a:lstStyle/>
          <a:p>
            <a:pPr lvl="0">
              <a:buClr>
                <a:schemeClr val="tx1"/>
              </a:buClr>
              <a:buFont typeface="Wingdings" panose="05000000000000000000" pitchFamily="2" charset="2"/>
              <a:buChar char="q"/>
            </a:pPr>
            <a:r>
              <a:rPr lang="en-IN" sz="1800" dirty="0"/>
              <a:t>The present Chief Minister   took charge  of Kerala in 2016 with a “strongman image” (double-breasted hero) after leading as the  State Secretary of the CPI(M)for 18 years of a major (Bhaskar, 2017).</a:t>
            </a:r>
          </a:p>
          <a:p>
            <a:pPr>
              <a:buClr>
                <a:schemeClr val="tx1"/>
              </a:buClr>
              <a:buFont typeface="Wingdings" panose="05000000000000000000" pitchFamily="2" charset="2"/>
              <a:buChar char="q"/>
            </a:pPr>
            <a:r>
              <a:rPr lang="en-IN" sz="1800" dirty="0"/>
              <a:t> When the Kerala faced calamities (two unprecedented floods in 2018 and 2019, and during the Covid 19 pandemic), the CM of Kerala got a makeover as a Mass Leader from the  Strongman image.</a:t>
            </a:r>
          </a:p>
          <a:p>
            <a:pPr lvl="0">
              <a:buClr>
                <a:schemeClr val="tx1"/>
              </a:buClr>
              <a:buFont typeface="Wingdings" panose="05000000000000000000" pitchFamily="2" charset="2"/>
              <a:buChar char="q"/>
            </a:pPr>
            <a:r>
              <a:rPr lang="en-IN" sz="1800" dirty="0"/>
              <a:t>However, the Strongman image and Mass leader makeover faded with corruption and scandals against the CM  and his Party became the order of the day</a:t>
            </a:r>
          </a:p>
          <a:p>
            <a:pPr>
              <a:buClr>
                <a:schemeClr val="tx1"/>
              </a:buClr>
              <a:buFont typeface="Wingdings" panose="05000000000000000000" pitchFamily="2" charset="2"/>
              <a:buChar char="q"/>
            </a:pPr>
            <a:r>
              <a:rPr lang="en-IN" sz="1800" dirty="0"/>
              <a:t> While initially the Strongman image was enough to cover the  wrongdoing of the political regime.  It has now transformed into an authoritarian populist and a corrupted and disgraced politician.</a:t>
            </a:r>
          </a:p>
          <a:p>
            <a:r>
              <a:rPr lang="en-IN" dirty="0"/>
              <a:t> </a:t>
            </a:r>
          </a:p>
          <a:p>
            <a:endParaRPr lang="en-IN" dirty="0"/>
          </a:p>
        </p:txBody>
      </p:sp>
      <p:sp>
        <p:nvSpPr>
          <p:cNvPr id="2" name="Title 1"/>
          <p:cNvSpPr>
            <a:spLocks noGrp="1"/>
          </p:cNvSpPr>
          <p:nvPr>
            <p:ph type="title" idx="4294967295"/>
          </p:nvPr>
        </p:nvSpPr>
        <p:spPr>
          <a:xfrm>
            <a:off x="328771" y="165986"/>
            <a:ext cx="8342617" cy="572700"/>
          </a:xfrm>
        </p:spPr>
        <p:txBody>
          <a:bodyPr/>
          <a:lstStyle/>
          <a:p>
            <a:pPr algn="ctr"/>
            <a:r>
              <a:rPr lang="en-IN" sz="2000" dirty="0"/>
              <a:t>Rise of ‘Strongman Politics’ to Authoritarian Populist</a:t>
            </a:r>
            <a:br>
              <a:rPr lang="en-IN" sz="2000" dirty="0"/>
            </a:br>
            <a:endParaRPr lang="en-IN" sz="2000" dirty="0"/>
          </a:p>
        </p:txBody>
      </p:sp>
      <p:sp>
        <p:nvSpPr>
          <p:cNvPr id="4" name="Slide Number Placeholder 3"/>
          <p:cNvSpPr>
            <a:spLocks noGrp="1"/>
          </p:cNvSpPr>
          <p:nvPr>
            <p:ph type="sldNum" sz="quarter" idx="10"/>
          </p:nvPr>
        </p:nvSpPr>
        <p:spPr/>
        <p:txBody>
          <a:bodyPr/>
          <a:lstStyle/>
          <a:p>
            <a:fld id="{D415EEF5-7A5A-49EA-B7C9-FA7C77B84C0D}" type="slidenum">
              <a:rPr lang="en-IN" smtClean="0"/>
              <a:t>22</a:t>
            </a:fld>
            <a:endParaRPr lang="en-IN"/>
          </a:p>
        </p:txBody>
      </p:sp>
    </p:spTree>
    <p:extLst>
      <p:ext uri="{BB962C8B-B14F-4D97-AF65-F5344CB8AC3E}">
        <p14:creationId xmlns:p14="http://schemas.microsoft.com/office/powerpoint/2010/main" val="957145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1011179"/>
            <a:ext cx="8517277" cy="4120992"/>
          </a:xfrm>
        </p:spPr>
        <p:txBody>
          <a:bodyPr/>
          <a:lstStyle/>
          <a:p>
            <a:pPr lvl="0">
              <a:buClr>
                <a:schemeClr val="tx1"/>
              </a:buClr>
              <a:buFont typeface="Wingdings" panose="05000000000000000000" pitchFamily="2" charset="2"/>
              <a:buChar char="q"/>
            </a:pPr>
            <a:r>
              <a:rPr lang="en-US" sz="1800" dirty="0"/>
              <a:t>People’s Plan Campaign (PPC) is considered as a Kerala Model in Decentralization.</a:t>
            </a:r>
            <a:endParaRPr lang="en-IN" sz="1800" dirty="0"/>
          </a:p>
          <a:p>
            <a:pPr lvl="0">
              <a:buClr>
                <a:schemeClr val="tx1"/>
              </a:buClr>
              <a:buFont typeface="Wingdings" panose="05000000000000000000" pitchFamily="2" charset="2"/>
              <a:buChar char="q"/>
            </a:pPr>
            <a:r>
              <a:rPr lang="en-US" sz="1800" dirty="0"/>
              <a:t>The introduction of PPC in Kerala in 1996 is a contribution of the  LDF.</a:t>
            </a:r>
            <a:endParaRPr lang="en-IN" sz="1800" dirty="0"/>
          </a:p>
          <a:p>
            <a:pPr lvl="0">
              <a:buClr>
                <a:schemeClr val="tx1"/>
              </a:buClr>
              <a:buFont typeface="Wingdings" panose="05000000000000000000" pitchFamily="2" charset="2"/>
              <a:buChar char="q"/>
            </a:pPr>
            <a:r>
              <a:rPr lang="en-US" sz="1800" dirty="0"/>
              <a:t>PPC spearheaded the devolution of funds, functions and functionaries on one hand, </a:t>
            </a:r>
            <a:endParaRPr lang="en-IN" sz="1800" dirty="0"/>
          </a:p>
          <a:p>
            <a:pPr lvl="0">
              <a:buClr>
                <a:schemeClr val="tx1"/>
              </a:buClr>
              <a:buFont typeface="Wingdings" panose="05000000000000000000" pitchFamily="2" charset="2"/>
              <a:buChar char="q"/>
            </a:pPr>
            <a:r>
              <a:rPr lang="en-US" sz="1800" dirty="0"/>
              <a:t>While decentralization downsizes the state and empowers local governments, the Kerala experience speaks otherwise.</a:t>
            </a:r>
            <a:endParaRPr lang="en-IN" sz="1800" dirty="0"/>
          </a:p>
          <a:p>
            <a:pPr lvl="0">
              <a:buClr>
                <a:schemeClr val="tx1"/>
              </a:buClr>
              <a:buFont typeface="Wingdings" panose="05000000000000000000" pitchFamily="2" charset="2"/>
              <a:buChar char="q"/>
            </a:pPr>
            <a:r>
              <a:rPr lang="en-US" sz="1800" dirty="0"/>
              <a:t>Local governments and its apparatuses have been turned into instruments of political patronage under PPC. It is a state- controlled decentralization. </a:t>
            </a:r>
            <a:endParaRPr lang="en-IN" sz="1800" dirty="0"/>
          </a:p>
          <a:p>
            <a:endParaRPr lang="en-IN" sz="1800" dirty="0"/>
          </a:p>
        </p:txBody>
      </p:sp>
      <p:sp>
        <p:nvSpPr>
          <p:cNvPr id="2" name="Title 1"/>
          <p:cNvSpPr>
            <a:spLocks noGrp="1"/>
          </p:cNvSpPr>
          <p:nvPr>
            <p:ph type="title" idx="4294967295"/>
          </p:nvPr>
        </p:nvSpPr>
        <p:spPr>
          <a:xfrm>
            <a:off x="328771" y="165986"/>
            <a:ext cx="8342617" cy="572700"/>
          </a:xfrm>
        </p:spPr>
        <p:txBody>
          <a:bodyPr/>
          <a:lstStyle/>
          <a:p>
            <a:pPr algn="ctr"/>
            <a:r>
              <a:rPr lang="en-IN" sz="2000" dirty="0"/>
              <a:t>Disempowered Local Governments/Capturing of Local Governments by the LDF</a:t>
            </a:r>
            <a:br>
              <a:rPr lang="en-IN" sz="2000" dirty="0"/>
            </a:br>
            <a:endParaRPr lang="en-IN" sz="2000" dirty="0"/>
          </a:p>
        </p:txBody>
      </p:sp>
      <p:sp>
        <p:nvSpPr>
          <p:cNvPr id="4" name="Slide Number Placeholder 3"/>
          <p:cNvSpPr>
            <a:spLocks noGrp="1"/>
          </p:cNvSpPr>
          <p:nvPr>
            <p:ph type="sldNum" sz="quarter" idx="10"/>
          </p:nvPr>
        </p:nvSpPr>
        <p:spPr/>
        <p:txBody>
          <a:bodyPr/>
          <a:lstStyle/>
          <a:p>
            <a:fld id="{D415EEF5-7A5A-49EA-B7C9-FA7C77B84C0D}" type="slidenum">
              <a:rPr lang="en-IN" smtClean="0"/>
              <a:t>23</a:t>
            </a:fld>
            <a:endParaRPr lang="en-IN"/>
          </a:p>
        </p:txBody>
      </p:sp>
    </p:spTree>
    <p:extLst>
      <p:ext uri="{BB962C8B-B14F-4D97-AF65-F5344CB8AC3E}">
        <p14:creationId xmlns:p14="http://schemas.microsoft.com/office/powerpoint/2010/main" val="431760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1011179"/>
            <a:ext cx="8517277" cy="3714933"/>
          </a:xfrm>
        </p:spPr>
        <p:txBody>
          <a:bodyPr/>
          <a:lstStyle/>
          <a:p>
            <a:pPr algn="just">
              <a:buClr>
                <a:schemeClr val="tx1"/>
              </a:buClr>
              <a:buFont typeface="Wingdings" panose="05000000000000000000" pitchFamily="2" charset="2"/>
              <a:buChar char="q"/>
            </a:pPr>
            <a:r>
              <a:rPr lang="en-US" sz="1800" dirty="0" smtClean="0"/>
              <a:t>In </a:t>
            </a:r>
            <a:r>
              <a:rPr lang="en-US" sz="1800" dirty="0"/>
              <a:t>the case of Kerala, it is a state-controlled decentralization and therefore the state did not give the unlimited freedom for local governments in this regard.</a:t>
            </a:r>
            <a:endParaRPr lang="en-IN" sz="1800" dirty="0"/>
          </a:p>
          <a:p>
            <a:pPr algn="just">
              <a:buClr>
                <a:schemeClr val="tx1"/>
              </a:buClr>
              <a:buFont typeface="Wingdings" panose="05000000000000000000" pitchFamily="2" charset="2"/>
              <a:buChar char="q"/>
            </a:pPr>
            <a:r>
              <a:rPr lang="en-US" sz="1800" dirty="0" smtClean="0"/>
              <a:t>The </a:t>
            </a:r>
            <a:r>
              <a:rPr lang="en-US" sz="1800" dirty="0"/>
              <a:t>decentralization process was engineered in Kerala in such a way that the state became the major beneficiary of the decentralization initiatives and it empowered the state and disempowered the local governments and faded their independent identity and thus captured the local governments and their apparatus  (</a:t>
            </a:r>
            <a:r>
              <a:rPr lang="en-US" sz="1800" dirty="0" err="1"/>
              <a:t>Chathukulam</a:t>
            </a:r>
            <a:r>
              <a:rPr lang="en-US" sz="1800" dirty="0"/>
              <a:t> &amp; John, 2003, </a:t>
            </a:r>
            <a:r>
              <a:rPr lang="en-US" sz="1800" dirty="0" err="1"/>
              <a:t>Chathukulam</a:t>
            </a:r>
            <a:r>
              <a:rPr lang="en-US" sz="1800" dirty="0"/>
              <a:t> and Joseph 2021). </a:t>
            </a:r>
            <a:endParaRPr lang="en-IN" sz="1800" dirty="0"/>
          </a:p>
          <a:p>
            <a:pPr algn="just"/>
            <a:endParaRPr lang="en-IN" sz="1800" dirty="0"/>
          </a:p>
        </p:txBody>
      </p:sp>
      <p:sp>
        <p:nvSpPr>
          <p:cNvPr id="2" name="Title 1"/>
          <p:cNvSpPr>
            <a:spLocks noGrp="1"/>
          </p:cNvSpPr>
          <p:nvPr>
            <p:ph type="title" idx="4294967295"/>
          </p:nvPr>
        </p:nvSpPr>
        <p:spPr>
          <a:xfrm>
            <a:off x="328771" y="165986"/>
            <a:ext cx="8342617" cy="572700"/>
          </a:xfrm>
        </p:spPr>
        <p:txBody>
          <a:bodyPr/>
          <a:lstStyle/>
          <a:p>
            <a:pPr algn="ctr"/>
            <a:r>
              <a:rPr lang="en-IN" sz="2000" dirty="0"/>
              <a:t>Disempowered Local Governments/Capturing of Local Governments by the </a:t>
            </a:r>
            <a:r>
              <a:rPr lang="en-IN" sz="2000" dirty="0" smtClean="0"/>
              <a:t>LDF(</a:t>
            </a:r>
            <a:r>
              <a:rPr lang="en-IN" sz="2000" dirty="0" err="1" smtClean="0"/>
              <a:t>Cont</a:t>
            </a:r>
            <a:r>
              <a:rPr lang="en-IN" sz="2000" dirty="0" smtClean="0"/>
              <a:t>…..)</a:t>
            </a:r>
            <a:r>
              <a:rPr lang="en-IN" sz="2000" dirty="0"/>
              <a:t/>
            </a:r>
            <a:br>
              <a:rPr lang="en-IN" sz="2000" dirty="0"/>
            </a:br>
            <a:endParaRPr lang="en-IN" sz="2000" dirty="0"/>
          </a:p>
        </p:txBody>
      </p:sp>
      <p:sp>
        <p:nvSpPr>
          <p:cNvPr id="4" name="Slide Number Placeholder 3"/>
          <p:cNvSpPr>
            <a:spLocks noGrp="1"/>
          </p:cNvSpPr>
          <p:nvPr>
            <p:ph type="sldNum" sz="quarter" idx="10"/>
          </p:nvPr>
        </p:nvSpPr>
        <p:spPr/>
        <p:txBody>
          <a:bodyPr/>
          <a:lstStyle/>
          <a:p>
            <a:fld id="{D415EEF5-7A5A-49EA-B7C9-FA7C77B84C0D}" type="slidenum">
              <a:rPr lang="en-IN" smtClean="0"/>
              <a:t>24</a:t>
            </a:fld>
            <a:endParaRPr lang="en-IN"/>
          </a:p>
        </p:txBody>
      </p:sp>
    </p:spTree>
    <p:extLst>
      <p:ext uri="{BB962C8B-B14F-4D97-AF65-F5344CB8AC3E}">
        <p14:creationId xmlns:p14="http://schemas.microsoft.com/office/powerpoint/2010/main" val="2331167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328772" y="1011179"/>
            <a:ext cx="8517277" cy="4120992"/>
          </a:xfrm>
        </p:spPr>
        <p:txBody>
          <a:bodyPr/>
          <a:lstStyle/>
          <a:p>
            <a:pPr lvl="0">
              <a:buClr>
                <a:schemeClr val="tx1"/>
              </a:buClr>
              <a:buFont typeface="Wingdings" panose="05000000000000000000" pitchFamily="2" charset="2"/>
              <a:buChar char="Ø"/>
            </a:pPr>
            <a:r>
              <a:rPr lang="en-US" sz="1800" b="1" dirty="0"/>
              <a:t>It is the need of the hour to serious look into the status of democracy and decentralization in Kerala as a whole.</a:t>
            </a:r>
            <a:endParaRPr lang="en-IN" sz="1800" dirty="0"/>
          </a:p>
          <a:p>
            <a:pPr lvl="0">
              <a:buClr>
                <a:schemeClr val="tx1"/>
              </a:buClr>
              <a:buFont typeface="Wingdings" panose="05000000000000000000" pitchFamily="2" charset="2"/>
              <a:buChar char="Ø"/>
            </a:pPr>
            <a:r>
              <a:rPr lang="en-US" sz="1800" b="1" dirty="0"/>
              <a:t>The Kerala model of development and decentralization should be revisited in the light of flawed democratic framework within the state.</a:t>
            </a:r>
            <a:endParaRPr lang="en-IN" sz="1800" dirty="0"/>
          </a:p>
          <a:p>
            <a:pPr lvl="0">
              <a:buClr>
                <a:schemeClr val="tx1"/>
              </a:buClr>
              <a:buFont typeface="Wingdings" panose="05000000000000000000" pitchFamily="2" charset="2"/>
              <a:buChar char="Ø"/>
            </a:pPr>
            <a:r>
              <a:rPr lang="en-US" sz="1800" b="1" dirty="0"/>
              <a:t>The existing Democracy Index and Freedom Index should also investigate into sub-national and sub-district operationality of democratic principles and values.</a:t>
            </a:r>
            <a:endParaRPr lang="en-IN" sz="1800" dirty="0"/>
          </a:p>
          <a:p>
            <a:pPr lvl="0">
              <a:buClr>
                <a:schemeClr val="tx1"/>
              </a:buClr>
              <a:buFont typeface="Wingdings" panose="05000000000000000000" pitchFamily="2" charset="2"/>
              <a:buChar char="Ø"/>
            </a:pPr>
            <a:r>
              <a:rPr lang="en-US" sz="1800" b="1" dirty="0"/>
              <a:t>How long can a flawed democratic society in Kerala sustain Kerala model of development and decentralization?  </a:t>
            </a:r>
          </a:p>
          <a:p>
            <a:pPr lvl="0">
              <a:buClr>
                <a:schemeClr val="tx1"/>
              </a:buClr>
              <a:buFont typeface="Wingdings" panose="05000000000000000000" pitchFamily="2" charset="2"/>
              <a:buChar char="Ø"/>
            </a:pPr>
            <a:r>
              <a:rPr lang="en-US" sz="1800" b="1" dirty="0"/>
              <a:t>In general, how long can a society with poor democratic credentials sustain growth and development?</a:t>
            </a:r>
            <a:endParaRPr lang="en-IN" sz="1800" dirty="0"/>
          </a:p>
          <a:p>
            <a:endParaRPr lang="en-IN" dirty="0"/>
          </a:p>
        </p:txBody>
      </p:sp>
      <p:sp>
        <p:nvSpPr>
          <p:cNvPr id="2" name="Title 1"/>
          <p:cNvSpPr>
            <a:spLocks noGrp="1"/>
          </p:cNvSpPr>
          <p:nvPr>
            <p:ph type="title" idx="4294967295"/>
          </p:nvPr>
        </p:nvSpPr>
        <p:spPr>
          <a:xfrm>
            <a:off x="328771" y="165986"/>
            <a:ext cx="8342617" cy="572700"/>
          </a:xfrm>
        </p:spPr>
        <p:txBody>
          <a:bodyPr/>
          <a:lstStyle/>
          <a:p>
            <a:pPr algn="ctr"/>
            <a:r>
              <a:rPr lang="en-US" dirty="0"/>
              <a:t>Discussion and Conclusion</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25</a:t>
            </a:fld>
            <a:endParaRPr lang="en-IN"/>
          </a:p>
        </p:txBody>
      </p:sp>
    </p:spTree>
    <p:extLst>
      <p:ext uri="{BB962C8B-B14F-4D97-AF65-F5344CB8AC3E}">
        <p14:creationId xmlns:p14="http://schemas.microsoft.com/office/powerpoint/2010/main" val="3742012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3076" name="Picture 4" descr="Thank You Sticker for WhatsApp - Apps on Googl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0" y="302071"/>
            <a:ext cx="4303409" cy="43034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54193" y="1930158"/>
            <a:ext cx="4489807" cy="1323439"/>
          </a:xfrm>
          <a:prstGeom prst="rect">
            <a:avLst/>
          </a:prstGeom>
        </p:spPr>
        <p:txBody>
          <a:bodyPr wrap="square">
            <a:spAutoFit/>
          </a:bodyPr>
          <a:lstStyle/>
          <a:p>
            <a:pPr algn="ctr"/>
            <a:r>
              <a:rPr lang="en-US" sz="1800" b="1" dirty="0">
                <a:solidFill>
                  <a:srgbClr val="C00000"/>
                </a:solidFill>
                <a:latin typeface="Times New Roman" pitchFamily="18" charset="0"/>
                <a:cs typeface="Times New Roman" pitchFamily="18" charset="0"/>
              </a:rPr>
              <a:t>Jos </a:t>
            </a:r>
            <a:r>
              <a:rPr lang="en-US" sz="1800" b="1" dirty="0" err="1">
                <a:solidFill>
                  <a:srgbClr val="C00000"/>
                </a:solidFill>
                <a:latin typeface="Times New Roman" pitchFamily="18" charset="0"/>
                <a:cs typeface="Times New Roman" pitchFamily="18" charset="0"/>
              </a:rPr>
              <a:t>Chathukulam</a:t>
            </a:r>
            <a:endParaRPr lang="en-US" sz="1800" b="1" dirty="0">
              <a:solidFill>
                <a:srgbClr val="C0000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Director</a:t>
            </a:r>
          </a:p>
          <a:p>
            <a:pPr algn="ctr"/>
            <a:r>
              <a:rPr lang="en-US" b="1" dirty="0">
                <a:solidFill>
                  <a:srgbClr val="002060"/>
                </a:solidFill>
                <a:latin typeface="Times New Roman" pitchFamily="18" charset="0"/>
                <a:cs typeface="Times New Roman" pitchFamily="18" charset="0"/>
              </a:rPr>
              <a:t>Centre for Rural Management (CRM) </a:t>
            </a:r>
          </a:p>
          <a:p>
            <a:pPr algn="ctr"/>
            <a:r>
              <a:rPr lang="en-US" b="1" dirty="0">
                <a:solidFill>
                  <a:srgbClr val="002060"/>
                </a:solidFill>
                <a:latin typeface="Times New Roman" pitchFamily="18" charset="0"/>
                <a:cs typeface="Times New Roman" pitchFamily="18" charset="0"/>
              </a:rPr>
              <a:t> Kerala (India</a:t>
            </a:r>
            <a:r>
              <a:rPr lang="en-US" b="1" dirty="0" smtClean="0">
                <a:solidFill>
                  <a:srgbClr val="002060"/>
                </a:solidFill>
                <a:latin typeface="Times New Roman" pitchFamily="18" charset="0"/>
                <a:cs typeface="Times New Roman" pitchFamily="18" charset="0"/>
              </a:rPr>
              <a:t>)</a:t>
            </a:r>
          </a:p>
          <a:p>
            <a:pPr algn="ctr"/>
            <a:r>
              <a:rPr lang="en-US" sz="2000" b="1" dirty="0" smtClean="0">
                <a:solidFill>
                  <a:srgbClr val="C00000"/>
                </a:solidFill>
                <a:latin typeface="Times New Roman" pitchFamily="18" charset="0"/>
                <a:cs typeface="Times New Roman" pitchFamily="18" charset="0"/>
              </a:rPr>
              <a:t>Email: joschathukulam@gmail.com</a:t>
            </a:r>
            <a:endParaRPr lang="en-US" sz="2000" b="1" dirty="0">
              <a:solidFill>
                <a:srgbClr val="C0000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D415EEF5-7A5A-49EA-B7C9-FA7C77B84C0D}" type="slidenum">
              <a:rPr lang="en-IN" smtClean="0"/>
              <a:t>26</a:t>
            </a:fld>
            <a:endParaRPr lang="en-IN"/>
          </a:p>
        </p:txBody>
      </p:sp>
    </p:spTree>
    <p:extLst>
      <p:ext uri="{BB962C8B-B14F-4D97-AF65-F5344CB8AC3E}">
        <p14:creationId xmlns:p14="http://schemas.microsoft.com/office/powerpoint/2010/main" val="2139621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a:spLocks noGrp="1"/>
          </p:cNvSpPr>
          <p:nvPr>
            <p:ph type="title" idx="4294967295"/>
          </p:nvPr>
        </p:nvSpPr>
        <p:spPr>
          <a:xfrm>
            <a:off x="328772" y="94065"/>
            <a:ext cx="8517277" cy="763001"/>
          </a:xfrm>
          <a:prstGeom prst="rect">
            <a:avLst/>
          </a:prstGeom>
        </p:spPr>
        <p:txBody>
          <a:bodyPr spcFirstLastPara="1" wrap="square" lIns="91425" tIns="91425" rIns="91425" bIns="91425" anchor="t" anchorCtr="0">
            <a:noAutofit/>
          </a:bodyPr>
          <a:lstStyle/>
          <a:p>
            <a:pPr algn="ctr"/>
            <a:r>
              <a:rPr lang="en-IN" dirty="0"/>
              <a:t> </a:t>
            </a:r>
            <a:r>
              <a:rPr lang="en-US" sz="2000" dirty="0"/>
              <a:t>Reasons for Backsliding of Democracy and Decentralization in Kerala </a:t>
            </a:r>
            <a:r>
              <a:rPr lang="en-IN" dirty="0"/>
              <a:t/>
            </a:r>
            <a:br>
              <a:rPr lang="en-IN" dirty="0"/>
            </a:br>
            <a:endParaRPr dirty="0"/>
          </a:p>
        </p:txBody>
      </p:sp>
      <p:sp>
        <p:nvSpPr>
          <p:cNvPr id="8" name="Google Shape;772;p35"/>
          <p:cNvSpPr txBox="1">
            <a:spLocks/>
          </p:cNvSpPr>
          <p:nvPr/>
        </p:nvSpPr>
        <p:spPr>
          <a:xfrm>
            <a:off x="405828" y="956213"/>
            <a:ext cx="8214190" cy="36260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1pPr>
            <a:lvl2pPr marL="914400" marR="0" lvl="1"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2pPr>
            <a:lvl3pPr marL="1371600" marR="0" lvl="2"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3pPr>
            <a:lvl4pPr marL="1828800" marR="0" lvl="3"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4pPr>
            <a:lvl5pPr marL="2286000" marR="0" lvl="4"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5pPr>
            <a:lvl6pPr marL="2743200" marR="0" lvl="5"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6pPr>
            <a:lvl7pPr marL="3200400" marR="0" lvl="6"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7pPr>
            <a:lvl8pPr marL="3657600" marR="0" lvl="7"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8pPr>
            <a:lvl9pPr marL="4114800" marR="0" lvl="8" indent="-317500" algn="l" rtl="0">
              <a:lnSpc>
                <a:spcPct val="115000"/>
              </a:lnSpc>
              <a:spcBef>
                <a:spcPts val="0"/>
              </a:spcBef>
              <a:spcAft>
                <a:spcPts val="0"/>
              </a:spcAft>
              <a:buClr>
                <a:schemeClr val="accent5"/>
              </a:buClr>
              <a:buSzPts val="1400"/>
              <a:buFont typeface="Inter"/>
              <a:buNone/>
              <a:defRPr sz="1400" b="0" i="0" u="none" strike="noStrike" cap="none">
                <a:solidFill>
                  <a:schemeClr val="accent5"/>
                </a:solidFill>
                <a:latin typeface="Inter"/>
                <a:ea typeface="Inter"/>
                <a:cs typeface="Inter"/>
                <a:sym typeface="Inter"/>
              </a:defRPr>
            </a:lvl9pPr>
          </a:lstStyle>
          <a:p>
            <a:pPr lvl="0">
              <a:buClr>
                <a:srgbClr val="C00000"/>
              </a:buClr>
              <a:buFont typeface="Wingdings" panose="05000000000000000000" pitchFamily="2" charset="2"/>
              <a:buChar char="§"/>
            </a:pPr>
            <a:r>
              <a:rPr lang="en-US" sz="1600" b="1" dirty="0"/>
              <a:t>Political Hegemony of the present Left Democratic Front (LDF) Regime in Kerala </a:t>
            </a:r>
            <a:r>
              <a:rPr lang="en-US" sz="1600" b="1" dirty="0" smtClean="0"/>
              <a:t>on </a:t>
            </a:r>
            <a:r>
              <a:rPr lang="en-US" sz="1600" b="1" dirty="0"/>
              <a:t>Civil Societies, Public Sphere, Local Governments  and  all other Spheres and Domains</a:t>
            </a:r>
            <a:r>
              <a:rPr lang="en-US" sz="1600" b="1" dirty="0" smtClean="0"/>
              <a:t>.</a:t>
            </a:r>
            <a:endParaRPr lang="en-IN" sz="1600" dirty="0"/>
          </a:p>
          <a:p>
            <a:pPr lvl="0">
              <a:buClr>
                <a:srgbClr val="C00000"/>
              </a:buClr>
              <a:buFont typeface="Wingdings" panose="05000000000000000000" pitchFamily="2" charset="2"/>
              <a:buChar char="§"/>
            </a:pPr>
            <a:r>
              <a:rPr lang="en-US" sz="1600" b="1" dirty="0"/>
              <a:t>Political </a:t>
            </a:r>
            <a:r>
              <a:rPr lang="en-US" sz="1600" b="1" dirty="0" err="1"/>
              <a:t>Clientelism</a:t>
            </a:r>
            <a:r>
              <a:rPr lang="en-US" sz="1600" b="1" dirty="0" smtClean="0"/>
              <a:t>.</a:t>
            </a:r>
            <a:endParaRPr lang="en-IN" sz="1600" dirty="0"/>
          </a:p>
          <a:p>
            <a:pPr lvl="0">
              <a:buClr>
                <a:srgbClr val="C00000"/>
              </a:buClr>
              <a:buFont typeface="Wingdings" panose="05000000000000000000" pitchFamily="2" charset="2"/>
              <a:buChar char="§"/>
            </a:pPr>
            <a:r>
              <a:rPr lang="en-US" sz="1600" b="1" dirty="0"/>
              <a:t>Political Violence including political killings sponsored by political parties</a:t>
            </a:r>
            <a:r>
              <a:rPr lang="en-US" sz="1600" b="1" dirty="0" smtClean="0"/>
              <a:t>.</a:t>
            </a:r>
            <a:endParaRPr lang="en-IN" sz="1600" dirty="0"/>
          </a:p>
          <a:p>
            <a:pPr lvl="0">
              <a:buClr>
                <a:srgbClr val="C00000"/>
              </a:buClr>
              <a:buFont typeface="Wingdings" panose="05000000000000000000" pitchFamily="2" charset="2"/>
              <a:buChar char="§"/>
            </a:pPr>
            <a:r>
              <a:rPr lang="en-US" sz="1600" b="1" dirty="0"/>
              <a:t>‘Party –Society’ </a:t>
            </a:r>
            <a:endParaRPr lang="en-IN" sz="1600" dirty="0"/>
          </a:p>
          <a:p>
            <a:pPr lvl="0">
              <a:buClr>
                <a:schemeClr val="tx1"/>
              </a:buClr>
              <a:buFont typeface="Wingdings" panose="05000000000000000000" pitchFamily="2" charset="2"/>
              <a:buChar char="§"/>
            </a:pPr>
            <a:r>
              <a:rPr lang="en-US" sz="1600" b="1" dirty="0"/>
              <a:t>Money and Muscle Power </a:t>
            </a:r>
            <a:endParaRPr lang="en-IN" sz="1600" dirty="0"/>
          </a:p>
          <a:p>
            <a:pPr lvl="0">
              <a:buClr>
                <a:schemeClr val="tx1"/>
              </a:buClr>
              <a:buFont typeface="Wingdings" panose="05000000000000000000" pitchFamily="2" charset="2"/>
              <a:buChar char="§"/>
            </a:pPr>
            <a:r>
              <a:rPr lang="en-US" sz="1600" b="1" dirty="0"/>
              <a:t>Nepotism and Backdoor Appointment of Party Loyalists (Patronage/ Spoils System). </a:t>
            </a:r>
            <a:endParaRPr lang="en-IN" sz="1600" dirty="0"/>
          </a:p>
          <a:p>
            <a:pPr lvl="0">
              <a:buClr>
                <a:schemeClr val="tx1"/>
              </a:buClr>
              <a:buFont typeface="Wingdings" panose="05000000000000000000" pitchFamily="2" charset="2"/>
              <a:buChar char="§"/>
            </a:pPr>
            <a:r>
              <a:rPr lang="en-US" sz="1600" b="1" dirty="0"/>
              <a:t>Corruption from ‘top to bottom’.</a:t>
            </a:r>
            <a:endParaRPr lang="en-IN" sz="1600" dirty="0"/>
          </a:p>
          <a:p>
            <a:pPr lvl="0">
              <a:buClr>
                <a:schemeClr val="tx1"/>
              </a:buClr>
              <a:buFont typeface="Wingdings" panose="05000000000000000000" pitchFamily="2" charset="2"/>
              <a:buChar char="§"/>
            </a:pPr>
            <a:r>
              <a:rPr lang="en-US" sz="1600" b="1" dirty="0"/>
              <a:t>Rise of ‘Strongman Politics/Authoritarian Populism’</a:t>
            </a:r>
          </a:p>
          <a:p>
            <a:pPr lvl="0">
              <a:buClr>
                <a:schemeClr val="tx1"/>
              </a:buClr>
              <a:buFont typeface="Wingdings" panose="05000000000000000000" pitchFamily="2" charset="2"/>
              <a:buChar char="§"/>
            </a:pPr>
            <a:r>
              <a:rPr lang="en-US" sz="1600" b="1" dirty="0"/>
              <a:t>Disempowered Local Governments &amp; Citizens </a:t>
            </a:r>
            <a:endParaRPr lang="en-IN" sz="1600" dirty="0"/>
          </a:p>
          <a:p>
            <a:pPr marL="0" indent="0">
              <a:spcAft>
                <a:spcPts val="1200"/>
              </a:spcAft>
            </a:pPr>
            <a:endParaRPr lang="en-US" dirty="0"/>
          </a:p>
        </p:txBody>
      </p:sp>
      <p:sp>
        <p:nvSpPr>
          <p:cNvPr id="2" name="Slide Number Placeholder 1"/>
          <p:cNvSpPr>
            <a:spLocks noGrp="1"/>
          </p:cNvSpPr>
          <p:nvPr>
            <p:ph type="sldNum" sz="quarter" idx="10"/>
          </p:nvPr>
        </p:nvSpPr>
        <p:spPr/>
        <p:txBody>
          <a:bodyPr/>
          <a:lstStyle/>
          <a:p>
            <a:fld id="{D415EEF5-7A5A-49EA-B7C9-FA7C77B84C0D}" type="slidenum">
              <a:rPr lang="en-IN" smtClean="0"/>
              <a:t>3</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a:spLocks noGrp="1"/>
          </p:cNvSpPr>
          <p:nvPr>
            <p:ph type="title" idx="4294967295"/>
          </p:nvPr>
        </p:nvSpPr>
        <p:spPr>
          <a:xfrm>
            <a:off x="328772" y="174662"/>
            <a:ext cx="8517277" cy="565078"/>
          </a:xfrm>
          <a:prstGeom prst="rect">
            <a:avLst/>
          </a:prstGeom>
        </p:spPr>
        <p:txBody>
          <a:bodyPr spcFirstLastPara="1" wrap="square" lIns="91425" tIns="91425" rIns="91425" bIns="91425" anchor="t" anchorCtr="0">
            <a:noAutofit/>
          </a:bodyPr>
          <a:lstStyle/>
          <a:p>
            <a:pPr algn="ctr"/>
            <a:r>
              <a:rPr lang="en-US" dirty="0"/>
              <a:t> A Brief Profile </a:t>
            </a:r>
            <a:r>
              <a:rPr lang="en-US" dirty="0" smtClean="0"/>
              <a:t>of </a:t>
            </a:r>
            <a:r>
              <a:rPr lang="en-US" dirty="0"/>
              <a:t>Kerala </a:t>
            </a:r>
            <a:endParaRPr dirty="0"/>
          </a:p>
        </p:txBody>
      </p:sp>
      <p:sp>
        <p:nvSpPr>
          <p:cNvPr id="3" name="Subtitle 2"/>
          <p:cNvSpPr>
            <a:spLocks noGrp="1"/>
          </p:cNvSpPr>
          <p:nvPr>
            <p:ph type="subTitle" idx="2"/>
          </p:nvPr>
        </p:nvSpPr>
        <p:spPr>
          <a:xfrm>
            <a:off x="236304" y="739740"/>
            <a:ext cx="8517277" cy="4120992"/>
          </a:xfrm>
        </p:spPr>
        <p:txBody>
          <a:bodyPr/>
          <a:lstStyle/>
          <a:p>
            <a:pPr lvl="0">
              <a:buClr>
                <a:srgbClr val="C00000"/>
              </a:buClr>
              <a:buFont typeface="Wingdings" panose="05000000000000000000" pitchFamily="2" charset="2"/>
              <a:buChar char="Ø"/>
            </a:pPr>
            <a:r>
              <a:rPr lang="en-US" sz="2400" dirty="0"/>
              <a:t>Kerala state was formed on November 1, 1956.</a:t>
            </a:r>
            <a:endParaRPr lang="en-IN" sz="2400" dirty="0"/>
          </a:p>
          <a:p>
            <a:pPr lvl="0">
              <a:buClr>
                <a:srgbClr val="C00000"/>
              </a:buClr>
              <a:buFont typeface="Wingdings" panose="05000000000000000000" pitchFamily="2" charset="2"/>
              <a:buChar char="Ø"/>
            </a:pPr>
            <a:r>
              <a:rPr lang="en-US" sz="2400" dirty="0"/>
              <a:t>Kerala is located in the Southwestern India, bounded by </a:t>
            </a:r>
            <a:r>
              <a:rPr lang="en-US" sz="2400" dirty="0" smtClean="0"/>
              <a:t>Western </a:t>
            </a:r>
            <a:r>
              <a:rPr lang="en-US" sz="2400" dirty="0"/>
              <a:t>Ghats on the East and Arabian Sea on the West.</a:t>
            </a:r>
            <a:endParaRPr lang="en-IN" sz="2400" dirty="0"/>
          </a:p>
          <a:p>
            <a:pPr lvl="0">
              <a:buClr>
                <a:srgbClr val="C00000"/>
              </a:buClr>
              <a:buFont typeface="Wingdings" panose="05000000000000000000" pitchFamily="2" charset="2"/>
              <a:buChar char="Ø"/>
            </a:pPr>
            <a:r>
              <a:rPr lang="en-US" sz="2400" dirty="0"/>
              <a:t>According to 2011 Census of India, the population of Kerala was 33,406,061, that is 2.76 per cent of India's population.</a:t>
            </a:r>
            <a:endParaRPr lang="en-IN" sz="2400" dirty="0"/>
          </a:p>
          <a:p>
            <a:pPr lvl="0">
              <a:buClr>
                <a:srgbClr val="C00000"/>
              </a:buClr>
              <a:buFont typeface="Wingdings" panose="05000000000000000000" pitchFamily="2" charset="2"/>
              <a:buChar char="Ø"/>
            </a:pPr>
            <a:r>
              <a:rPr lang="en-US" sz="2400" dirty="0"/>
              <a:t>Population density – 859/sq.km.</a:t>
            </a:r>
            <a:endParaRPr lang="en-IN" sz="2400" dirty="0"/>
          </a:p>
          <a:p>
            <a:pPr lvl="0">
              <a:buClr>
                <a:srgbClr val="C00000"/>
              </a:buClr>
              <a:buFont typeface="Wingdings" panose="05000000000000000000" pitchFamily="2" charset="2"/>
              <a:buChar char="Ø"/>
            </a:pPr>
            <a:r>
              <a:rPr lang="en-US" sz="2400" dirty="0"/>
              <a:t>Literacy Rate – 94 per cent.</a:t>
            </a:r>
            <a:endParaRPr lang="en-IN" sz="2400" dirty="0"/>
          </a:p>
          <a:p>
            <a:endParaRPr lang="en-IN" dirty="0"/>
          </a:p>
        </p:txBody>
      </p:sp>
      <p:sp>
        <p:nvSpPr>
          <p:cNvPr id="2" name="Slide Number Placeholder 1"/>
          <p:cNvSpPr>
            <a:spLocks noGrp="1"/>
          </p:cNvSpPr>
          <p:nvPr>
            <p:ph type="sldNum" sz="quarter" idx="10"/>
          </p:nvPr>
        </p:nvSpPr>
        <p:spPr/>
        <p:txBody>
          <a:bodyPr/>
          <a:lstStyle/>
          <a:p>
            <a:fld id="{D415EEF5-7A5A-49EA-B7C9-FA7C77B84C0D}" type="slidenum">
              <a:rPr lang="en-IN" smtClean="0"/>
              <a:t>4</a:t>
            </a:fld>
            <a:endParaRPr lang="en-IN"/>
          </a:p>
        </p:txBody>
      </p:sp>
    </p:spTree>
    <p:extLst>
      <p:ext uri="{BB962C8B-B14F-4D97-AF65-F5344CB8AC3E}">
        <p14:creationId xmlns:p14="http://schemas.microsoft.com/office/powerpoint/2010/main" val="27947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a:spLocks noGrp="1"/>
          </p:cNvSpPr>
          <p:nvPr>
            <p:ph type="title" idx="4294967295"/>
          </p:nvPr>
        </p:nvSpPr>
        <p:spPr>
          <a:xfrm>
            <a:off x="328772" y="1"/>
            <a:ext cx="8517277" cy="565078"/>
          </a:xfrm>
          <a:prstGeom prst="rect">
            <a:avLst/>
          </a:prstGeom>
        </p:spPr>
        <p:txBody>
          <a:bodyPr spcFirstLastPara="1" wrap="square" lIns="91425" tIns="91425" rIns="91425" bIns="91425" anchor="t" anchorCtr="0">
            <a:noAutofit/>
          </a:bodyPr>
          <a:lstStyle/>
          <a:p>
            <a:pPr algn="ctr"/>
            <a:r>
              <a:rPr lang="en-US" dirty="0"/>
              <a:t>Development Profile of Kerala</a:t>
            </a:r>
            <a:endParaRPr lang="en-IN" dirty="0"/>
          </a:p>
        </p:txBody>
      </p:sp>
      <p:sp>
        <p:nvSpPr>
          <p:cNvPr id="3" name="Subtitle 2"/>
          <p:cNvSpPr>
            <a:spLocks noGrp="1"/>
          </p:cNvSpPr>
          <p:nvPr>
            <p:ph type="subTitle" idx="2"/>
          </p:nvPr>
        </p:nvSpPr>
        <p:spPr>
          <a:xfrm>
            <a:off x="328772" y="565079"/>
            <a:ext cx="8517277" cy="4567092"/>
          </a:xfrm>
        </p:spPr>
        <p:txBody>
          <a:bodyPr/>
          <a:lstStyle/>
          <a:p>
            <a:pPr lvl="0">
              <a:buClr>
                <a:srgbClr val="C00000"/>
              </a:buClr>
              <a:buFont typeface="Wingdings" panose="05000000000000000000" pitchFamily="2" charset="2"/>
              <a:buChar char="q"/>
            </a:pPr>
            <a:r>
              <a:rPr lang="en-US" sz="1600" dirty="0"/>
              <a:t>Kerala has been celebrated as a unique development model by scholars across the world for its exemplary achievements in human development and poverty reduction despite relatively low GDP growth (Franke &amp; </a:t>
            </a:r>
            <a:r>
              <a:rPr lang="en-US" sz="1600" dirty="0" err="1"/>
              <a:t>Chasin</a:t>
            </a:r>
            <a:r>
              <a:rPr lang="en-US" sz="1600" dirty="0"/>
              <a:t>, 1994; Kannan, 2000; Tornquist,2002l; Chathukulam &amp; </a:t>
            </a:r>
            <a:r>
              <a:rPr lang="en-US" sz="1600" dirty="0" err="1"/>
              <a:t>Tharamangalam</a:t>
            </a:r>
            <a:r>
              <a:rPr lang="en-US" sz="1600" dirty="0"/>
              <a:t>, 2020</a:t>
            </a:r>
            <a:r>
              <a:rPr lang="en-US" sz="1600" dirty="0" smtClean="0"/>
              <a:t>).</a:t>
            </a:r>
          </a:p>
          <a:p>
            <a:pPr marL="114300" lvl="0" indent="0">
              <a:buClr>
                <a:srgbClr val="C00000"/>
              </a:buClr>
            </a:pPr>
            <a:endParaRPr lang="en-IN" sz="1600" dirty="0"/>
          </a:p>
          <a:p>
            <a:pPr lvl="0">
              <a:buClr>
                <a:srgbClr val="C00000"/>
              </a:buClr>
              <a:buFont typeface="Wingdings" panose="05000000000000000000" pitchFamily="2" charset="2"/>
              <a:buChar char="q"/>
            </a:pPr>
            <a:r>
              <a:rPr lang="en-US" sz="1600" dirty="0"/>
              <a:t>In 2022-23, the GSDP at constant prices recorded a positive growth of 6.6 % (Kerala Economic Review, 2023). </a:t>
            </a:r>
            <a:endParaRPr lang="en-US" sz="1600" dirty="0" smtClean="0"/>
          </a:p>
          <a:p>
            <a:pPr marL="114300" lvl="0" indent="0">
              <a:buClr>
                <a:srgbClr val="C00000"/>
              </a:buClr>
            </a:pPr>
            <a:endParaRPr lang="en-IN" sz="1600" dirty="0"/>
          </a:p>
          <a:p>
            <a:pPr lvl="0">
              <a:buClr>
                <a:srgbClr val="C00000"/>
              </a:buClr>
              <a:buFont typeface="Wingdings" panose="05000000000000000000" pitchFamily="2" charset="2"/>
              <a:buChar char="q"/>
            </a:pPr>
            <a:r>
              <a:rPr lang="en-US" sz="1600" dirty="0"/>
              <a:t>Kerala has performed the best among the States of India with respect to the NITI </a:t>
            </a:r>
            <a:r>
              <a:rPr lang="en-US" sz="1600" dirty="0" err="1"/>
              <a:t>Aayog’s</a:t>
            </a:r>
            <a:r>
              <a:rPr lang="en-US" sz="1600" dirty="0"/>
              <a:t> Multidimensional Poverty Index, 2023 (the score was 0.002 %). </a:t>
            </a:r>
            <a:endParaRPr lang="en-US" sz="1600" dirty="0" smtClean="0"/>
          </a:p>
          <a:p>
            <a:pPr marL="114300" lvl="0" indent="0">
              <a:buClr>
                <a:srgbClr val="C00000"/>
              </a:buClr>
            </a:pPr>
            <a:endParaRPr lang="en-IN" sz="1600" dirty="0"/>
          </a:p>
          <a:p>
            <a:pPr lvl="0">
              <a:buClr>
                <a:srgbClr val="C00000"/>
              </a:buClr>
              <a:buFont typeface="Wingdings" panose="05000000000000000000" pitchFamily="2" charset="2"/>
              <a:buChar char="q"/>
            </a:pPr>
            <a:r>
              <a:rPr lang="en-US" sz="1600" dirty="0"/>
              <a:t>Kerala has continually ranked first in the last three editions of NITI Aayog’s SDGs Index (Kerala Economic Review, 2023</a:t>
            </a:r>
            <a:r>
              <a:rPr lang="en-US" sz="1600" dirty="0" smtClean="0"/>
              <a:t>).</a:t>
            </a:r>
          </a:p>
          <a:p>
            <a:pPr marL="114300" lvl="0" indent="0">
              <a:buClr>
                <a:srgbClr val="C00000"/>
              </a:buClr>
            </a:pPr>
            <a:endParaRPr lang="en-IN" sz="1600" dirty="0"/>
          </a:p>
          <a:p>
            <a:pPr lvl="0">
              <a:buClr>
                <a:srgbClr val="C00000"/>
              </a:buClr>
              <a:buFont typeface="Wingdings" panose="05000000000000000000" pitchFamily="2" charset="2"/>
              <a:buChar char="q"/>
            </a:pPr>
            <a:r>
              <a:rPr lang="en-US" sz="1600" dirty="0"/>
              <a:t>Kerala has the highest rank in India on HDI on par with developed countries. </a:t>
            </a:r>
            <a:endParaRPr lang="en-IN" dirty="0"/>
          </a:p>
        </p:txBody>
      </p:sp>
      <p:sp>
        <p:nvSpPr>
          <p:cNvPr id="2" name="Slide Number Placeholder 1"/>
          <p:cNvSpPr>
            <a:spLocks noGrp="1"/>
          </p:cNvSpPr>
          <p:nvPr>
            <p:ph type="sldNum" sz="quarter" idx="10"/>
          </p:nvPr>
        </p:nvSpPr>
        <p:spPr/>
        <p:txBody>
          <a:bodyPr/>
          <a:lstStyle/>
          <a:p>
            <a:fld id="{D415EEF5-7A5A-49EA-B7C9-FA7C77B84C0D}" type="slidenum">
              <a:rPr lang="en-IN" smtClean="0"/>
              <a:t>5</a:t>
            </a:fld>
            <a:endParaRPr lang="en-IN"/>
          </a:p>
        </p:txBody>
      </p:sp>
    </p:spTree>
    <p:extLst>
      <p:ext uri="{BB962C8B-B14F-4D97-AF65-F5344CB8AC3E}">
        <p14:creationId xmlns:p14="http://schemas.microsoft.com/office/powerpoint/2010/main" val="308517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a:spLocks noGrp="1"/>
          </p:cNvSpPr>
          <p:nvPr>
            <p:ph type="title" idx="4294967295"/>
          </p:nvPr>
        </p:nvSpPr>
        <p:spPr>
          <a:xfrm>
            <a:off x="328772" y="174662"/>
            <a:ext cx="8517277" cy="565078"/>
          </a:xfrm>
          <a:prstGeom prst="rect">
            <a:avLst/>
          </a:prstGeom>
        </p:spPr>
        <p:txBody>
          <a:bodyPr spcFirstLastPara="1" wrap="square" lIns="91425" tIns="91425" rIns="91425" bIns="91425" anchor="t" anchorCtr="0">
            <a:noAutofit/>
          </a:bodyPr>
          <a:lstStyle/>
          <a:p>
            <a:pPr algn="ctr"/>
            <a:r>
              <a:rPr lang="en-US" dirty="0"/>
              <a:t>A Brief Political Profile of Kerala</a:t>
            </a:r>
            <a:r>
              <a:rPr lang="en-IN" dirty="0"/>
              <a:t> </a:t>
            </a:r>
            <a:br>
              <a:rPr lang="en-IN" dirty="0"/>
            </a:br>
            <a:endParaRPr dirty="0"/>
          </a:p>
        </p:txBody>
      </p:sp>
      <p:sp>
        <p:nvSpPr>
          <p:cNvPr id="3" name="Subtitle 2"/>
          <p:cNvSpPr>
            <a:spLocks noGrp="1"/>
          </p:cNvSpPr>
          <p:nvPr>
            <p:ph type="subTitle" idx="2"/>
          </p:nvPr>
        </p:nvSpPr>
        <p:spPr>
          <a:xfrm>
            <a:off x="328772" y="739740"/>
            <a:ext cx="8517277" cy="4392431"/>
          </a:xfrm>
        </p:spPr>
        <p:txBody>
          <a:bodyPr/>
          <a:lstStyle/>
          <a:p>
            <a:pPr lvl="0">
              <a:buClr>
                <a:srgbClr val="C00000"/>
              </a:buClr>
              <a:buFont typeface="Wingdings" panose="05000000000000000000" pitchFamily="2" charset="2"/>
              <a:buChar char="q"/>
            </a:pPr>
            <a:r>
              <a:rPr lang="en-US" sz="1800" dirty="0"/>
              <a:t>The political landscape and equations in Kerala have puzzled political scientists across the world. </a:t>
            </a:r>
            <a:endParaRPr lang="en-IN" sz="1800" dirty="0"/>
          </a:p>
          <a:p>
            <a:pPr lvl="0">
              <a:buClr>
                <a:srgbClr val="C00000"/>
              </a:buClr>
              <a:buFont typeface="Wingdings" panose="05000000000000000000" pitchFamily="2" charset="2"/>
              <a:buChar char="q"/>
            </a:pPr>
            <a:r>
              <a:rPr lang="en-US" sz="1800" dirty="0"/>
              <a:t>In the late 1950s, Kerala ,  (a Province in Federal India) got its first elected Communist government </a:t>
            </a:r>
          </a:p>
          <a:p>
            <a:pPr lvl="0">
              <a:buClr>
                <a:srgbClr val="C00000"/>
              </a:buClr>
              <a:buFont typeface="Wingdings" panose="05000000000000000000" pitchFamily="2" charset="2"/>
              <a:buChar char="q"/>
            </a:pPr>
            <a:r>
              <a:rPr lang="en-US" sz="1800" dirty="0"/>
              <a:t>The  was the first democratically elected government coming to power in the world. </a:t>
            </a:r>
            <a:endParaRPr lang="en-IN" sz="1800" dirty="0"/>
          </a:p>
          <a:p>
            <a:pPr lvl="0">
              <a:buClr>
                <a:srgbClr val="C00000"/>
              </a:buClr>
              <a:buFont typeface="Wingdings" panose="05000000000000000000" pitchFamily="2" charset="2"/>
              <a:buChar char="q"/>
            </a:pPr>
            <a:r>
              <a:rPr lang="en-US" sz="1800" dirty="0"/>
              <a:t>Many attributed the victory to the support of the Communist Party </a:t>
            </a:r>
          </a:p>
          <a:p>
            <a:pPr lvl="0">
              <a:buClr>
                <a:srgbClr val="C00000"/>
              </a:buClr>
              <a:buFont typeface="Wingdings" panose="05000000000000000000" pitchFamily="2" charset="2"/>
              <a:buChar char="q"/>
            </a:pPr>
            <a:r>
              <a:rPr lang="en-US" sz="1800" dirty="0"/>
              <a:t>Enjoyed the support of peasants and working class due to party’s anti – feudal, ant -imperialist struggles.</a:t>
            </a:r>
            <a:endParaRPr lang="en-IN" sz="1800" dirty="0"/>
          </a:p>
          <a:p>
            <a:pPr lvl="0">
              <a:buClr>
                <a:srgbClr val="C00000"/>
              </a:buClr>
              <a:buFont typeface="Wingdings" panose="05000000000000000000" pitchFamily="2" charset="2"/>
              <a:buChar char="q"/>
            </a:pPr>
            <a:r>
              <a:rPr lang="en-US" sz="1800" dirty="0"/>
              <a:t>The Communist Government  was toppled by the ‘Liberation Struggle’</a:t>
            </a:r>
          </a:p>
          <a:p>
            <a:pPr lvl="0">
              <a:buClr>
                <a:srgbClr val="C00000"/>
              </a:buClr>
              <a:buFont typeface="Wingdings" panose="05000000000000000000" pitchFamily="2" charset="2"/>
              <a:buChar char="q"/>
            </a:pPr>
            <a:r>
              <a:rPr lang="en-US" sz="1800" dirty="0"/>
              <a:t> Kerala embraced alternatively in every five years   by two coalitions: Left Democratic Front (LDF) and United Democratic Front (UDF).  </a:t>
            </a:r>
            <a:endParaRPr lang="en-IN" sz="1800" dirty="0"/>
          </a:p>
          <a:p>
            <a:endParaRPr lang="en-IN" sz="1200" dirty="0"/>
          </a:p>
        </p:txBody>
      </p:sp>
      <p:sp>
        <p:nvSpPr>
          <p:cNvPr id="2" name="Slide Number Placeholder 1"/>
          <p:cNvSpPr>
            <a:spLocks noGrp="1"/>
          </p:cNvSpPr>
          <p:nvPr>
            <p:ph type="sldNum" sz="quarter" idx="10"/>
          </p:nvPr>
        </p:nvSpPr>
        <p:spPr/>
        <p:txBody>
          <a:bodyPr/>
          <a:lstStyle/>
          <a:p>
            <a:fld id="{D415EEF5-7A5A-49EA-B7C9-FA7C77B84C0D}" type="slidenum">
              <a:rPr lang="en-IN" smtClean="0"/>
              <a:t>6</a:t>
            </a:fld>
            <a:endParaRPr lang="en-IN"/>
          </a:p>
        </p:txBody>
      </p:sp>
    </p:spTree>
    <p:extLst>
      <p:ext uri="{BB962C8B-B14F-4D97-AF65-F5344CB8AC3E}">
        <p14:creationId xmlns:p14="http://schemas.microsoft.com/office/powerpoint/2010/main" val="2387495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a:spLocks noGrp="1"/>
          </p:cNvSpPr>
          <p:nvPr>
            <p:ph type="title" idx="4294967295"/>
          </p:nvPr>
        </p:nvSpPr>
        <p:spPr>
          <a:xfrm>
            <a:off x="328772" y="174662"/>
            <a:ext cx="8517277" cy="565078"/>
          </a:xfrm>
          <a:prstGeom prst="rect">
            <a:avLst/>
          </a:prstGeom>
        </p:spPr>
        <p:txBody>
          <a:bodyPr spcFirstLastPara="1" wrap="square" lIns="91425" tIns="91425" rIns="91425" bIns="91425" anchor="t" anchorCtr="0">
            <a:noAutofit/>
          </a:bodyPr>
          <a:lstStyle/>
          <a:p>
            <a:pPr algn="ctr"/>
            <a:r>
              <a:rPr lang="en-US" sz="1600" dirty="0"/>
              <a:t>Political Legacy and Hegemony of LDF over ‘Kerala Model of Development’ and ‘Kerala Model of Decentralization’</a:t>
            </a:r>
            <a:r>
              <a:rPr lang="en-IN" sz="1600" dirty="0"/>
              <a:t/>
            </a:r>
            <a:br>
              <a:rPr lang="en-IN" sz="1600" dirty="0"/>
            </a:br>
            <a:r>
              <a:rPr lang="en-IN" dirty="0"/>
              <a:t> </a:t>
            </a:r>
            <a:br>
              <a:rPr lang="en-IN" dirty="0"/>
            </a:br>
            <a:endParaRPr dirty="0"/>
          </a:p>
        </p:txBody>
      </p:sp>
      <p:sp>
        <p:nvSpPr>
          <p:cNvPr id="3" name="Subtitle 2"/>
          <p:cNvSpPr>
            <a:spLocks noGrp="1"/>
          </p:cNvSpPr>
          <p:nvPr>
            <p:ph type="subTitle" idx="2"/>
          </p:nvPr>
        </p:nvSpPr>
        <p:spPr>
          <a:xfrm>
            <a:off x="328772" y="832207"/>
            <a:ext cx="8517277" cy="4299964"/>
          </a:xfrm>
        </p:spPr>
        <p:txBody>
          <a:bodyPr/>
          <a:lstStyle/>
          <a:p>
            <a:pPr lvl="0">
              <a:buClr>
                <a:schemeClr val="tx1"/>
              </a:buClr>
              <a:buFont typeface="Wingdings" panose="05000000000000000000" pitchFamily="2" charset="2"/>
              <a:buChar char="q"/>
            </a:pPr>
            <a:r>
              <a:rPr lang="en-US" sz="1600" dirty="0"/>
              <a:t>Documented in the writings of </a:t>
            </a:r>
            <a:r>
              <a:rPr lang="en-US" sz="1600" dirty="0" err="1"/>
              <a:t>Amartya</a:t>
            </a:r>
            <a:r>
              <a:rPr lang="en-US" sz="1600" dirty="0"/>
              <a:t> </a:t>
            </a:r>
            <a:r>
              <a:rPr lang="en-US" sz="1600" dirty="0" err="1"/>
              <a:t>Sen</a:t>
            </a:r>
            <a:r>
              <a:rPr lang="en-US" sz="1600" dirty="0"/>
              <a:t> and Jean </a:t>
            </a:r>
            <a:r>
              <a:rPr lang="en-US" sz="1600" dirty="0" err="1"/>
              <a:t>Dreze</a:t>
            </a:r>
            <a:r>
              <a:rPr lang="en-US" sz="1600" dirty="0"/>
              <a:t> (</a:t>
            </a:r>
            <a:r>
              <a:rPr lang="en-US" sz="1600" dirty="0" err="1"/>
              <a:t>Dreze</a:t>
            </a:r>
            <a:r>
              <a:rPr lang="en-US" sz="1600" dirty="0"/>
              <a:t> and </a:t>
            </a:r>
            <a:r>
              <a:rPr lang="en-US" sz="1600" dirty="0" err="1"/>
              <a:t>Sen</a:t>
            </a:r>
            <a:r>
              <a:rPr lang="en-US" sz="1600" dirty="0"/>
              <a:t>, 1989, 1998 and 2002). </a:t>
            </a:r>
            <a:endParaRPr lang="en-IN" sz="1600" dirty="0"/>
          </a:p>
          <a:p>
            <a:pPr lvl="0">
              <a:buClr>
                <a:schemeClr val="tx1"/>
              </a:buClr>
              <a:buFont typeface="Wingdings" panose="05000000000000000000" pitchFamily="2" charset="2"/>
              <a:buChar char="q"/>
            </a:pPr>
            <a:r>
              <a:rPr lang="en-US" sz="1600" dirty="0"/>
              <a:t>The high human development despite low economic growth, robust healthcare system, local governments (People’s Plan Campaign), state-society synergy framework, </a:t>
            </a:r>
            <a:r>
              <a:rPr lang="en-US" sz="1600" i="1" dirty="0" err="1"/>
              <a:t>Kudumbashree</a:t>
            </a:r>
            <a:r>
              <a:rPr lang="en-US" sz="1600" i="1" dirty="0"/>
              <a:t> </a:t>
            </a:r>
            <a:r>
              <a:rPr lang="en-US" sz="1600" dirty="0" smtClean="0"/>
              <a:t>(Women’s </a:t>
            </a:r>
            <a:r>
              <a:rPr lang="en-US" sz="1600" dirty="0"/>
              <a:t>Agency)</a:t>
            </a:r>
            <a:r>
              <a:rPr lang="en-US" sz="1600" i="1" dirty="0"/>
              <a:t> </a:t>
            </a:r>
            <a:r>
              <a:rPr lang="en-US" sz="1600" dirty="0"/>
              <a:t>are considered as the hallmarks of the Kerala model of development.</a:t>
            </a:r>
            <a:endParaRPr lang="en-IN" sz="1600" dirty="0"/>
          </a:p>
          <a:p>
            <a:pPr lvl="0">
              <a:buClr>
                <a:schemeClr val="tx1"/>
              </a:buClr>
              <a:buFont typeface="Wingdings" panose="05000000000000000000" pitchFamily="2" charset="2"/>
              <a:buChar char="q"/>
            </a:pPr>
            <a:r>
              <a:rPr lang="en-US" sz="1600" dirty="0"/>
              <a:t>The introduction of 1996 People’s Plan Campaign (PPC) was a major contribution of the LDF. PPC has now metamorphosed as LDF in Kerala.</a:t>
            </a:r>
            <a:endParaRPr lang="en-IN" sz="1600" dirty="0"/>
          </a:p>
          <a:p>
            <a:pPr lvl="0">
              <a:buClr>
                <a:schemeClr val="tx1"/>
              </a:buClr>
              <a:buFont typeface="Wingdings" panose="05000000000000000000" pitchFamily="2" charset="2"/>
              <a:buChar char="q"/>
            </a:pPr>
            <a:r>
              <a:rPr lang="en-US" sz="1600" dirty="0"/>
              <a:t>Evidence from Kerala suggests that LDF has used ‘Kerala Model of Development’ and PPC for social &amp; political mobilization. </a:t>
            </a:r>
            <a:endParaRPr lang="en-IN" sz="1600" dirty="0"/>
          </a:p>
          <a:p>
            <a:pPr lvl="0">
              <a:buClr>
                <a:schemeClr val="tx1"/>
              </a:buClr>
              <a:buFont typeface="Wingdings" panose="05000000000000000000" pitchFamily="2" charset="2"/>
              <a:buChar char="q"/>
            </a:pPr>
            <a:r>
              <a:rPr lang="en-US" sz="1600" dirty="0"/>
              <a:t> By incorporating </a:t>
            </a:r>
            <a:r>
              <a:rPr lang="en-US" sz="1600" dirty="0" err="1"/>
              <a:t>clientelist</a:t>
            </a:r>
            <a:r>
              <a:rPr lang="en-US" sz="1600" dirty="0"/>
              <a:t> strategies, the LDF has formulated a new political mantra of </a:t>
            </a:r>
            <a:r>
              <a:rPr lang="en-US" sz="1600" i="1" dirty="0"/>
              <a:t>‘hegemonic and non -hegemonic generative politics’</a:t>
            </a:r>
            <a:r>
              <a:rPr lang="en-US" sz="1600" dirty="0"/>
              <a:t>  to obtain patronage and thereby to capture state power.</a:t>
            </a:r>
            <a:endParaRPr lang="en-IN" sz="1600" dirty="0"/>
          </a:p>
          <a:p>
            <a:pPr lvl="0">
              <a:buClr>
                <a:schemeClr val="tx1"/>
              </a:buClr>
              <a:buFont typeface="Wingdings" panose="05000000000000000000" pitchFamily="2" charset="2"/>
              <a:buChar char="q"/>
            </a:pPr>
            <a:r>
              <a:rPr lang="en-US" sz="1600" dirty="0"/>
              <a:t>LDF turned the decentralization(PPC) initiatives  into instruments of political patronage . </a:t>
            </a:r>
            <a:endParaRPr lang="en-IN" sz="1600" dirty="0"/>
          </a:p>
          <a:p>
            <a:endParaRPr lang="en-IN" dirty="0"/>
          </a:p>
        </p:txBody>
      </p:sp>
      <p:sp>
        <p:nvSpPr>
          <p:cNvPr id="2" name="Slide Number Placeholder 1"/>
          <p:cNvSpPr>
            <a:spLocks noGrp="1"/>
          </p:cNvSpPr>
          <p:nvPr>
            <p:ph type="sldNum" sz="quarter" idx="10"/>
          </p:nvPr>
        </p:nvSpPr>
        <p:spPr/>
        <p:txBody>
          <a:bodyPr/>
          <a:lstStyle/>
          <a:p>
            <a:fld id="{D415EEF5-7A5A-49EA-B7C9-FA7C77B84C0D}" type="slidenum">
              <a:rPr lang="en-IN" smtClean="0"/>
              <a:t>7</a:t>
            </a:fld>
            <a:endParaRPr lang="en-IN"/>
          </a:p>
        </p:txBody>
      </p:sp>
    </p:spTree>
    <p:extLst>
      <p:ext uri="{BB962C8B-B14F-4D97-AF65-F5344CB8AC3E}">
        <p14:creationId xmlns:p14="http://schemas.microsoft.com/office/powerpoint/2010/main" val="376697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7"/>
          <p:cNvSpPr txBox="1">
            <a:spLocks noGrp="1"/>
          </p:cNvSpPr>
          <p:nvPr>
            <p:ph type="title" idx="4294967295"/>
          </p:nvPr>
        </p:nvSpPr>
        <p:spPr>
          <a:xfrm>
            <a:off x="328772" y="174662"/>
            <a:ext cx="8517277" cy="565078"/>
          </a:xfrm>
          <a:prstGeom prst="rect">
            <a:avLst/>
          </a:prstGeom>
        </p:spPr>
        <p:txBody>
          <a:bodyPr spcFirstLastPara="1" wrap="square" lIns="91425" tIns="91425" rIns="91425" bIns="91425" anchor="t" anchorCtr="0">
            <a:noAutofit/>
          </a:bodyPr>
          <a:lstStyle/>
          <a:p>
            <a:pPr algn="ctr"/>
            <a:r>
              <a:rPr lang="en-IN" i="1" dirty="0"/>
              <a:t> </a:t>
            </a:r>
            <a:r>
              <a:rPr lang="en-US" sz="1800" i="1" dirty="0" err="1"/>
              <a:t>Kudumbashree</a:t>
            </a:r>
            <a:r>
              <a:rPr lang="en-US" sz="1800" i="1" dirty="0"/>
              <a:t> </a:t>
            </a:r>
            <a:r>
              <a:rPr lang="en-US" sz="1800" dirty="0"/>
              <a:t>– A Tool for Leveraging LDF’s Political Patronage </a:t>
            </a:r>
            <a:r>
              <a:rPr lang="en-IN" sz="1800" dirty="0"/>
              <a:t/>
            </a:r>
            <a:br>
              <a:rPr lang="en-IN" sz="1800" dirty="0"/>
            </a:br>
            <a:r>
              <a:rPr lang="en-IN" dirty="0"/>
              <a:t> </a:t>
            </a:r>
            <a:br>
              <a:rPr lang="en-IN" dirty="0"/>
            </a:br>
            <a:endParaRPr dirty="0"/>
          </a:p>
        </p:txBody>
      </p:sp>
      <p:sp>
        <p:nvSpPr>
          <p:cNvPr id="3" name="Subtitle 2"/>
          <p:cNvSpPr>
            <a:spLocks noGrp="1"/>
          </p:cNvSpPr>
          <p:nvPr>
            <p:ph type="subTitle" idx="2"/>
          </p:nvPr>
        </p:nvSpPr>
        <p:spPr>
          <a:xfrm>
            <a:off x="328772" y="739740"/>
            <a:ext cx="8733035" cy="4392431"/>
          </a:xfrm>
        </p:spPr>
        <p:txBody>
          <a:bodyPr/>
          <a:lstStyle/>
          <a:p>
            <a:pPr lvl="0">
              <a:buClr>
                <a:schemeClr val="tx1"/>
              </a:buClr>
              <a:buFont typeface="Wingdings" panose="05000000000000000000" pitchFamily="2" charset="2"/>
              <a:buChar char="Ø"/>
            </a:pPr>
            <a:r>
              <a:rPr lang="en-US" dirty="0"/>
              <a:t>Launched in 1996.</a:t>
            </a:r>
            <a:endParaRPr lang="en-IN" dirty="0"/>
          </a:p>
          <a:p>
            <a:pPr lvl="0">
              <a:buClr>
                <a:schemeClr val="tx1"/>
              </a:buClr>
              <a:buFont typeface="Wingdings" panose="05000000000000000000" pitchFamily="2" charset="2"/>
              <a:buChar char="Ø"/>
            </a:pPr>
            <a:r>
              <a:rPr lang="en-US" dirty="0"/>
              <a:t> One of the largest women’s self-help group networks in the country.</a:t>
            </a:r>
            <a:endParaRPr lang="en-IN" dirty="0"/>
          </a:p>
          <a:p>
            <a:pPr lvl="0">
              <a:buClr>
                <a:schemeClr val="tx1"/>
              </a:buClr>
              <a:buFont typeface="Wingdings" panose="05000000000000000000" pitchFamily="2" charset="2"/>
              <a:buChar char="Ø"/>
            </a:pPr>
            <a:r>
              <a:rPr lang="en-US" dirty="0"/>
              <a:t>Involved in the  implementation of several development schemes and welfare initiatives aimed at reducing poverty and ensuring sustainable livelihoods .</a:t>
            </a:r>
            <a:endParaRPr lang="en-IN" dirty="0"/>
          </a:p>
          <a:p>
            <a:pPr lvl="0">
              <a:buClr>
                <a:schemeClr val="tx1"/>
              </a:buClr>
              <a:buFont typeface="Wingdings" panose="05000000000000000000" pitchFamily="2" charset="2"/>
              <a:buChar char="Ø"/>
            </a:pPr>
            <a:r>
              <a:rPr lang="en-US" i="1" dirty="0" err="1"/>
              <a:t>Kudumbashree</a:t>
            </a:r>
            <a:r>
              <a:rPr lang="en-US" dirty="0"/>
              <a:t> is the brain child of LDF and  a political entity and a political asset for LDF. </a:t>
            </a:r>
            <a:endParaRPr lang="en-IN" dirty="0"/>
          </a:p>
          <a:p>
            <a:pPr lvl="0">
              <a:buClr>
                <a:schemeClr val="tx1"/>
              </a:buClr>
              <a:buFont typeface="Wingdings" panose="05000000000000000000" pitchFamily="2" charset="2"/>
              <a:buChar char="Ø"/>
            </a:pPr>
            <a:r>
              <a:rPr lang="en-US" i="1" dirty="0" err="1"/>
              <a:t>Kudumbashree</a:t>
            </a:r>
            <a:r>
              <a:rPr lang="en-US" dirty="0"/>
              <a:t> is viewed as a “pro-left agency”.  </a:t>
            </a:r>
            <a:endParaRPr lang="en-IN" dirty="0"/>
          </a:p>
          <a:p>
            <a:pPr>
              <a:buClr>
                <a:schemeClr val="tx1"/>
              </a:buClr>
              <a:buFont typeface="Wingdings" panose="05000000000000000000" pitchFamily="2" charset="2"/>
              <a:buChar char="Ø"/>
            </a:pPr>
            <a:r>
              <a:rPr lang="en-US" dirty="0"/>
              <a:t> Ownership of LDF over PPC and </a:t>
            </a:r>
            <a:r>
              <a:rPr lang="en-US" i="1" dirty="0" err="1"/>
              <a:t>Kudumbashree</a:t>
            </a:r>
            <a:r>
              <a:rPr lang="en-US" i="1" dirty="0"/>
              <a:t> </a:t>
            </a:r>
            <a:r>
              <a:rPr lang="en-US" dirty="0"/>
              <a:t>has helped them to mobilize people and distribute political patronage among them .</a:t>
            </a:r>
            <a:endParaRPr lang="en-IN" dirty="0"/>
          </a:p>
          <a:p>
            <a:pPr lvl="0">
              <a:buClr>
                <a:schemeClr val="tx1"/>
              </a:buClr>
              <a:buFont typeface="Wingdings" panose="05000000000000000000" pitchFamily="2" charset="2"/>
              <a:buChar char="Ø"/>
            </a:pPr>
            <a:r>
              <a:rPr lang="en-US" dirty="0"/>
              <a:t>LDF started to field ‘women in </a:t>
            </a:r>
            <a:r>
              <a:rPr lang="en-US" i="1" dirty="0" err="1"/>
              <a:t>Kudumbashree</a:t>
            </a:r>
            <a:r>
              <a:rPr lang="en-US" i="1" dirty="0"/>
              <a:t>’ </a:t>
            </a:r>
            <a:r>
              <a:rPr lang="en-US" dirty="0"/>
              <a:t>in local government elections.</a:t>
            </a:r>
            <a:endParaRPr lang="en-IN" dirty="0"/>
          </a:p>
          <a:p>
            <a:pPr lvl="0">
              <a:buClr>
                <a:schemeClr val="tx1"/>
              </a:buClr>
              <a:buFont typeface="Wingdings" panose="05000000000000000000" pitchFamily="2" charset="2"/>
              <a:buChar char="Ø"/>
            </a:pPr>
            <a:r>
              <a:rPr lang="en-US" dirty="0"/>
              <a:t> Out of the 16,965 </a:t>
            </a:r>
            <a:r>
              <a:rPr lang="en-US" i="1" dirty="0" err="1"/>
              <a:t>Kudumbashree</a:t>
            </a:r>
            <a:r>
              <a:rPr lang="en-US" dirty="0"/>
              <a:t> members contested in the local government elections, 7071 got elected.</a:t>
            </a:r>
            <a:endParaRPr lang="en-IN" dirty="0"/>
          </a:p>
          <a:p>
            <a:pPr lvl="0">
              <a:buClr>
                <a:schemeClr val="tx1"/>
              </a:buClr>
              <a:buFont typeface="Wingdings" panose="05000000000000000000" pitchFamily="2" charset="2"/>
              <a:buChar char="Ø"/>
            </a:pPr>
            <a:r>
              <a:rPr lang="en-US" dirty="0"/>
              <a:t>It now works as a political affiliate/feeder group of the  LDF. </a:t>
            </a:r>
            <a:endParaRPr lang="en-IN" dirty="0"/>
          </a:p>
          <a:p>
            <a:pPr lvl="0">
              <a:buClr>
                <a:schemeClr val="tx1"/>
              </a:buClr>
              <a:buFont typeface="Wingdings" panose="05000000000000000000" pitchFamily="2" charset="2"/>
              <a:buChar char="Ø"/>
            </a:pPr>
            <a:r>
              <a:rPr lang="en-US" i="1" dirty="0" err="1"/>
              <a:t>Kudumbashree</a:t>
            </a:r>
            <a:r>
              <a:rPr lang="en-US" i="1" dirty="0"/>
              <a:t> </a:t>
            </a:r>
            <a:r>
              <a:rPr lang="en-US" dirty="0"/>
              <a:t>women are forced to participate in party rallies, protests, and party activities and functions. </a:t>
            </a:r>
            <a:endParaRPr lang="en-IN" dirty="0"/>
          </a:p>
          <a:p>
            <a:endParaRPr lang="en-IN" dirty="0"/>
          </a:p>
        </p:txBody>
      </p:sp>
      <p:sp>
        <p:nvSpPr>
          <p:cNvPr id="2" name="Slide Number Placeholder 1"/>
          <p:cNvSpPr>
            <a:spLocks noGrp="1"/>
          </p:cNvSpPr>
          <p:nvPr>
            <p:ph type="sldNum" sz="quarter" idx="10"/>
          </p:nvPr>
        </p:nvSpPr>
        <p:spPr/>
        <p:txBody>
          <a:bodyPr/>
          <a:lstStyle/>
          <a:p>
            <a:fld id="{D415EEF5-7A5A-49EA-B7C9-FA7C77B84C0D}" type="slidenum">
              <a:rPr lang="en-IN" smtClean="0"/>
              <a:t>8</a:t>
            </a:fld>
            <a:endParaRPr lang="en-IN"/>
          </a:p>
        </p:txBody>
      </p:sp>
    </p:spTree>
    <p:extLst>
      <p:ext uri="{BB962C8B-B14F-4D97-AF65-F5344CB8AC3E}">
        <p14:creationId xmlns:p14="http://schemas.microsoft.com/office/powerpoint/2010/main" val="26795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3" name="Subtitle 2"/>
          <p:cNvSpPr>
            <a:spLocks noGrp="1"/>
          </p:cNvSpPr>
          <p:nvPr>
            <p:ph type="subTitle" idx="2"/>
          </p:nvPr>
        </p:nvSpPr>
        <p:spPr>
          <a:xfrm>
            <a:off x="82193" y="572700"/>
            <a:ext cx="9061807" cy="4469259"/>
          </a:xfrm>
        </p:spPr>
        <p:txBody>
          <a:bodyPr/>
          <a:lstStyle/>
          <a:p>
            <a:pPr lvl="0">
              <a:buClr>
                <a:schemeClr val="tx1"/>
              </a:buClr>
              <a:buFont typeface="Wingdings" panose="05000000000000000000" pitchFamily="2" charset="2"/>
              <a:buChar char="q"/>
            </a:pPr>
            <a:r>
              <a:rPr lang="en-US" sz="1600" dirty="0"/>
              <a:t>Political </a:t>
            </a:r>
            <a:r>
              <a:rPr lang="en-US" sz="1600" dirty="0" err="1"/>
              <a:t>clientelism</a:t>
            </a:r>
            <a:r>
              <a:rPr lang="en-US" sz="1600" dirty="0"/>
              <a:t>, a mechanism for expressing political support for their own party (</a:t>
            </a:r>
            <a:r>
              <a:rPr lang="en-US" sz="1600" dirty="0" err="1"/>
              <a:t>Kitschelt</a:t>
            </a:r>
            <a:r>
              <a:rPr lang="en-US" sz="1600" dirty="0"/>
              <a:t> and Wilkinson 2007, </a:t>
            </a:r>
            <a:r>
              <a:rPr lang="en-US" sz="1600" dirty="0" err="1"/>
              <a:t>Bardhan</a:t>
            </a:r>
            <a:r>
              <a:rPr lang="en-US" sz="1600" dirty="0"/>
              <a:t> and </a:t>
            </a:r>
            <a:r>
              <a:rPr lang="en-US" sz="1600" dirty="0" err="1"/>
              <a:t>Mookherjee</a:t>
            </a:r>
            <a:r>
              <a:rPr lang="en-US" sz="1600" dirty="0"/>
              <a:t>, 2020). </a:t>
            </a:r>
            <a:endParaRPr lang="en-IN" sz="1600" dirty="0"/>
          </a:p>
          <a:p>
            <a:pPr lvl="0">
              <a:buClr>
                <a:schemeClr val="tx1"/>
              </a:buClr>
              <a:buFont typeface="Wingdings" panose="05000000000000000000" pitchFamily="2" charset="2"/>
              <a:buChar char="q"/>
            </a:pPr>
            <a:r>
              <a:rPr lang="en-US" sz="1600" dirty="0"/>
              <a:t>The LDF has earned the synonym of being the architects of the development in the state through “</a:t>
            </a:r>
            <a:r>
              <a:rPr lang="en-US" sz="1600" dirty="0" err="1"/>
              <a:t>clientelism</a:t>
            </a:r>
            <a:r>
              <a:rPr lang="en-US" sz="1600" dirty="0"/>
              <a:t> and welfare schemes”. </a:t>
            </a:r>
            <a:endParaRPr lang="en-IN" sz="1600" dirty="0"/>
          </a:p>
          <a:p>
            <a:pPr lvl="0">
              <a:buClr>
                <a:schemeClr val="tx1"/>
              </a:buClr>
              <a:buFont typeface="Wingdings" panose="05000000000000000000" pitchFamily="2" charset="2"/>
              <a:buChar char="q"/>
            </a:pPr>
            <a:r>
              <a:rPr lang="en-US" sz="1600" dirty="0" err="1"/>
              <a:t>Clientelism</a:t>
            </a:r>
            <a:r>
              <a:rPr lang="en-US" sz="1600" dirty="0"/>
              <a:t> has helped LDF in targeting biases in favor of socio-economic groups exhibiting greater loyalty to political incumbents, more likely to reciprocate with their votes. </a:t>
            </a:r>
            <a:endParaRPr lang="en-IN" sz="1600" dirty="0"/>
          </a:p>
          <a:p>
            <a:pPr lvl="0">
              <a:buClr>
                <a:schemeClr val="tx1"/>
              </a:buClr>
              <a:buFont typeface="Wingdings" panose="05000000000000000000" pitchFamily="2" charset="2"/>
              <a:buChar char="q"/>
            </a:pPr>
            <a:r>
              <a:rPr lang="en-US" sz="1600" dirty="0"/>
              <a:t>It causes politicians to favor short-term recurring transfer programs of public goods. For instance, free food kits distribution to people during the great floods in Kerala, during the pandemic induced lockdown </a:t>
            </a:r>
            <a:endParaRPr lang="en-IN" sz="1600" dirty="0"/>
          </a:p>
          <a:p>
            <a:pPr lvl="0">
              <a:buClr>
                <a:schemeClr val="tx1"/>
              </a:buClr>
              <a:buFont typeface="Wingdings" panose="05000000000000000000" pitchFamily="2" charset="2"/>
              <a:buChar char="q"/>
            </a:pPr>
            <a:r>
              <a:rPr lang="en-US" sz="1600" dirty="0" err="1"/>
              <a:t>Clientelism</a:t>
            </a:r>
            <a:r>
              <a:rPr lang="en-US" sz="1600" dirty="0"/>
              <a:t> is often “populist and progressive, as elected officials are incentivized to deliver benefits to poorer and more vulnerable socio-economic groups whose votes are ‘cheaper to buy’, “(</a:t>
            </a:r>
            <a:r>
              <a:rPr lang="en-US" sz="1600" dirty="0" err="1"/>
              <a:t>Bardhan</a:t>
            </a:r>
            <a:r>
              <a:rPr lang="en-US" sz="1600" dirty="0"/>
              <a:t> and </a:t>
            </a:r>
            <a:r>
              <a:rPr lang="en-US" sz="1600" dirty="0" err="1"/>
              <a:t>Mookherjee</a:t>
            </a:r>
            <a:r>
              <a:rPr lang="en-US" sz="1600" dirty="0"/>
              <a:t>, 2023). </a:t>
            </a:r>
            <a:endParaRPr lang="en-IN" sz="1600" dirty="0"/>
          </a:p>
          <a:p>
            <a:endParaRPr lang="en-IN" dirty="0"/>
          </a:p>
        </p:txBody>
      </p:sp>
      <p:sp>
        <p:nvSpPr>
          <p:cNvPr id="2" name="Title 1"/>
          <p:cNvSpPr>
            <a:spLocks noGrp="1"/>
          </p:cNvSpPr>
          <p:nvPr>
            <p:ph type="title" idx="4294967295"/>
          </p:nvPr>
        </p:nvSpPr>
        <p:spPr>
          <a:xfrm>
            <a:off x="328772" y="0"/>
            <a:ext cx="8178230" cy="572700"/>
          </a:xfrm>
        </p:spPr>
        <p:txBody>
          <a:bodyPr/>
          <a:lstStyle/>
          <a:p>
            <a:pPr algn="ctr"/>
            <a:r>
              <a:rPr lang="en-US" dirty="0"/>
              <a:t>Political </a:t>
            </a:r>
            <a:r>
              <a:rPr lang="en-US" dirty="0" err="1"/>
              <a:t>Clientelism</a:t>
            </a:r>
            <a:r>
              <a:rPr lang="en-US" dirty="0"/>
              <a:t> by LDF</a:t>
            </a:r>
            <a:endParaRPr lang="en-IN" dirty="0"/>
          </a:p>
        </p:txBody>
      </p:sp>
      <p:sp>
        <p:nvSpPr>
          <p:cNvPr id="4" name="Slide Number Placeholder 3"/>
          <p:cNvSpPr>
            <a:spLocks noGrp="1"/>
          </p:cNvSpPr>
          <p:nvPr>
            <p:ph type="sldNum" sz="quarter" idx="10"/>
          </p:nvPr>
        </p:nvSpPr>
        <p:spPr/>
        <p:txBody>
          <a:bodyPr/>
          <a:lstStyle/>
          <a:p>
            <a:fld id="{D415EEF5-7A5A-49EA-B7C9-FA7C77B84C0D}" type="slidenum">
              <a:rPr lang="en-IN" smtClean="0"/>
              <a:t>9</a:t>
            </a:fld>
            <a:endParaRPr lang="en-IN"/>
          </a:p>
        </p:txBody>
      </p:sp>
    </p:spTree>
    <p:extLst>
      <p:ext uri="{BB962C8B-B14F-4D97-AF65-F5344CB8AC3E}">
        <p14:creationId xmlns:p14="http://schemas.microsoft.com/office/powerpoint/2010/main" val="327295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ld Teachers’ Day Minitheme by Slidesgo">
  <a:themeElements>
    <a:clrScheme name="Simple Light">
      <a:dk1>
        <a:srgbClr val="990000"/>
      </a:dk1>
      <a:lt1>
        <a:srgbClr val="FF5D00"/>
      </a:lt1>
      <a:dk2>
        <a:srgbClr val="FFF2CC"/>
      </a:dk2>
      <a:lt2>
        <a:srgbClr val="FFF7DD"/>
      </a:lt2>
      <a:accent1>
        <a:srgbClr val="FF9900"/>
      </a:accent1>
      <a:accent2>
        <a:srgbClr val="FFE599"/>
      </a:accent2>
      <a:accent3>
        <a:srgbClr val="FFC727"/>
      </a:accent3>
      <a:accent4>
        <a:srgbClr val="BF9000"/>
      </a:accent4>
      <a:accent5>
        <a:srgbClr val="263238"/>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2634</Words>
  <Application>Microsoft Office PowerPoint</Application>
  <PresentationFormat>On-screen Show (16:9)</PresentationFormat>
  <Paragraphs>182</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 Light</vt:lpstr>
      <vt:lpstr>Roboto Serif</vt:lpstr>
      <vt:lpstr>Calibri</vt:lpstr>
      <vt:lpstr>Times New Roman</vt:lpstr>
      <vt:lpstr>Wingdings</vt:lpstr>
      <vt:lpstr>Inter</vt:lpstr>
      <vt:lpstr>World Teachers’ Day Minitheme by Slidesgo</vt:lpstr>
      <vt:lpstr>Custom Design</vt:lpstr>
      <vt:lpstr>1_Custom Design</vt:lpstr>
      <vt:lpstr> Backsliding of Democracy and Decentralization in Kerala (India) </vt:lpstr>
      <vt:lpstr>Framework  </vt:lpstr>
      <vt:lpstr> Reasons for Backsliding of Democracy and Decentralization in Kerala  </vt:lpstr>
      <vt:lpstr> A Brief Profile of Kerala </vt:lpstr>
      <vt:lpstr>Development Profile of Kerala</vt:lpstr>
      <vt:lpstr>A Brief Political Profile of Kerala  </vt:lpstr>
      <vt:lpstr>Political Legacy and Hegemony of LDF over ‘Kerala Model of Development’ and ‘Kerala Model of Decentralization’   </vt:lpstr>
      <vt:lpstr> Kudumbashree – A Tool for Leveraging LDF’s Political Patronage    </vt:lpstr>
      <vt:lpstr>Political Clientelism by LDF</vt:lpstr>
      <vt:lpstr>Political Clientelism by LDF(Cont…)</vt:lpstr>
      <vt:lpstr>Violence and Political Killings  </vt:lpstr>
      <vt:lpstr>Violence and Political Killings (Cont…..)   </vt:lpstr>
      <vt:lpstr>Democratic Deficit in Kerala Society and Political Killings  </vt:lpstr>
      <vt:lpstr>Democratic Deficit in Kerala Society and Political Killings (Cont…) </vt:lpstr>
      <vt:lpstr>Student Politics in Kerala and its Role in the Rise of Political Killings in College and University Campuses </vt:lpstr>
      <vt:lpstr>Party Society </vt:lpstr>
      <vt:lpstr>Party Society (Cont…)</vt:lpstr>
      <vt:lpstr>Party Society (Cont…)</vt:lpstr>
      <vt:lpstr>Money and Muscle power</vt:lpstr>
      <vt:lpstr>Nepotism and Backdoor Appointment of Party Loyalists (Patronage/ Spoils System)</vt:lpstr>
      <vt:lpstr>Corruption from Top to Bottom Irrespective of Political Parties </vt:lpstr>
      <vt:lpstr>Rise of ‘Strongman Politics’ to Authoritarian Populist </vt:lpstr>
      <vt:lpstr>Disempowered Local Governments/Capturing of Local Governments by the LDF </vt:lpstr>
      <vt:lpstr>Disempowered Local Governments/Capturing of Local Governments by the LDF(Cont…..) </vt:lpstr>
      <vt:lpstr>Discussion and 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Desktop</dc:creator>
  <cp:lastModifiedBy>Desktop</cp:lastModifiedBy>
  <cp:revision>49</cp:revision>
  <dcterms:modified xsi:type="dcterms:W3CDTF">2024-06-10T08:15:45Z</dcterms:modified>
</cp:coreProperties>
</file>