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87" r:id="rId2"/>
    <p:sldMasterId id="2147483699" r:id="rId3"/>
    <p:sldMasterId id="2147483675" r:id="rId4"/>
  </p:sldMasterIdLst>
  <p:notesMasterIdLst>
    <p:notesMasterId r:id="rId45"/>
  </p:notesMasterIdLst>
  <p:handoutMasterIdLst>
    <p:handoutMasterId r:id="rId46"/>
  </p:handoutMasterIdLst>
  <p:sldIdLst>
    <p:sldId id="256" r:id="rId5"/>
    <p:sldId id="261" r:id="rId6"/>
    <p:sldId id="262" r:id="rId7"/>
    <p:sldId id="301" r:id="rId8"/>
    <p:sldId id="263" r:id="rId9"/>
    <p:sldId id="302" r:id="rId10"/>
    <p:sldId id="264" r:id="rId11"/>
    <p:sldId id="303" r:id="rId12"/>
    <p:sldId id="265" r:id="rId13"/>
    <p:sldId id="266" r:id="rId14"/>
    <p:sldId id="267" r:id="rId15"/>
    <p:sldId id="268" r:id="rId16"/>
    <p:sldId id="269" r:id="rId17"/>
    <p:sldId id="270" r:id="rId18"/>
    <p:sldId id="271" r:id="rId19"/>
    <p:sldId id="272" r:id="rId20"/>
    <p:sldId id="273" r:id="rId21"/>
    <p:sldId id="274" r:id="rId22"/>
    <p:sldId id="275" r:id="rId23"/>
    <p:sldId id="300" r:id="rId24"/>
    <p:sldId id="276" r:id="rId25"/>
    <p:sldId id="277" r:id="rId26"/>
    <p:sldId id="278" r:id="rId27"/>
    <p:sldId id="299" r:id="rId28"/>
    <p:sldId id="279" r:id="rId29"/>
    <p:sldId id="280" r:id="rId30"/>
    <p:sldId id="287" r:id="rId31"/>
    <p:sldId id="288" r:id="rId32"/>
    <p:sldId id="289" r:id="rId33"/>
    <p:sldId id="290" r:id="rId34"/>
    <p:sldId id="291" r:id="rId35"/>
    <p:sldId id="292" r:id="rId36"/>
    <p:sldId id="293" r:id="rId37"/>
    <p:sldId id="294" r:id="rId38"/>
    <p:sldId id="295" r:id="rId39"/>
    <p:sldId id="284" r:id="rId40"/>
    <p:sldId id="285" r:id="rId41"/>
    <p:sldId id="296" r:id="rId42"/>
    <p:sldId id="298" r:id="rId43"/>
    <p:sldId id="297"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431BDA-6149-4F78-AD1E-14B78277C41C}">
  <a:tblStyle styleId="{D1431BDA-6149-4F78-AD1E-14B78277C4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7E10E66-B195-426C-BC07-7535DDDDD14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0056" autoAdjust="0"/>
  </p:normalViewPr>
  <p:slideViewPr>
    <p:cSldViewPr snapToGrid="0">
      <p:cViewPr varScale="1">
        <p:scale>
          <a:sx n="89" d="100"/>
          <a:sy n="89"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A234CA-25A5-4422-B3E0-16A4A365DF02}" type="datetimeFigureOut">
              <a:rPr lang="en-IN" smtClean="0"/>
              <a:t>10-06-2024</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BBB18-E68D-4453-9749-0BF15BFA1E5A}" type="slidenum">
              <a:rPr lang="en-IN" smtClean="0"/>
              <a:t>‹#›</a:t>
            </a:fld>
            <a:endParaRPr lang="en-IN"/>
          </a:p>
        </p:txBody>
      </p:sp>
    </p:spTree>
    <p:extLst>
      <p:ext uri="{BB962C8B-B14F-4D97-AF65-F5344CB8AC3E}">
        <p14:creationId xmlns:p14="http://schemas.microsoft.com/office/powerpoint/2010/main" val="28011119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58329638"/>
      </p:ext>
    </p:extLst>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77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338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14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40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998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84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9438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780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6666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959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4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508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991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28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394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1583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5058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7566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209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569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1750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939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044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2154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808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34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8383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7896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781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6464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212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3593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50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501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005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64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28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18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9302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93050" y="1321925"/>
            <a:ext cx="6957900" cy="16692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5500">
                <a:latin typeface="Monda"/>
                <a:ea typeface="Monda"/>
                <a:cs typeface="Monda"/>
                <a:sym typeface="Mond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093050" y="3412075"/>
            <a:ext cx="69579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atin typeface="Chivo"/>
                <a:ea typeface="Chivo"/>
                <a:cs typeface="Chivo"/>
                <a:sym typeface="Chiv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5" y="-45025"/>
            <a:ext cx="9143994" cy="5211999"/>
            <a:chOff x="5" y="-45025"/>
            <a:chExt cx="9143994" cy="5211999"/>
          </a:xfrm>
        </p:grpSpPr>
        <p:pic>
          <p:nvPicPr>
            <p:cNvPr id="12" name="Google Shape;12;p2"/>
            <p:cNvPicPr preferRelativeResize="0"/>
            <p:nvPr/>
          </p:nvPicPr>
          <p:blipFill rotWithShape="1">
            <a:blip r:embed="rId2">
              <a:alphaModFix/>
            </a:blip>
            <a:srcRect l="74550" r="1326"/>
            <a:stretch/>
          </p:blipFill>
          <p:spPr>
            <a:xfrm>
              <a:off x="8325675" y="734850"/>
              <a:ext cx="818324" cy="3213275"/>
            </a:xfrm>
            <a:prstGeom prst="rect">
              <a:avLst/>
            </a:prstGeom>
            <a:noFill/>
            <a:ln>
              <a:noFill/>
            </a:ln>
          </p:spPr>
        </p:pic>
        <p:pic>
          <p:nvPicPr>
            <p:cNvPr id="13" name="Google Shape;13;p2"/>
            <p:cNvPicPr preferRelativeResize="0"/>
            <p:nvPr/>
          </p:nvPicPr>
          <p:blipFill rotWithShape="1">
            <a:blip r:embed="rId3">
              <a:alphaModFix/>
            </a:blip>
            <a:srcRect l="10291" t="-6802" r="28154" b="4657"/>
            <a:stretch/>
          </p:blipFill>
          <p:spPr>
            <a:xfrm>
              <a:off x="5" y="2944550"/>
              <a:ext cx="1413962" cy="2222424"/>
            </a:xfrm>
            <a:prstGeom prst="rect">
              <a:avLst/>
            </a:prstGeom>
            <a:noFill/>
            <a:ln>
              <a:noFill/>
            </a:ln>
          </p:spPr>
        </p:pic>
        <p:pic>
          <p:nvPicPr>
            <p:cNvPr id="14" name="Google Shape;14;p2"/>
            <p:cNvPicPr preferRelativeResize="0"/>
            <p:nvPr/>
          </p:nvPicPr>
          <p:blipFill rotWithShape="1">
            <a:blip r:embed="rId4">
              <a:alphaModFix/>
            </a:blip>
            <a:srcRect t="30619" b="22987"/>
            <a:stretch/>
          </p:blipFill>
          <p:spPr>
            <a:xfrm>
              <a:off x="4933325" y="3676243"/>
              <a:ext cx="3392351" cy="1490724"/>
            </a:xfrm>
            <a:prstGeom prst="rect">
              <a:avLst/>
            </a:prstGeom>
            <a:noFill/>
            <a:ln>
              <a:noFill/>
            </a:ln>
          </p:spPr>
        </p:pic>
        <p:pic>
          <p:nvPicPr>
            <p:cNvPr id="15" name="Google Shape;15;p2"/>
            <p:cNvPicPr preferRelativeResize="0"/>
            <p:nvPr/>
          </p:nvPicPr>
          <p:blipFill rotWithShape="1">
            <a:blip r:embed="rId5">
              <a:alphaModFix/>
            </a:blip>
            <a:srcRect t="15333" r="-7388" b="33891"/>
            <a:stretch/>
          </p:blipFill>
          <p:spPr>
            <a:xfrm>
              <a:off x="827250" y="-45025"/>
              <a:ext cx="3328550" cy="1490724"/>
            </a:xfrm>
            <a:prstGeom prst="rect">
              <a:avLst/>
            </a:prstGeom>
            <a:noFill/>
            <a:ln>
              <a:noFill/>
            </a:ln>
          </p:spPr>
        </p:pic>
      </p:grpSp>
      <p:grpSp>
        <p:nvGrpSpPr>
          <p:cNvPr id="16" name="Google Shape;16;p2"/>
          <p:cNvGrpSpPr/>
          <p:nvPr/>
        </p:nvGrpSpPr>
        <p:grpSpPr>
          <a:xfrm>
            <a:off x="302300" y="-1710827"/>
            <a:ext cx="8575782" cy="7659727"/>
            <a:chOff x="302300" y="-1710827"/>
            <a:chExt cx="8575782" cy="7659727"/>
          </a:xfrm>
        </p:grpSpPr>
        <p:sp>
          <p:nvSpPr>
            <p:cNvPr id="17" name="Google Shape;17;p2"/>
            <p:cNvSpPr/>
            <p:nvPr/>
          </p:nvSpPr>
          <p:spPr>
            <a:xfrm rot="-6299719">
              <a:off x="5570409" y="-1486757"/>
              <a:ext cx="1992747" cy="1992214"/>
            </a:xfrm>
            <a:custGeom>
              <a:avLst/>
              <a:gdLst/>
              <a:ahLst/>
              <a:cxnLst/>
              <a:rect l="l" t="t" r="r" b="b"/>
              <a:pathLst>
                <a:path w="97192" h="97166" extrusionOk="0">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50600" y="4776800"/>
              <a:ext cx="2211975" cy="1172100"/>
            </a:xfrm>
            <a:custGeom>
              <a:avLst/>
              <a:gdLst/>
              <a:ahLst/>
              <a:cxnLst/>
              <a:rect l="l" t="t" r="r" b="b"/>
              <a:pathLst>
                <a:path w="88479" h="46884" extrusionOk="0">
                  <a:moveTo>
                    <a:pt x="65051" y="293"/>
                  </a:moveTo>
                  <a:cubicBezTo>
                    <a:pt x="77695" y="452"/>
                    <a:pt x="87895" y="10758"/>
                    <a:pt x="87895" y="23429"/>
                  </a:cubicBezTo>
                  <a:cubicBezTo>
                    <a:pt x="87895" y="36099"/>
                    <a:pt x="77695" y="46405"/>
                    <a:pt x="65051" y="46564"/>
                  </a:cubicBezTo>
                  <a:lnTo>
                    <a:pt x="319" y="46564"/>
                  </a:lnTo>
                  <a:lnTo>
                    <a:pt x="319" y="293"/>
                  </a:lnTo>
                  <a:close/>
                  <a:moveTo>
                    <a:pt x="0" y="1"/>
                  </a:moveTo>
                  <a:lnTo>
                    <a:pt x="0" y="46883"/>
                  </a:lnTo>
                  <a:lnTo>
                    <a:pt x="65051" y="46883"/>
                  </a:lnTo>
                  <a:cubicBezTo>
                    <a:pt x="77987" y="46883"/>
                    <a:pt x="88479" y="36365"/>
                    <a:pt x="88479" y="23429"/>
                  </a:cubicBezTo>
                  <a:cubicBezTo>
                    <a:pt x="88479" y="10493"/>
                    <a:pt x="77987" y="1"/>
                    <a:pt x="65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84850" y="4661725"/>
              <a:ext cx="693232" cy="185845"/>
            </a:xfrm>
            <a:custGeom>
              <a:avLst/>
              <a:gdLst/>
              <a:ahLst/>
              <a:cxnLst/>
              <a:rect l="l" t="t" r="r" b="b"/>
              <a:pathLst>
                <a:path w="65184" h="17479" extrusionOk="0">
                  <a:moveTo>
                    <a:pt x="0" y="0"/>
                  </a:moveTo>
                  <a:lnTo>
                    <a:pt x="0" y="4250"/>
                  </a:lnTo>
                  <a:lnTo>
                    <a:pt x="4171" y="4250"/>
                  </a:lnTo>
                  <a:lnTo>
                    <a:pt x="4171" y="0"/>
                  </a:lnTo>
                  <a:close/>
                  <a:moveTo>
                    <a:pt x="12219" y="0"/>
                  </a:moveTo>
                  <a:lnTo>
                    <a:pt x="12219" y="4250"/>
                  </a:lnTo>
                  <a:lnTo>
                    <a:pt x="16389" y="4250"/>
                  </a:lnTo>
                  <a:lnTo>
                    <a:pt x="16389" y="0"/>
                  </a:lnTo>
                  <a:close/>
                  <a:moveTo>
                    <a:pt x="24411" y="0"/>
                  </a:moveTo>
                  <a:lnTo>
                    <a:pt x="24411" y="4250"/>
                  </a:lnTo>
                  <a:lnTo>
                    <a:pt x="28581" y="4250"/>
                  </a:lnTo>
                  <a:lnTo>
                    <a:pt x="28581" y="0"/>
                  </a:lnTo>
                  <a:close/>
                  <a:moveTo>
                    <a:pt x="36603" y="0"/>
                  </a:moveTo>
                  <a:lnTo>
                    <a:pt x="36603" y="4250"/>
                  </a:lnTo>
                  <a:lnTo>
                    <a:pt x="40773" y="4250"/>
                  </a:lnTo>
                  <a:lnTo>
                    <a:pt x="40773" y="0"/>
                  </a:lnTo>
                  <a:close/>
                  <a:moveTo>
                    <a:pt x="48795" y="0"/>
                  </a:moveTo>
                  <a:lnTo>
                    <a:pt x="48795" y="4250"/>
                  </a:lnTo>
                  <a:lnTo>
                    <a:pt x="52965" y="4250"/>
                  </a:lnTo>
                  <a:lnTo>
                    <a:pt x="52965" y="0"/>
                  </a:lnTo>
                  <a:close/>
                  <a:moveTo>
                    <a:pt x="60987" y="0"/>
                  </a:moveTo>
                  <a:lnTo>
                    <a:pt x="60987" y="4250"/>
                  </a:lnTo>
                  <a:lnTo>
                    <a:pt x="65184" y="4250"/>
                  </a:lnTo>
                  <a:lnTo>
                    <a:pt x="65184" y="0"/>
                  </a:lnTo>
                  <a:close/>
                  <a:moveTo>
                    <a:pt x="0" y="13228"/>
                  </a:moveTo>
                  <a:lnTo>
                    <a:pt x="0" y="17478"/>
                  </a:lnTo>
                  <a:lnTo>
                    <a:pt x="4171" y="17478"/>
                  </a:lnTo>
                  <a:lnTo>
                    <a:pt x="4171" y="13228"/>
                  </a:lnTo>
                  <a:close/>
                  <a:moveTo>
                    <a:pt x="12219" y="13228"/>
                  </a:moveTo>
                  <a:lnTo>
                    <a:pt x="12219" y="17478"/>
                  </a:lnTo>
                  <a:lnTo>
                    <a:pt x="16389" y="17478"/>
                  </a:lnTo>
                  <a:lnTo>
                    <a:pt x="16389" y="13228"/>
                  </a:lnTo>
                  <a:close/>
                  <a:moveTo>
                    <a:pt x="24411" y="13228"/>
                  </a:moveTo>
                  <a:lnTo>
                    <a:pt x="24411" y="17478"/>
                  </a:lnTo>
                  <a:lnTo>
                    <a:pt x="28581" y="17478"/>
                  </a:lnTo>
                  <a:lnTo>
                    <a:pt x="28581" y="13228"/>
                  </a:lnTo>
                  <a:close/>
                  <a:moveTo>
                    <a:pt x="36603" y="13228"/>
                  </a:moveTo>
                  <a:lnTo>
                    <a:pt x="36603" y="17478"/>
                  </a:lnTo>
                  <a:lnTo>
                    <a:pt x="40773" y="17478"/>
                  </a:lnTo>
                  <a:lnTo>
                    <a:pt x="40773" y="13228"/>
                  </a:lnTo>
                  <a:close/>
                  <a:moveTo>
                    <a:pt x="48795" y="13228"/>
                  </a:moveTo>
                  <a:lnTo>
                    <a:pt x="48795" y="17478"/>
                  </a:lnTo>
                  <a:lnTo>
                    <a:pt x="52965" y="17478"/>
                  </a:lnTo>
                  <a:lnTo>
                    <a:pt x="52965" y="13228"/>
                  </a:lnTo>
                  <a:close/>
                  <a:moveTo>
                    <a:pt x="60987" y="13228"/>
                  </a:moveTo>
                  <a:lnTo>
                    <a:pt x="60987" y="17478"/>
                  </a:lnTo>
                  <a:lnTo>
                    <a:pt x="65184" y="17478"/>
                  </a:lnTo>
                  <a:lnTo>
                    <a:pt x="65184" y="1322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02300" y="335425"/>
              <a:ext cx="825603" cy="781881"/>
            </a:xfrm>
            <a:custGeom>
              <a:avLst/>
              <a:gdLst/>
              <a:ahLst/>
              <a:cxnLst/>
              <a:rect l="l" t="t" r="r" b="b"/>
              <a:pathLst>
                <a:path w="42128" h="39897" extrusionOk="0">
                  <a:moveTo>
                    <a:pt x="22605" y="877"/>
                  </a:moveTo>
                  <a:cubicBezTo>
                    <a:pt x="32964" y="1116"/>
                    <a:pt x="41251" y="9589"/>
                    <a:pt x="41251" y="19949"/>
                  </a:cubicBezTo>
                  <a:cubicBezTo>
                    <a:pt x="41251" y="30308"/>
                    <a:pt x="32964" y="38781"/>
                    <a:pt x="22605" y="39020"/>
                  </a:cubicBezTo>
                  <a:lnTo>
                    <a:pt x="22605" y="877"/>
                  </a:lnTo>
                  <a:close/>
                  <a:moveTo>
                    <a:pt x="0" y="425"/>
                  </a:moveTo>
                  <a:lnTo>
                    <a:pt x="0" y="39472"/>
                  </a:lnTo>
                  <a:cubicBezTo>
                    <a:pt x="10758" y="39472"/>
                    <a:pt x="19497" y="30733"/>
                    <a:pt x="19497" y="19949"/>
                  </a:cubicBezTo>
                  <a:cubicBezTo>
                    <a:pt x="19497" y="9164"/>
                    <a:pt x="10758" y="425"/>
                    <a:pt x="0" y="425"/>
                  </a:cubicBezTo>
                  <a:close/>
                  <a:moveTo>
                    <a:pt x="21728" y="0"/>
                  </a:moveTo>
                  <a:lnTo>
                    <a:pt x="21728" y="39897"/>
                  </a:lnTo>
                  <a:lnTo>
                    <a:pt x="22180" y="39897"/>
                  </a:lnTo>
                  <a:cubicBezTo>
                    <a:pt x="33203" y="39897"/>
                    <a:pt x="42128" y="30972"/>
                    <a:pt x="42128" y="19949"/>
                  </a:cubicBezTo>
                  <a:cubicBezTo>
                    <a:pt x="42128" y="8925"/>
                    <a:pt x="33203" y="0"/>
                    <a:pt x="22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lide Number Placeholder 1"/>
          <p:cNvSpPr>
            <a:spLocks noGrp="1"/>
          </p:cNvSpPr>
          <p:nvPr>
            <p:ph type="sldNum" sz="quarter" idx="10"/>
          </p:nvPr>
        </p:nvSpPr>
        <p:spPr/>
        <p:txBody>
          <a:bodyPr/>
          <a:lstStyle/>
          <a:p>
            <a:fld id="{DD406CD9-9967-4222-8621-9A6BEC8230F5}"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extLst>
      <p:ext uri="{BB962C8B-B14F-4D97-AF65-F5344CB8AC3E}">
        <p14:creationId xmlns:p14="http://schemas.microsoft.com/office/powerpoint/2010/main" val="428786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IN"/>
          </a:p>
        </p:txBody>
      </p:sp>
      <p:sp>
        <p:nvSpPr>
          <p:cNvPr id="5" name="Footer Placeholder 4"/>
          <p:cNvSpPr>
            <a:spLocks noGrp="1"/>
          </p:cNvSpPr>
          <p:nvPr>
            <p:ph type="ftr" sz="quarter" idx="11"/>
          </p:nvPr>
        </p:nvSpPr>
        <p:spPr>
          <a:xfrm>
            <a:off x="3028950" y="4733925"/>
            <a:ext cx="3086100" cy="274637"/>
          </a:xfrm>
          <a:prstGeom prst="rect">
            <a:avLst/>
          </a:prstGeom>
        </p:spPr>
        <p:txBody>
          <a:bodyPr/>
          <a:lstStyle/>
          <a:p>
            <a:endParaRPr lang="en-IN"/>
          </a:p>
        </p:txBody>
      </p:sp>
      <p:sp>
        <p:nvSpPr>
          <p:cNvPr id="6" name="Slide Number Placeholder 5"/>
          <p:cNvSpPr>
            <a:spLocks noGrp="1"/>
          </p:cNvSpPr>
          <p:nvPr>
            <p:ph type="sldNum" sz="quarter" idx="12"/>
          </p:nvPr>
        </p:nvSpPr>
        <p:spPr/>
        <p:txBody>
          <a:bodyPr/>
          <a:lstStyle/>
          <a:p>
            <a:fld id="{8303285E-A871-4612-BBED-F4332FE13966}" type="slidenum">
              <a:rPr lang="en-IN" smtClean="0"/>
              <a:t>‹#›</a:t>
            </a:fld>
            <a:endParaRPr lang="en-IN"/>
          </a:p>
        </p:txBody>
      </p:sp>
    </p:spTree>
    <p:extLst>
      <p:ext uri="{BB962C8B-B14F-4D97-AF65-F5344CB8AC3E}">
        <p14:creationId xmlns:p14="http://schemas.microsoft.com/office/powerpoint/2010/main" val="302306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IN"/>
          </a:p>
        </p:txBody>
      </p:sp>
      <p:sp>
        <p:nvSpPr>
          <p:cNvPr id="5" name="Footer Placeholder 4"/>
          <p:cNvSpPr>
            <a:spLocks noGrp="1"/>
          </p:cNvSpPr>
          <p:nvPr>
            <p:ph type="ftr" sz="quarter" idx="11"/>
          </p:nvPr>
        </p:nvSpPr>
        <p:spPr>
          <a:xfrm>
            <a:off x="3028950" y="4733925"/>
            <a:ext cx="3086100" cy="274637"/>
          </a:xfrm>
          <a:prstGeom prst="rect">
            <a:avLst/>
          </a:prstGeom>
        </p:spPr>
        <p:txBody>
          <a:bodyPr/>
          <a:lstStyle/>
          <a:p>
            <a:endParaRPr lang="en-IN"/>
          </a:p>
        </p:txBody>
      </p:sp>
      <p:sp>
        <p:nvSpPr>
          <p:cNvPr id="6" name="Slide Number Placeholder 5"/>
          <p:cNvSpPr>
            <a:spLocks noGrp="1"/>
          </p:cNvSpPr>
          <p:nvPr>
            <p:ph type="sldNum" sz="quarter" idx="12"/>
          </p:nvPr>
        </p:nvSpPr>
        <p:spPr/>
        <p:txBody>
          <a:bodyPr/>
          <a:lstStyle/>
          <a:p>
            <a:fld id="{8303285E-A871-4612-BBED-F4332FE13966}" type="slidenum">
              <a:rPr lang="en-IN" smtClean="0"/>
              <a:t>‹#›</a:t>
            </a:fld>
            <a:endParaRPr lang="en-IN"/>
          </a:p>
        </p:txBody>
      </p:sp>
    </p:spTree>
    <p:extLst>
      <p:ext uri="{BB962C8B-B14F-4D97-AF65-F5344CB8AC3E}">
        <p14:creationId xmlns:p14="http://schemas.microsoft.com/office/powerpoint/2010/main" val="1913301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IN"/>
          </a:p>
        </p:txBody>
      </p:sp>
      <p:sp>
        <p:nvSpPr>
          <p:cNvPr id="5" name="Footer Placeholder 4"/>
          <p:cNvSpPr>
            <a:spLocks noGrp="1"/>
          </p:cNvSpPr>
          <p:nvPr>
            <p:ph type="ftr" sz="quarter" idx="11"/>
          </p:nvPr>
        </p:nvSpPr>
        <p:spPr>
          <a:xfrm>
            <a:off x="3028950" y="4733925"/>
            <a:ext cx="3086100" cy="274637"/>
          </a:xfrm>
          <a:prstGeom prst="rect">
            <a:avLst/>
          </a:prstGeom>
        </p:spPr>
        <p:txBody>
          <a:bodyPr/>
          <a:lstStyle/>
          <a:p>
            <a:endParaRPr lang="en-IN"/>
          </a:p>
        </p:txBody>
      </p:sp>
      <p:sp>
        <p:nvSpPr>
          <p:cNvPr id="6" name="Slide Number Placeholder 5"/>
          <p:cNvSpPr>
            <a:spLocks noGrp="1"/>
          </p:cNvSpPr>
          <p:nvPr>
            <p:ph type="sldNum" sz="quarter" idx="12"/>
          </p:nvPr>
        </p:nvSpPr>
        <p:spPr/>
        <p:txBody>
          <a:bodyPr/>
          <a:lstStyle/>
          <a:p>
            <a:fld id="{8303285E-A871-4612-BBED-F4332FE13966}" type="slidenum">
              <a:rPr lang="en-IN" smtClean="0"/>
              <a:t>‹#›</a:t>
            </a:fld>
            <a:endParaRPr lang="en-IN"/>
          </a:p>
        </p:txBody>
      </p:sp>
    </p:spTree>
    <p:extLst>
      <p:ext uri="{BB962C8B-B14F-4D97-AF65-F5344CB8AC3E}">
        <p14:creationId xmlns:p14="http://schemas.microsoft.com/office/powerpoint/2010/main" val="2873896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628650" y="4767263"/>
            <a:ext cx="2057400" cy="274637"/>
          </a:xfrm>
          <a:prstGeom prst="rect">
            <a:avLst/>
          </a:prstGeom>
        </p:spPr>
        <p:txBody>
          <a:bodyPr/>
          <a:lstStyle/>
          <a:p>
            <a:endParaRPr lang="en-IN"/>
          </a:p>
        </p:txBody>
      </p:sp>
      <p:sp>
        <p:nvSpPr>
          <p:cNvPr id="6" name="Footer Placeholder 5"/>
          <p:cNvSpPr>
            <a:spLocks noGrp="1"/>
          </p:cNvSpPr>
          <p:nvPr>
            <p:ph type="ftr" sz="quarter" idx="11"/>
          </p:nvPr>
        </p:nvSpPr>
        <p:spPr>
          <a:xfrm>
            <a:off x="3028950" y="4733925"/>
            <a:ext cx="3086100" cy="274637"/>
          </a:xfrm>
          <a:prstGeom prst="rect">
            <a:avLst/>
          </a:prstGeom>
        </p:spPr>
        <p:txBody>
          <a:bodyPr/>
          <a:lstStyle/>
          <a:p>
            <a:endParaRPr lang="en-IN"/>
          </a:p>
        </p:txBody>
      </p:sp>
      <p:sp>
        <p:nvSpPr>
          <p:cNvPr id="7" name="Slide Number Placeholder 6"/>
          <p:cNvSpPr>
            <a:spLocks noGrp="1"/>
          </p:cNvSpPr>
          <p:nvPr>
            <p:ph type="sldNum" sz="quarter" idx="12"/>
          </p:nvPr>
        </p:nvSpPr>
        <p:spPr/>
        <p:txBody>
          <a:bodyPr/>
          <a:lstStyle/>
          <a:p>
            <a:fld id="{8303285E-A871-4612-BBED-F4332FE13966}" type="slidenum">
              <a:rPr lang="en-IN" smtClean="0"/>
              <a:t>‹#›</a:t>
            </a:fld>
            <a:endParaRPr lang="en-IN"/>
          </a:p>
        </p:txBody>
      </p:sp>
    </p:spTree>
    <p:extLst>
      <p:ext uri="{BB962C8B-B14F-4D97-AF65-F5344CB8AC3E}">
        <p14:creationId xmlns:p14="http://schemas.microsoft.com/office/powerpoint/2010/main" val="117645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628650" y="4767263"/>
            <a:ext cx="2057400" cy="274637"/>
          </a:xfrm>
          <a:prstGeom prst="rect">
            <a:avLst/>
          </a:prstGeom>
        </p:spPr>
        <p:txBody>
          <a:bodyPr/>
          <a:lstStyle/>
          <a:p>
            <a:endParaRPr lang="en-IN"/>
          </a:p>
        </p:txBody>
      </p:sp>
      <p:sp>
        <p:nvSpPr>
          <p:cNvPr id="8" name="Footer Placeholder 7"/>
          <p:cNvSpPr>
            <a:spLocks noGrp="1"/>
          </p:cNvSpPr>
          <p:nvPr>
            <p:ph type="ftr" sz="quarter" idx="11"/>
          </p:nvPr>
        </p:nvSpPr>
        <p:spPr>
          <a:xfrm>
            <a:off x="3028950" y="4733925"/>
            <a:ext cx="3086100" cy="274637"/>
          </a:xfrm>
          <a:prstGeom prst="rect">
            <a:avLst/>
          </a:prstGeom>
        </p:spPr>
        <p:txBody>
          <a:bodyPr/>
          <a:lstStyle/>
          <a:p>
            <a:endParaRPr lang="en-IN"/>
          </a:p>
        </p:txBody>
      </p:sp>
      <p:sp>
        <p:nvSpPr>
          <p:cNvPr id="9" name="Slide Number Placeholder 8"/>
          <p:cNvSpPr>
            <a:spLocks noGrp="1"/>
          </p:cNvSpPr>
          <p:nvPr>
            <p:ph type="sldNum" sz="quarter" idx="12"/>
          </p:nvPr>
        </p:nvSpPr>
        <p:spPr/>
        <p:txBody>
          <a:bodyPr/>
          <a:lstStyle/>
          <a:p>
            <a:fld id="{8303285E-A871-4612-BBED-F4332FE13966}" type="slidenum">
              <a:rPr lang="en-IN" smtClean="0"/>
              <a:t>‹#›</a:t>
            </a:fld>
            <a:endParaRPr lang="en-IN"/>
          </a:p>
        </p:txBody>
      </p:sp>
    </p:spTree>
    <p:extLst>
      <p:ext uri="{BB962C8B-B14F-4D97-AF65-F5344CB8AC3E}">
        <p14:creationId xmlns:p14="http://schemas.microsoft.com/office/powerpoint/2010/main" val="700203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a:xfrm>
            <a:off x="628650" y="4767263"/>
            <a:ext cx="2057400" cy="274637"/>
          </a:xfrm>
          <a:prstGeom prst="rect">
            <a:avLst/>
          </a:prstGeom>
        </p:spPr>
        <p:txBody>
          <a:bodyPr/>
          <a:lstStyle/>
          <a:p>
            <a:endParaRPr lang="en-IN"/>
          </a:p>
        </p:txBody>
      </p:sp>
      <p:sp>
        <p:nvSpPr>
          <p:cNvPr id="4" name="Footer Placeholder 3"/>
          <p:cNvSpPr>
            <a:spLocks noGrp="1"/>
          </p:cNvSpPr>
          <p:nvPr>
            <p:ph type="ftr" sz="quarter" idx="11"/>
          </p:nvPr>
        </p:nvSpPr>
        <p:spPr>
          <a:xfrm>
            <a:off x="3028950" y="4733925"/>
            <a:ext cx="3086100" cy="274637"/>
          </a:xfrm>
          <a:prstGeom prst="rect">
            <a:avLst/>
          </a:prstGeom>
        </p:spPr>
        <p:txBody>
          <a:bodyPr/>
          <a:lstStyle/>
          <a:p>
            <a:endParaRPr lang="en-IN"/>
          </a:p>
        </p:txBody>
      </p:sp>
      <p:sp>
        <p:nvSpPr>
          <p:cNvPr id="5" name="Slide Number Placeholder 4"/>
          <p:cNvSpPr>
            <a:spLocks noGrp="1"/>
          </p:cNvSpPr>
          <p:nvPr>
            <p:ph type="sldNum" sz="quarter" idx="12"/>
          </p:nvPr>
        </p:nvSpPr>
        <p:spPr/>
        <p:txBody>
          <a:bodyPr/>
          <a:lstStyle/>
          <a:p>
            <a:fld id="{8303285E-A871-4612-BBED-F4332FE13966}" type="slidenum">
              <a:rPr lang="en-IN" smtClean="0"/>
              <a:t>‹#›</a:t>
            </a:fld>
            <a:endParaRPr lang="en-IN"/>
          </a:p>
        </p:txBody>
      </p:sp>
    </p:spTree>
    <p:extLst>
      <p:ext uri="{BB962C8B-B14F-4D97-AF65-F5344CB8AC3E}">
        <p14:creationId xmlns:p14="http://schemas.microsoft.com/office/powerpoint/2010/main" val="3459610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4637"/>
          </a:xfrm>
          <a:prstGeom prst="rect">
            <a:avLst/>
          </a:prstGeom>
        </p:spPr>
        <p:txBody>
          <a:bodyPr/>
          <a:lstStyle/>
          <a:p>
            <a:endParaRPr lang="en-IN"/>
          </a:p>
        </p:txBody>
      </p:sp>
      <p:sp>
        <p:nvSpPr>
          <p:cNvPr id="3" name="Footer Placeholder 2"/>
          <p:cNvSpPr>
            <a:spLocks noGrp="1"/>
          </p:cNvSpPr>
          <p:nvPr>
            <p:ph type="ftr" sz="quarter" idx="11"/>
          </p:nvPr>
        </p:nvSpPr>
        <p:spPr>
          <a:xfrm>
            <a:off x="3028950" y="4733925"/>
            <a:ext cx="3086100" cy="274637"/>
          </a:xfrm>
          <a:prstGeom prst="rect">
            <a:avLst/>
          </a:prstGeom>
        </p:spPr>
        <p:txBody>
          <a:bodyPr/>
          <a:lstStyle/>
          <a:p>
            <a:endParaRPr lang="en-IN"/>
          </a:p>
        </p:txBody>
      </p:sp>
      <p:sp>
        <p:nvSpPr>
          <p:cNvPr id="4" name="Slide Number Placeholder 3"/>
          <p:cNvSpPr>
            <a:spLocks noGrp="1"/>
          </p:cNvSpPr>
          <p:nvPr>
            <p:ph type="sldNum" sz="quarter" idx="12"/>
          </p:nvPr>
        </p:nvSpPr>
        <p:spPr/>
        <p:txBody>
          <a:bodyPr/>
          <a:lstStyle/>
          <a:p>
            <a:fld id="{8303285E-A871-4612-BBED-F4332FE13966}" type="slidenum">
              <a:rPr lang="en-IN" smtClean="0"/>
              <a:t>‹#›</a:t>
            </a:fld>
            <a:endParaRPr lang="en-IN"/>
          </a:p>
        </p:txBody>
      </p:sp>
    </p:spTree>
    <p:extLst>
      <p:ext uri="{BB962C8B-B14F-4D97-AF65-F5344CB8AC3E}">
        <p14:creationId xmlns:p14="http://schemas.microsoft.com/office/powerpoint/2010/main" val="691848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endParaRPr lang="en-IN"/>
          </a:p>
        </p:txBody>
      </p:sp>
      <p:sp>
        <p:nvSpPr>
          <p:cNvPr id="6" name="Footer Placeholder 5"/>
          <p:cNvSpPr>
            <a:spLocks noGrp="1"/>
          </p:cNvSpPr>
          <p:nvPr>
            <p:ph type="ftr" sz="quarter" idx="11"/>
          </p:nvPr>
        </p:nvSpPr>
        <p:spPr>
          <a:xfrm>
            <a:off x="3028950" y="4733925"/>
            <a:ext cx="3086100" cy="274637"/>
          </a:xfrm>
          <a:prstGeom prst="rect">
            <a:avLst/>
          </a:prstGeom>
        </p:spPr>
        <p:txBody>
          <a:bodyPr/>
          <a:lstStyle/>
          <a:p>
            <a:endParaRPr lang="en-IN"/>
          </a:p>
        </p:txBody>
      </p:sp>
      <p:sp>
        <p:nvSpPr>
          <p:cNvPr id="7" name="Slide Number Placeholder 6"/>
          <p:cNvSpPr>
            <a:spLocks noGrp="1"/>
          </p:cNvSpPr>
          <p:nvPr>
            <p:ph type="sldNum" sz="quarter" idx="12"/>
          </p:nvPr>
        </p:nvSpPr>
        <p:spPr/>
        <p:txBody>
          <a:bodyPr/>
          <a:lstStyle/>
          <a:p>
            <a:fld id="{8303285E-A871-4612-BBED-F4332FE13966}" type="slidenum">
              <a:rPr lang="en-IN" smtClean="0"/>
              <a:t>‹#›</a:t>
            </a:fld>
            <a:endParaRPr lang="en-IN"/>
          </a:p>
        </p:txBody>
      </p:sp>
    </p:spTree>
    <p:extLst>
      <p:ext uri="{BB962C8B-B14F-4D97-AF65-F5344CB8AC3E}">
        <p14:creationId xmlns:p14="http://schemas.microsoft.com/office/powerpoint/2010/main" val="13312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endParaRPr lang="en-IN"/>
          </a:p>
        </p:txBody>
      </p:sp>
      <p:sp>
        <p:nvSpPr>
          <p:cNvPr id="6" name="Footer Placeholder 5"/>
          <p:cNvSpPr>
            <a:spLocks noGrp="1"/>
          </p:cNvSpPr>
          <p:nvPr>
            <p:ph type="ftr" sz="quarter" idx="11"/>
          </p:nvPr>
        </p:nvSpPr>
        <p:spPr>
          <a:xfrm>
            <a:off x="3028950" y="4733925"/>
            <a:ext cx="3086100" cy="274637"/>
          </a:xfrm>
          <a:prstGeom prst="rect">
            <a:avLst/>
          </a:prstGeom>
        </p:spPr>
        <p:txBody>
          <a:bodyPr/>
          <a:lstStyle/>
          <a:p>
            <a:endParaRPr lang="en-IN"/>
          </a:p>
        </p:txBody>
      </p:sp>
      <p:sp>
        <p:nvSpPr>
          <p:cNvPr id="7" name="Slide Number Placeholder 6"/>
          <p:cNvSpPr>
            <a:spLocks noGrp="1"/>
          </p:cNvSpPr>
          <p:nvPr>
            <p:ph type="sldNum" sz="quarter" idx="12"/>
          </p:nvPr>
        </p:nvSpPr>
        <p:spPr/>
        <p:txBody>
          <a:bodyPr/>
          <a:lstStyle/>
          <a:p>
            <a:fld id="{8303285E-A871-4612-BBED-F4332FE13966}" type="slidenum">
              <a:rPr lang="en-IN" smtClean="0"/>
              <a:t>‹#›</a:t>
            </a:fld>
            <a:endParaRPr lang="en-IN"/>
          </a:p>
        </p:txBody>
      </p:sp>
    </p:spTree>
    <p:extLst>
      <p:ext uri="{BB962C8B-B14F-4D97-AF65-F5344CB8AC3E}">
        <p14:creationId xmlns:p14="http://schemas.microsoft.com/office/powerpoint/2010/main" val="255392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776275" y="815288"/>
            <a:ext cx="3726600" cy="651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 name="Google Shape;78;p7"/>
          <p:cNvSpPr txBox="1">
            <a:spLocks noGrp="1"/>
          </p:cNvSpPr>
          <p:nvPr>
            <p:ph type="body" idx="1"/>
          </p:nvPr>
        </p:nvSpPr>
        <p:spPr>
          <a:xfrm>
            <a:off x="776275" y="1621913"/>
            <a:ext cx="3735900" cy="2706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Char char="●"/>
              <a:defRPr sz="1400">
                <a:solidFill>
                  <a:srgbClr val="434343"/>
                </a:solidFill>
              </a:defRPr>
            </a:lvl1pPr>
            <a:lvl2pPr marL="914400" lvl="1" indent="-304800" rtl="0">
              <a:lnSpc>
                <a:spcPct val="115000"/>
              </a:lnSpc>
              <a:spcBef>
                <a:spcPts val="0"/>
              </a:spcBef>
              <a:spcAft>
                <a:spcPts val="0"/>
              </a:spcAft>
              <a:buSzPts val="1200"/>
              <a:buChar char="○"/>
              <a:defRPr>
                <a:solidFill>
                  <a:srgbClr val="434343"/>
                </a:solidFill>
              </a:defRPr>
            </a:lvl2pPr>
            <a:lvl3pPr marL="1371600" lvl="2" indent="-304800" rtl="0">
              <a:lnSpc>
                <a:spcPct val="115000"/>
              </a:lnSpc>
              <a:spcBef>
                <a:spcPts val="0"/>
              </a:spcBef>
              <a:spcAft>
                <a:spcPts val="0"/>
              </a:spcAft>
              <a:buSzPts val="1200"/>
              <a:buChar char="■"/>
              <a:defRPr>
                <a:solidFill>
                  <a:srgbClr val="434343"/>
                </a:solidFill>
              </a:defRPr>
            </a:lvl3pPr>
            <a:lvl4pPr marL="1828800" lvl="3" indent="-304800" rtl="0">
              <a:lnSpc>
                <a:spcPct val="115000"/>
              </a:lnSpc>
              <a:spcBef>
                <a:spcPts val="0"/>
              </a:spcBef>
              <a:spcAft>
                <a:spcPts val="0"/>
              </a:spcAft>
              <a:buSzPts val="1200"/>
              <a:buChar char="●"/>
              <a:defRPr>
                <a:solidFill>
                  <a:srgbClr val="434343"/>
                </a:solidFill>
              </a:defRPr>
            </a:lvl4pPr>
            <a:lvl5pPr marL="2286000" lvl="4" indent="-304800" rtl="0">
              <a:lnSpc>
                <a:spcPct val="115000"/>
              </a:lnSpc>
              <a:spcBef>
                <a:spcPts val="0"/>
              </a:spcBef>
              <a:spcAft>
                <a:spcPts val="0"/>
              </a:spcAft>
              <a:buSzPts val="1200"/>
              <a:buChar char="○"/>
              <a:defRPr>
                <a:solidFill>
                  <a:srgbClr val="434343"/>
                </a:solidFill>
              </a:defRPr>
            </a:lvl5pPr>
            <a:lvl6pPr marL="2743200" lvl="5" indent="-304800" rtl="0">
              <a:lnSpc>
                <a:spcPct val="115000"/>
              </a:lnSpc>
              <a:spcBef>
                <a:spcPts val="0"/>
              </a:spcBef>
              <a:spcAft>
                <a:spcPts val="0"/>
              </a:spcAft>
              <a:buSzPts val="1200"/>
              <a:buChar char="■"/>
              <a:defRPr>
                <a:solidFill>
                  <a:srgbClr val="434343"/>
                </a:solidFill>
              </a:defRPr>
            </a:lvl6pPr>
            <a:lvl7pPr marL="3200400" lvl="6" indent="-304800" rtl="0">
              <a:lnSpc>
                <a:spcPct val="115000"/>
              </a:lnSpc>
              <a:spcBef>
                <a:spcPts val="0"/>
              </a:spcBef>
              <a:spcAft>
                <a:spcPts val="0"/>
              </a:spcAft>
              <a:buSzPts val="1200"/>
              <a:buChar char="●"/>
              <a:defRPr>
                <a:solidFill>
                  <a:srgbClr val="434343"/>
                </a:solidFill>
              </a:defRPr>
            </a:lvl7pPr>
            <a:lvl8pPr marL="3657600" lvl="7" indent="-304800" rtl="0">
              <a:lnSpc>
                <a:spcPct val="115000"/>
              </a:lnSpc>
              <a:spcBef>
                <a:spcPts val="0"/>
              </a:spcBef>
              <a:spcAft>
                <a:spcPts val="0"/>
              </a:spcAft>
              <a:buSzPts val="1200"/>
              <a:buChar char="○"/>
              <a:defRPr>
                <a:solidFill>
                  <a:srgbClr val="434343"/>
                </a:solidFill>
              </a:defRPr>
            </a:lvl8pPr>
            <a:lvl9pPr marL="4114800" lvl="8" indent="-304800" rtl="0">
              <a:lnSpc>
                <a:spcPct val="115000"/>
              </a:lnSpc>
              <a:spcBef>
                <a:spcPts val="0"/>
              </a:spcBef>
              <a:spcAft>
                <a:spcPts val="0"/>
              </a:spcAft>
              <a:buSzPts val="1200"/>
              <a:buChar char="■"/>
              <a:defRPr>
                <a:solidFill>
                  <a:srgbClr val="434343"/>
                </a:solidFill>
              </a:defRPr>
            </a:lvl9pPr>
          </a:lstStyle>
          <a:p>
            <a:endParaRPr/>
          </a:p>
        </p:txBody>
      </p:sp>
      <p:sp>
        <p:nvSpPr>
          <p:cNvPr id="79" name="Google Shape;79;p7"/>
          <p:cNvSpPr>
            <a:spLocks noGrp="1"/>
          </p:cNvSpPr>
          <p:nvPr>
            <p:ph type="pic" idx="2"/>
          </p:nvPr>
        </p:nvSpPr>
        <p:spPr>
          <a:xfrm>
            <a:off x="5017425" y="815300"/>
            <a:ext cx="3726600" cy="3646800"/>
          </a:xfrm>
          <a:prstGeom prst="ellipse">
            <a:avLst/>
          </a:prstGeom>
          <a:noFill/>
          <a:ln w="19050" cap="flat" cmpd="sng">
            <a:solidFill>
              <a:schemeClr val="dk1"/>
            </a:solidFill>
            <a:prstDash val="solid"/>
            <a:round/>
            <a:headEnd type="none" w="sm" len="sm"/>
            <a:tailEnd type="none" w="sm" len="sm"/>
          </a:ln>
        </p:spPr>
      </p:sp>
      <p:grpSp>
        <p:nvGrpSpPr>
          <p:cNvPr id="80" name="Google Shape;80;p7"/>
          <p:cNvGrpSpPr/>
          <p:nvPr/>
        </p:nvGrpSpPr>
        <p:grpSpPr>
          <a:xfrm>
            <a:off x="4" y="-23512"/>
            <a:ext cx="9143996" cy="5190488"/>
            <a:chOff x="4" y="-23512"/>
            <a:chExt cx="9143996" cy="5190488"/>
          </a:xfrm>
        </p:grpSpPr>
        <p:grpSp>
          <p:nvGrpSpPr>
            <p:cNvPr id="81" name="Google Shape;81;p7"/>
            <p:cNvGrpSpPr/>
            <p:nvPr/>
          </p:nvGrpSpPr>
          <p:grpSpPr>
            <a:xfrm flipH="1">
              <a:off x="4" y="-23512"/>
              <a:ext cx="9143996" cy="2016437"/>
              <a:chOff x="4" y="-23512"/>
              <a:chExt cx="9143996" cy="2016437"/>
            </a:xfrm>
          </p:grpSpPr>
          <p:pic>
            <p:nvPicPr>
              <p:cNvPr id="82" name="Google Shape;82;p7"/>
              <p:cNvPicPr preferRelativeResize="0"/>
              <p:nvPr/>
            </p:nvPicPr>
            <p:blipFill rotWithShape="1">
              <a:blip r:embed="rId2">
                <a:alphaModFix/>
              </a:blip>
              <a:srcRect l="10291" t="-6802" r="28154" b="4657"/>
              <a:stretch/>
            </p:blipFill>
            <p:spPr>
              <a:xfrm rot="10800000" flipH="1">
                <a:off x="4" y="0"/>
                <a:ext cx="1267959" cy="1992925"/>
              </a:xfrm>
              <a:prstGeom prst="rect">
                <a:avLst/>
              </a:prstGeom>
              <a:noFill/>
              <a:ln>
                <a:noFill/>
              </a:ln>
            </p:spPr>
          </p:pic>
          <p:pic>
            <p:nvPicPr>
              <p:cNvPr id="83" name="Google Shape;83;p7"/>
              <p:cNvPicPr preferRelativeResize="0"/>
              <p:nvPr/>
            </p:nvPicPr>
            <p:blipFill rotWithShape="1">
              <a:blip r:embed="rId3">
                <a:alphaModFix/>
              </a:blip>
              <a:srcRect l="-27298" t="14272" r="19909" b="34953"/>
              <a:stretch/>
            </p:blipFill>
            <p:spPr>
              <a:xfrm>
                <a:off x="5815450" y="-23512"/>
                <a:ext cx="3328550" cy="1490724"/>
              </a:xfrm>
              <a:prstGeom prst="rect">
                <a:avLst/>
              </a:prstGeom>
              <a:noFill/>
              <a:ln>
                <a:noFill/>
              </a:ln>
            </p:spPr>
          </p:pic>
        </p:grpSp>
        <p:pic>
          <p:nvPicPr>
            <p:cNvPr id="84" name="Google Shape;84;p7"/>
            <p:cNvPicPr preferRelativeResize="0"/>
            <p:nvPr/>
          </p:nvPicPr>
          <p:blipFill rotWithShape="1">
            <a:blip r:embed="rId3">
              <a:alphaModFix/>
            </a:blip>
            <a:srcRect l="-3694" t="10439" r="-3694" b="38786"/>
            <a:stretch/>
          </p:blipFill>
          <p:spPr>
            <a:xfrm rot="10800000" flipH="1">
              <a:off x="2191675" y="4039250"/>
              <a:ext cx="3244651" cy="1127725"/>
            </a:xfrm>
            <a:prstGeom prst="rect">
              <a:avLst/>
            </a:prstGeom>
            <a:noFill/>
            <a:ln>
              <a:noFill/>
            </a:ln>
          </p:spPr>
        </p:pic>
      </p:grpSp>
      <p:grpSp>
        <p:nvGrpSpPr>
          <p:cNvPr id="85" name="Google Shape;85;p7"/>
          <p:cNvGrpSpPr/>
          <p:nvPr/>
        </p:nvGrpSpPr>
        <p:grpSpPr>
          <a:xfrm>
            <a:off x="-978921" y="157513"/>
            <a:ext cx="9955717" cy="6094594"/>
            <a:chOff x="-978921" y="157513"/>
            <a:chExt cx="9955717" cy="6094594"/>
          </a:xfrm>
        </p:grpSpPr>
        <p:sp>
          <p:nvSpPr>
            <p:cNvPr id="86" name="Google Shape;86;p7"/>
            <p:cNvSpPr/>
            <p:nvPr/>
          </p:nvSpPr>
          <p:spPr>
            <a:xfrm rot="10800000" flipH="1">
              <a:off x="8428893" y="4334400"/>
              <a:ext cx="547903" cy="548181"/>
            </a:xfrm>
            <a:custGeom>
              <a:avLst/>
              <a:gdLst/>
              <a:ahLst/>
              <a:cxnLst/>
              <a:rect l="l" t="t" r="r" b="b"/>
              <a:pathLst>
                <a:path w="53285" h="53312" extrusionOk="0">
                  <a:moveTo>
                    <a:pt x="25846" y="0"/>
                  </a:moveTo>
                  <a:lnTo>
                    <a:pt x="25846" y="22446"/>
                  </a:lnTo>
                  <a:lnTo>
                    <a:pt x="17611" y="1568"/>
                  </a:lnTo>
                  <a:lnTo>
                    <a:pt x="16124" y="2152"/>
                  </a:lnTo>
                  <a:lnTo>
                    <a:pt x="24491" y="23375"/>
                  </a:lnTo>
                  <a:lnTo>
                    <a:pt x="8368" y="7252"/>
                  </a:lnTo>
                  <a:lnTo>
                    <a:pt x="7226" y="8368"/>
                  </a:lnTo>
                  <a:lnTo>
                    <a:pt x="23110" y="24252"/>
                  </a:lnTo>
                  <a:lnTo>
                    <a:pt x="2524" y="15300"/>
                  </a:lnTo>
                  <a:lnTo>
                    <a:pt x="1887" y="16761"/>
                  </a:lnTo>
                  <a:lnTo>
                    <a:pt x="22818" y="25846"/>
                  </a:lnTo>
                  <a:lnTo>
                    <a:pt x="1" y="25846"/>
                  </a:lnTo>
                  <a:lnTo>
                    <a:pt x="1" y="27439"/>
                  </a:lnTo>
                  <a:lnTo>
                    <a:pt x="22446" y="27439"/>
                  </a:lnTo>
                  <a:lnTo>
                    <a:pt x="1568" y="35674"/>
                  </a:lnTo>
                  <a:lnTo>
                    <a:pt x="2126" y="37161"/>
                  </a:lnTo>
                  <a:lnTo>
                    <a:pt x="23375" y="28794"/>
                  </a:lnTo>
                  <a:lnTo>
                    <a:pt x="7226" y="44917"/>
                  </a:lnTo>
                  <a:lnTo>
                    <a:pt x="8368" y="46060"/>
                  </a:lnTo>
                  <a:lnTo>
                    <a:pt x="24252" y="30175"/>
                  </a:lnTo>
                  <a:lnTo>
                    <a:pt x="15301" y="50788"/>
                  </a:lnTo>
                  <a:lnTo>
                    <a:pt x="16762" y="51425"/>
                  </a:lnTo>
                  <a:lnTo>
                    <a:pt x="25846" y="30494"/>
                  </a:lnTo>
                  <a:lnTo>
                    <a:pt x="25846" y="53311"/>
                  </a:lnTo>
                  <a:lnTo>
                    <a:pt x="27440" y="53311"/>
                  </a:lnTo>
                  <a:lnTo>
                    <a:pt x="27440" y="30839"/>
                  </a:lnTo>
                  <a:lnTo>
                    <a:pt x="35674" y="51744"/>
                  </a:lnTo>
                  <a:lnTo>
                    <a:pt x="37161" y="51159"/>
                  </a:lnTo>
                  <a:lnTo>
                    <a:pt x="28794" y="29936"/>
                  </a:lnTo>
                  <a:lnTo>
                    <a:pt x="28794" y="29936"/>
                  </a:lnTo>
                  <a:lnTo>
                    <a:pt x="44917" y="46060"/>
                  </a:lnTo>
                  <a:lnTo>
                    <a:pt x="46060" y="44917"/>
                  </a:lnTo>
                  <a:lnTo>
                    <a:pt x="30175" y="29060"/>
                  </a:lnTo>
                  <a:lnTo>
                    <a:pt x="30175" y="29060"/>
                  </a:lnTo>
                  <a:lnTo>
                    <a:pt x="50761" y="37985"/>
                  </a:lnTo>
                  <a:lnTo>
                    <a:pt x="51399" y="36550"/>
                  </a:lnTo>
                  <a:lnTo>
                    <a:pt x="30468" y="27439"/>
                  </a:lnTo>
                  <a:lnTo>
                    <a:pt x="53285" y="27439"/>
                  </a:lnTo>
                  <a:lnTo>
                    <a:pt x="53285" y="25846"/>
                  </a:lnTo>
                  <a:lnTo>
                    <a:pt x="30839" y="25846"/>
                  </a:lnTo>
                  <a:lnTo>
                    <a:pt x="51717" y="17611"/>
                  </a:lnTo>
                  <a:lnTo>
                    <a:pt x="51133" y="16124"/>
                  </a:lnTo>
                  <a:lnTo>
                    <a:pt x="29910" y="24491"/>
                  </a:lnTo>
                  <a:lnTo>
                    <a:pt x="29910" y="24491"/>
                  </a:lnTo>
                  <a:lnTo>
                    <a:pt x="46060" y="8368"/>
                  </a:lnTo>
                  <a:lnTo>
                    <a:pt x="44917" y="7252"/>
                  </a:lnTo>
                  <a:lnTo>
                    <a:pt x="29033" y="23136"/>
                  </a:lnTo>
                  <a:lnTo>
                    <a:pt x="37985" y="2524"/>
                  </a:lnTo>
                  <a:lnTo>
                    <a:pt x="36524" y="1886"/>
                  </a:lnTo>
                  <a:lnTo>
                    <a:pt x="27440" y="22817"/>
                  </a:lnTo>
                  <a:lnTo>
                    <a:pt x="274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rot="5400000">
              <a:off x="-979188" y="4259451"/>
              <a:ext cx="1992922" cy="1992389"/>
            </a:xfrm>
            <a:custGeom>
              <a:avLst/>
              <a:gdLst/>
              <a:ahLst/>
              <a:cxnLst/>
              <a:rect l="l" t="t" r="r" b="b"/>
              <a:pathLst>
                <a:path w="97192" h="97166" extrusionOk="0">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6977913" y="157513"/>
              <a:ext cx="876073" cy="234874"/>
            </a:xfrm>
            <a:custGeom>
              <a:avLst/>
              <a:gdLst/>
              <a:ahLst/>
              <a:cxnLst/>
              <a:rect l="l" t="t" r="r" b="b"/>
              <a:pathLst>
                <a:path w="65184" h="17479" extrusionOk="0">
                  <a:moveTo>
                    <a:pt x="0" y="0"/>
                  </a:moveTo>
                  <a:lnTo>
                    <a:pt x="0" y="4250"/>
                  </a:lnTo>
                  <a:lnTo>
                    <a:pt x="4171" y="4250"/>
                  </a:lnTo>
                  <a:lnTo>
                    <a:pt x="4171" y="0"/>
                  </a:lnTo>
                  <a:close/>
                  <a:moveTo>
                    <a:pt x="12219" y="0"/>
                  </a:moveTo>
                  <a:lnTo>
                    <a:pt x="12219" y="4250"/>
                  </a:lnTo>
                  <a:lnTo>
                    <a:pt x="16389" y="4250"/>
                  </a:lnTo>
                  <a:lnTo>
                    <a:pt x="16389" y="0"/>
                  </a:lnTo>
                  <a:close/>
                  <a:moveTo>
                    <a:pt x="24411" y="0"/>
                  </a:moveTo>
                  <a:lnTo>
                    <a:pt x="24411" y="4250"/>
                  </a:lnTo>
                  <a:lnTo>
                    <a:pt x="28581" y="4250"/>
                  </a:lnTo>
                  <a:lnTo>
                    <a:pt x="28581" y="0"/>
                  </a:lnTo>
                  <a:close/>
                  <a:moveTo>
                    <a:pt x="36603" y="0"/>
                  </a:moveTo>
                  <a:lnTo>
                    <a:pt x="36603" y="4250"/>
                  </a:lnTo>
                  <a:lnTo>
                    <a:pt x="40773" y="4250"/>
                  </a:lnTo>
                  <a:lnTo>
                    <a:pt x="40773" y="0"/>
                  </a:lnTo>
                  <a:close/>
                  <a:moveTo>
                    <a:pt x="48795" y="0"/>
                  </a:moveTo>
                  <a:lnTo>
                    <a:pt x="48795" y="4250"/>
                  </a:lnTo>
                  <a:lnTo>
                    <a:pt x="52965" y="4250"/>
                  </a:lnTo>
                  <a:lnTo>
                    <a:pt x="52965" y="0"/>
                  </a:lnTo>
                  <a:close/>
                  <a:moveTo>
                    <a:pt x="60987" y="0"/>
                  </a:moveTo>
                  <a:lnTo>
                    <a:pt x="60987" y="4250"/>
                  </a:lnTo>
                  <a:lnTo>
                    <a:pt x="65184" y="4250"/>
                  </a:lnTo>
                  <a:lnTo>
                    <a:pt x="65184" y="0"/>
                  </a:lnTo>
                  <a:close/>
                  <a:moveTo>
                    <a:pt x="0" y="13228"/>
                  </a:moveTo>
                  <a:lnTo>
                    <a:pt x="0" y="17478"/>
                  </a:lnTo>
                  <a:lnTo>
                    <a:pt x="4171" y="17478"/>
                  </a:lnTo>
                  <a:lnTo>
                    <a:pt x="4171" y="13228"/>
                  </a:lnTo>
                  <a:close/>
                  <a:moveTo>
                    <a:pt x="12219" y="13228"/>
                  </a:moveTo>
                  <a:lnTo>
                    <a:pt x="12219" y="17478"/>
                  </a:lnTo>
                  <a:lnTo>
                    <a:pt x="16389" y="17478"/>
                  </a:lnTo>
                  <a:lnTo>
                    <a:pt x="16389" y="13228"/>
                  </a:lnTo>
                  <a:close/>
                  <a:moveTo>
                    <a:pt x="24411" y="13228"/>
                  </a:moveTo>
                  <a:lnTo>
                    <a:pt x="24411" y="17478"/>
                  </a:lnTo>
                  <a:lnTo>
                    <a:pt x="28581" y="17478"/>
                  </a:lnTo>
                  <a:lnTo>
                    <a:pt x="28581" y="13228"/>
                  </a:lnTo>
                  <a:close/>
                  <a:moveTo>
                    <a:pt x="36603" y="13228"/>
                  </a:moveTo>
                  <a:lnTo>
                    <a:pt x="36603" y="17478"/>
                  </a:lnTo>
                  <a:lnTo>
                    <a:pt x="40773" y="17478"/>
                  </a:lnTo>
                  <a:lnTo>
                    <a:pt x="40773" y="13228"/>
                  </a:lnTo>
                  <a:close/>
                  <a:moveTo>
                    <a:pt x="48795" y="13228"/>
                  </a:moveTo>
                  <a:lnTo>
                    <a:pt x="48795" y="17478"/>
                  </a:lnTo>
                  <a:lnTo>
                    <a:pt x="52965" y="17478"/>
                  </a:lnTo>
                  <a:lnTo>
                    <a:pt x="52965" y="13228"/>
                  </a:lnTo>
                  <a:close/>
                  <a:moveTo>
                    <a:pt x="60987" y="13228"/>
                  </a:moveTo>
                  <a:lnTo>
                    <a:pt x="60987" y="17478"/>
                  </a:lnTo>
                  <a:lnTo>
                    <a:pt x="65184" y="17478"/>
                  </a:lnTo>
                  <a:lnTo>
                    <a:pt x="65184" y="1322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lide Number Placeholder 1"/>
          <p:cNvSpPr>
            <a:spLocks noGrp="1"/>
          </p:cNvSpPr>
          <p:nvPr>
            <p:ph type="sldNum" sz="quarter" idx="10"/>
          </p:nvPr>
        </p:nvSpPr>
        <p:spPr/>
        <p:txBody>
          <a:bodyPr/>
          <a:lstStyle/>
          <a:p>
            <a:fld id="{DD406CD9-9967-4222-8621-9A6BEC8230F5}" type="slidenum">
              <a:rPr lang="en-IN" smtClean="0"/>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IN"/>
          </a:p>
        </p:txBody>
      </p:sp>
      <p:sp>
        <p:nvSpPr>
          <p:cNvPr id="5" name="Footer Placeholder 4"/>
          <p:cNvSpPr>
            <a:spLocks noGrp="1"/>
          </p:cNvSpPr>
          <p:nvPr>
            <p:ph type="ftr" sz="quarter" idx="11"/>
          </p:nvPr>
        </p:nvSpPr>
        <p:spPr>
          <a:xfrm>
            <a:off x="3028950" y="4733925"/>
            <a:ext cx="3086100" cy="274637"/>
          </a:xfrm>
          <a:prstGeom prst="rect">
            <a:avLst/>
          </a:prstGeom>
        </p:spPr>
        <p:txBody>
          <a:bodyPr/>
          <a:lstStyle/>
          <a:p>
            <a:endParaRPr lang="en-IN"/>
          </a:p>
        </p:txBody>
      </p:sp>
      <p:sp>
        <p:nvSpPr>
          <p:cNvPr id="6" name="Slide Number Placeholder 5"/>
          <p:cNvSpPr>
            <a:spLocks noGrp="1"/>
          </p:cNvSpPr>
          <p:nvPr>
            <p:ph type="sldNum" sz="quarter" idx="12"/>
          </p:nvPr>
        </p:nvSpPr>
        <p:spPr/>
        <p:txBody>
          <a:bodyPr/>
          <a:lstStyle/>
          <a:p>
            <a:fld id="{8303285E-A871-4612-BBED-F4332FE13966}" type="slidenum">
              <a:rPr lang="en-IN" smtClean="0"/>
              <a:t>‹#›</a:t>
            </a:fld>
            <a:endParaRPr lang="en-IN"/>
          </a:p>
        </p:txBody>
      </p:sp>
    </p:spTree>
    <p:extLst>
      <p:ext uri="{BB962C8B-B14F-4D97-AF65-F5344CB8AC3E}">
        <p14:creationId xmlns:p14="http://schemas.microsoft.com/office/powerpoint/2010/main" val="4176590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IN"/>
          </a:p>
        </p:txBody>
      </p:sp>
      <p:sp>
        <p:nvSpPr>
          <p:cNvPr id="5" name="Footer Placeholder 4"/>
          <p:cNvSpPr>
            <a:spLocks noGrp="1"/>
          </p:cNvSpPr>
          <p:nvPr>
            <p:ph type="ftr" sz="quarter" idx="11"/>
          </p:nvPr>
        </p:nvSpPr>
        <p:spPr>
          <a:xfrm>
            <a:off x="3028950" y="4733925"/>
            <a:ext cx="3086100" cy="274637"/>
          </a:xfrm>
          <a:prstGeom prst="rect">
            <a:avLst/>
          </a:prstGeom>
        </p:spPr>
        <p:txBody>
          <a:bodyPr/>
          <a:lstStyle/>
          <a:p>
            <a:endParaRPr lang="en-IN"/>
          </a:p>
        </p:txBody>
      </p:sp>
      <p:sp>
        <p:nvSpPr>
          <p:cNvPr id="6" name="Slide Number Placeholder 5"/>
          <p:cNvSpPr>
            <a:spLocks noGrp="1"/>
          </p:cNvSpPr>
          <p:nvPr>
            <p:ph type="sldNum" sz="quarter" idx="12"/>
          </p:nvPr>
        </p:nvSpPr>
        <p:spPr/>
        <p:txBody>
          <a:bodyPr/>
          <a:lstStyle/>
          <a:p>
            <a:fld id="{8303285E-A871-4612-BBED-F4332FE13966}" type="slidenum">
              <a:rPr lang="en-IN" smtClean="0"/>
              <a:t>‹#›</a:t>
            </a:fld>
            <a:endParaRPr lang="en-IN"/>
          </a:p>
        </p:txBody>
      </p:sp>
    </p:spTree>
    <p:extLst>
      <p:ext uri="{BB962C8B-B14F-4D97-AF65-F5344CB8AC3E}">
        <p14:creationId xmlns:p14="http://schemas.microsoft.com/office/powerpoint/2010/main" val="2254174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1E6BC6-BBBE-4A80-A10E-46016368F5F1}" type="slidenum">
              <a:rPr lang="en-IN" smtClean="0"/>
              <a:t>‹#›</a:t>
            </a:fld>
            <a:endParaRPr lang="en-IN"/>
          </a:p>
        </p:txBody>
      </p:sp>
    </p:spTree>
    <p:extLst>
      <p:ext uri="{BB962C8B-B14F-4D97-AF65-F5344CB8AC3E}">
        <p14:creationId xmlns:p14="http://schemas.microsoft.com/office/powerpoint/2010/main" val="417020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1E6BC6-BBBE-4A80-A10E-46016368F5F1}" type="slidenum">
              <a:rPr lang="en-IN" smtClean="0"/>
              <a:t>‹#›</a:t>
            </a:fld>
            <a:endParaRPr lang="en-IN"/>
          </a:p>
        </p:txBody>
      </p:sp>
    </p:spTree>
    <p:extLst>
      <p:ext uri="{BB962C8B-B14F-4D97-AF65-F5344CB8AC3E}">
        <p14:creationId xmlns:p14="http://schemas.microsoft.com/office/powerpoint/2010/main" val="1189746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1E6BC6-BBBE-4A80-A10E-46016368F5F1}" type="slidenum">
              <a:rPr lang="en-IN" smtClean="0"/>
              <a:t>‹#›</a:t>
            </a:fld>
            <a:endParaRPr lang="en-IN"/>
          </a:p>
        </p:txBody>
      </p:sp>
    </p:spTree>
    <p:extLst>
      <p:ext uri="{BB962C8B-B14F-4D97-AF65-F5344CB8AC3E}">
        <p14:creationId xmlns:p14="http://schemas.microsoft.com/office/powerpoint/2010/main" val="1301906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1E6BC6-BBBE-4A80-A10E-46016368F5F1}" type="slidenum">
              <a:rPr lang="en-IN" smtClean="0"/>
              <a:t>‹#›</a:t>
            </a:fld>
            <a:endParaRPr lang="en-IN"/>
          </a:p>
        </p:txBody>
      </p:sp>
    </p:spTree>
    <p:extLst>
      <p:ext uri="{BB962C8B-B14F-4D97-AF65-F5344CB8AC3E}">
        <p14:creationId xmlns:p14="http://schemas.microsoft.com/office/powerpoint/2010/main" val="1648511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F1E6BC6-BBBE-4A80-A10E-46016368F5F1}" type="slidenum">
              <a:rPr lang="en-IN" smtClean="0"/>
              <a:t>‹#›</a:t>
            </a:fld>
            <a:endParaRPr lang="en-IN"/>
          </a:p>
        </p:txBody>
      </p:sp>
    </p:spTree>
    <p:extLst>
      <p:ext uri="{BB962C8B-B14F-4D97-AF65-F5344CB8AC3E}">
        <p14:creationId xmlns:p14="http://schemas.microsoft.com/office/powerpoint/2010/main" val="4068732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F1E6BC6-BBBE-4A80-A10E-46016368F5F1}" type="slidenum">
              <a:rPr lang="en-IN" smtClean="0"/>
              <a:t>‹#›</a:t>
            </a:fld>
            <a:endParaRPr lang="en-IN"/>
          </a:p>
        </p:txBody>
      </p:sp>
    </p:spTree>
    <p:extLst>
      <p:ext uri="{BB962C8B-B14F-4D97-AF65-F5344CB8AC3E}">
        <p14:creationId xmlns:p14="http://schemas.microsoft.com/office/powerpoint/2010/main" val="4063681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F1E6BC6-BBBE-4A80-A10E-46016368F5F1}" type="slidenum">
              <a:rPr lang="en-IN" smtClean="0"/>
              <a:t>‹#›</a:t>
            </a:fld>
            <a:endParaRPr lang="en-IN"/>
          </a:p>
        </p:txBody>
      </p:sp>
    </p:spTree>
    <p:extLst>
      <p:ext uri="{BB962C8B-B14F-4D97-AF65-F5344CB8AC3E}">
        <p14:creationId xmlns:p14="http://schemas.microsoft.com/office/powerpoint/2010/main" val="2796698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1E6BC6-BBBE-4A80-A10E-46016368F5F1}" type="slidenum">
              <a:rPr lang="en-IN" smtClean="0"/>
              <a:t>‹#›</a:t>
            </a:fld>
            <a:endParaRPr lang="en-IN"/>
          </a:p>
        </p:txBody>
      </p:sp>
    </p:spTree>
    <p:extLst>
      <p:ext uri="{BB962C8B-B14F-4D97-AF65-F5344CB8AC3E}">
        <p14:creationId xmlns:p14="http://schemas.microsoft.com/office/powerpoint/2010/main" val="356935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Slide Number Placeholder 2"/>
          <p:cNvSpPr>
            <a:spLocks noGrp="1"/>
          </p:cNvSpPr>
          <p:nvPr>
            <p:ph type="sldNum" sz="quarter" idx="10"/>
          </p:nvPr>
        </p:nvSpPr>
        <p:spPr/>
        <p:txBody>
          <a:bodyPr/>
          <a:lstStyle/>
          <a:p>
            <a:fld id="{DD406CD9-9967-4222-8621-9A6BEC8230F5}" type="slidenum">
              <a:rPr lang="en-IN" smtClean="0"/>
              <a:t>‹#›</a:t>
            </a:fld>
            <a:endParaRPr lang="en-IN"/>
          </a:p>
        </p:txBody>
      </p:sp>
    </p:spTree>
    <p:extLst>
      <p:ext uri="{BB962C8B-B14F-4D97-AF65-F5344CB8AC3E}">
        <p14:creationId xmlns:p14="http://schemas.microsoft.com/office/powerpoint/2010/main" val="2035048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1E6BC6-BBBE-4A80-A10E-46016368F5F1}" type="slidenum">
              <a:rPr lang="en-IN" smtClean="0"/>
              <a:t>‹#›</a:t>
            </a:fld>
            <a:endParaRPr lang="en-IN"/>
          </a:p>
        </p:txBody>
      </p:sp>
    </p:spTree>
    <p:extLst>
      <p:ext uri="{BB962C8B-B14F-4D97-AF65-F5344CB8AC3E}">
        <p14:creationId xmlns:p14="http://schemas.microsoft.com/office/powerpoint/2010/main" val="1555443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1E6BC6-BBBE-4A80-A10E-46016368F5F1}" type="slidenum">
              <a:rPr lang="en-IN" smtClean="0"/>
              <a:t>‹#›</a:t>
            </a:fld>
            <a:endParaRPr lang="en-IN"/>
          </a:p>
        </p:txBody>
      </p:sp>
    </p:spTree>
    <p:extLst>
      <p:ext uri="{BB962C8B-B14F-4D97-AF65-F5344CB8AC3E}">
        <p14:creationId xmlns:p14="http://schemas.microsoft.com/office/powerpoint/2010/main" val="415893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1E6BC6-BBBE-4A80-A10E-46016368F5F1}" type="slidenum">
              <a:rPr lang="en-IN" smtClean="0"/>
              <a:t>‹#›</a:t>
            </a:fld>
            <a:endParaRPr lang="en-IN"/>
          </a:p>
        </p:txBody>
      </p:sp>
    </p:spTree>
    <p:extLst>
      <p:ext uri="{BB962C8B-B14F-4D97-AF65-F5344CB8AC3E}">
        <p14:creationId xmlns:p14="http://schemas.microsoft.com/office/powerpoint/2010/main" val="861095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F1E6BC6-BBBE-4A80-A10E-46016368F5F1}" type="slidenum">
              <a:rPr lang="en-IN" smtClean="0"/>
              <a:t>‹#›</a:t>
            </a:fld>
            <a:endParaRPr lang="en-IN"/>
          </a:p>
        </p:txBody>
      </p:sp>
    </p:spTree>
    <p:extLst>
      <p:ext uri="{BB962C8B-B14F-4D97-AF65-F5344CB8AC3E}">
        <p14:creationId xmlns:p14="http://schemas.microsoft.com/office/powerpoint/2010/main" val="281586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AD2F84-8FE7-4298-B6B5-97DE1C84F3EE}" type="slidenum">
              <a:rPr lang="en-IN" smtClean="0"/>
              <a:t>‹#›</a:t>
            </a:fld>
            <a:endParaRPr lang="en-IN"/>
          </a:p>
        </p:txBody>
      </p:sp>
    </p:spTree>
    <p:extLst>
      <p:ext uri="{BB962C8B-B14F-4D97-AF65-F5344CB8AC3E}">
        <p14:creationId xmlns:p14="http://schemas.microsoft.com/office/powerpoint/2010/main" val="135069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AD2F84-8FE7-4298-B6B5-97DE1C84F3EE}" type="slidenum">
              <a:rPr lang="en-IN" smtClean="0"/>
              <a:t>‹#›</a:t>
            </a:fld>
            <a:endParaRPr lang="en-IN"/>
          </a:p>
        </p:txBody>
      </p:sp>
    </p:spTree>
    <p:extLst>
      <p:ext uri="{BB962C8B-B14F-4D97-AF65-F5344CB8AC3E}">
        <p14:creationId xmlns:p14="http://schemas.microsoft.com/office/powerpoint/2010/main" val="3831796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AD2F84-8FE7-4298-B6B5-97DE1C84F3EE}" type="slidenum">
              <a:rPr lang="en-IN" smtClean="0"/>
              <a:t>‹#›</a:t>
            </a:fld>
            <a:endParaRPr lang="en-IN"/>
          </a:p>
        </p:txBody>
      </p:sp>
    </p:spTree>
    <p:extLst>
      <p:ext uri="{BB962C8B-B14F-4D97-AF65-F5344CB8AC3E}">
        <p14:creationId xmlns:p14="http://schemas.microsoft.com/office/powerpoint/2010/main" val="1180881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AD2F84-8FE7-4298-B6B5-97DE1C84F3EE}" type="slidenum">
              <a:rPr lang="en-IN" smtClean="0"/>
              <a:t>‹#›</a:t>
            </a:fld>
            <a:endParaRPr lang="en-IN"/>
          </a:p>
        </p:txBody>
      </p:sp>
    </p:spTree>
    <p:extLst>
      <p:ext uri="{BB962C8B-B14F-4D97-AF65-F5344CB8AC3E}">
        <p14:creationId xmlns:p14="http://schemas.microsoft.com/office/powerpoint/2010/main" val="956892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6AD2F84-8FE7-4298-B6B5-97DE1C84F3EE}" type="slidenum">
              <a:rPr lang="en-IN" smtClean="0"/>
              <a:t>‹#›</a:t>
            </a:fld>
            <a:endParaRPr lang="en-IN"/>
          </a:p>
        </p:txBody>
      </p:sp>
    </p:spTree>
    <p:extLst>
      <p:ext uri="{BB962C8B-B14F-4D97-AF65-F5344CB8AC3E}">
        <p14:creationId xmlns:p14="http://schemas.microsoft.com/office/powerpoint/2010/main" val="1514575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6AD2F84-8FE7-4298-B6B5-97DE1C84F3EE}" type="slidenum">
              <a:rPr lang="en-IN" smtClean="0"/>
              <a:t>‹#›</a:t>
            </a:fld>
            <a:endParaRPr lang="en-IN"/>
          </a:p>
        </p:txBody>
      </p:sp>
    </p:spTree>
    <p:extLst>
      <p:ext uri="{BB962C8B-B14F-4D97-AF65-F5344CB8AC3E}">
        <p14:creationId xmlns:p14="http://schemas.microsoft.com/office/powerpoint/2010/main" val="124252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91" name="Google Shape;91;p8"/>
          <p:cNvGrpSpPr/>
          <p:nvPr/>
        </p:nvGrpSpPr>
        <p:grpSpPr>
          <a:xfrm>
            <a:off x="257404" y="445025"/>
            <a:ext cx="8926821" cy="6156406"/>
            <a:chOff x="257404" y="445025"/>
            <a:chExt cx="8926821" cy="6156406"/>
          </a:xfrm>
        </p:grpSpPr>
        <p:grpSp>
          <p:nvGrpSpPr>
            <p:cNvPr id="92" name="Google Shape;92;p8"/>
            <p:cNvGrpSpPr/>
            <p:nvPr/>
          </p:nvGrpSpPr>
          <p:grpSpPr>
            <a:xfrm>
              <a:off x="8218825" y="445025"/>
              <a:ext cx="965400" cy="945028"/>
              <a:chOff x="4651025" y="1985950"/>
              <a:chExt cx="965400" cy="945028"/>
            </a:xfrm>
          </p:grpSpPr>
          <p:sp>
            <p:nvSpPr>
              <p:cNvPr id="93" name="Google Shape;93;p8"/>
              <p:cNvSpPr/>
              <p:nvPr/>
            </p:nvSpPr>
            <p:spPr>
              <a:xfrm rot="10800000">
                <a:off x="4651025" y="1985950"/>
                <a:ext cx="965400" cy="670200"/>
              </a:xfrm>
              <a:prstGeom prst="round1Rect">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4965368" y="2382797"/>
                <a:ext cx="547903" cy="548181"/>
              </a:xfrm>
              <a:custGeom>
                <a:avLst/>
                <a:gdLst/>
                <a:ahLst/>
                <a:cxnLst/>
                <a:rect l="l" t="t" r="r" b="b"/>
                <a:pathLst>
                  <a:path w="53285" h="53312" extrusionOk="0">
                    <a:moveTo>
                      <a:pt x="25846" y="0"/>
                    </a:moveTo>
                    <a:lnTo>
                      <a:pt x="25846" y="22446"/>
                    </a:lnTo>
                    <a:lnTo>
                      <a:pt x="17611" y="1568"/>
                    </a:lnTo>
                    <a:lnTo>
                      <a:pt x="16124" y="2152"/>
                    </a:lnTo>
                    <a:lnTo>
                      <a:pt x="24491" y="23375"/>
                    </a:lnTo>
                    <a:lnTo>
                      <a:pt x="8368" y="7252"/>
                    </a:lnTo>
                    <a:lnTo>
                      <a:pt x="7226" y="8368"/>
                    </a:lnTo>
                    <a:lnTo>
                      <a:pt x="23110" y="24252"/>
                    </a:lnTo>
                    <a:lnTo>
                      <a:pt x="2524" y="15300"/>
                    </a:lnTo>
                    <a:lnTo>
                      <a:pt x="1887" y="16761"/>
                    </a:lnTo>
                    <a:lnTo>
                      <a:pt x="22818" y="25846"/>
                    </a:lnTo>
                    <a:lnTo>
                      <a:pt x="1" y="25846"/>
                    </a:lnTo>
                    <a:lnTo>
                      <a:pt x="1" y="27439"/>
                    </a:lnTo>
                    <a:lnTo>
                      <a:pt x="22446" y="27439"/>
                    </a:lnTo>
                    <a:lnTo>
                      <a:pt x="1568" y="35674"/>
                    </a:lnTo>
                    <a:lnTo>
                      <a:pt x="2126" y="37161"/>
                    </a:lnTo>
                    <a:lnTo>
                      <a:pt x="23375" y="28794"/>
                    </a:lnTo>
                    <a:lnTo>
                      <a:pt x="7226" y="44917"/>
                    </a:lnTo>
                    <a:lnTo>
                      <a:pt x="8368" y="46060"/>
                    </a:lnTo>
                    <a:lnTo>
                      <a:pt x="24252" y="30175"/>
                    </a:lnTo>
                    <a:lnTo>
                      <a:pt x="15301" y="50788"/>
                    </a:lnTo>
                    <a:lnTo>
                      <a:pt x="16762" y="51425"/>
                    </a:lnTo>
                    <a:lnTo>
                      <a:pt x="25846" y="30494"/>
                    </a:lnTo>
                    <a:lnTo>
                      <a:pt x="25846" y="53311"/>
                    </a:lnTo>
                    <a:lnTo>
                      <a:pt x="27440" y="53311"/>
                    </a:lnTo>
                    <a:lnTo>
                      <a:pt x="27440" y="30839"/>
                    </a:lnTo>
                    <a:lnTo>
                      <a:pt x="35674" y="51744"/>
                    </a:lnTo>
                    <a:lnTo>
                      <a:pt x="37161" y="51159"/>
                    </a:lnTo>
                    <a:lnTo>
                      <a:pt x="28794" y="29936"/>
                    </a:lnTo>
                    <a:lnTo>
                      <a:pt x="28794" y="29936"/>
                    </a:lnTo>
                    <a:lnTo>
                      <a:pt x="44917" y="46060"/>
                    </a:lnTo>
                    <a:lnTo>
                      <a:pt x="46060" y="44917"/>
                    </a:lnTo>
                    <a:lnTo>
                      <a:pt x="30175" y="29060"/>
                    </a:lnTo>
                    <a:lnTo>
                      <a:pt x="30175" y="29060"/>
                    </a:lnTo>
                    <a:lnTo>
                      <a:pt x="50761" y="37985"/>
                    </a:lnTo>
                    <a:lnTo>
                      <a:pt x="51399" y="36550"/>
                    </a:lnTo>
                    <a:lnTo>
                      <a:pt x="30468" y="27439"/>
                    </a:lnTo>
                    <a:lnTo>
                      <a:pt x="53285" y="27439"/>
                    </a:lnTo>
                    <a:lnTo>
                      <a:pt x="53285" y="25846"/>
                    </a:lnTo>
                    <a:lnTo>
                      <a:pt x="30839" y="25846"/>
                    </a:lnTo>
                    <a:lnTo>
                      <a:pt x="51717" y="17611"/>
                    </a:lnTo>
                    <a:lnTo>
                      <a:pt x="51133" y="16124"/>
                    </a:lnTo>
                    <a:lnTo>
                      <a:pt x="29910" y="24491"/>
                    </a:lnTo>
                    <a:lnTo>
                      <a:pt x="29910" y="24491"/>
                    </a:lnTo>
                    <a:lnTo>
                      <a:pt x="46060" y="8368"/>
                    </a:lnTo>
                    <a:lnTo>
                      <a:pt x="44917" y="7252"/>
                    </a:lnTo>
                    <a:lnTo>
                      <a:pt x="29033" y="23136"/>
                    </a:lnTo>
                    <a:lnTo>
                      <a:pt x="37985" y="2524"/>
                    </a:lnTo>
                    <a:lnTo>
                      <a:pt x="36524" y="1886"/>
                    </a:lnTo>
                    <a:lnTo>
                      <a:pt x="27440" y="22817"/>
                    </a:lnTo>
                    <a:lnTo>
                      <a:pt x="274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8"/>
            <p:cNvSpPr/>
            <p:nvPr/>
          </p:nvSpPr>
          <p:spPr>
            <a:xfrm rot="5400000">
              <a:off x="257137" y="4608776"/>
              <a:ext cx="1992922" cy="1992389"/>
            </a:xfrm>
            <a:custGeom>
              <a:avLst/>
              <a:gdLst/>
              <a:ahLst/>
              <a:cxnLst/>
              <a:rect l="l" t="t" r="r" b="b"/>
              <a:pathLst>
                <a:path w="97192" h="97166" extrusionOk="0">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8"/>
          <p:cNvGrpSpPr/>
          <p:nvPr/>
        </p:nvGrpSpPr>
        <p:grpSpPr>
          <a:xfrm>
            <a:off x="5" y="-296212"/>
            <a:ext cx="9143995" cy="5463188"/>
            <a:chOff x="5" y="-296212"/>
            <a:chExt cx="9143995" cy="5463188"/>
          </a:xfrm>
        </p:grpSpPr>
        <p:grpSp>
          <p:nvGrpSpPr>
            <p:cNvPr id="97" name="Google Shape;97;p8"/>
            <p:cNvGrpSpPr/>
            <p:nvPr/>
          </p:nvGrpSpPr>
          <p:grpSpPr>
            <a:xfrm flipH="1">
              <a:off x="5" y="-296212"/>
              <a:ext cx="9143995" cy="5463187"/>
              <a:chOff x="4" y="-296212"/>
              <a:chExt cx="9143995" cy="5463187"/>
            </a:xfrm>
          </p:grpSpPr>
          <p:pic>
            <p:nvPicPr>
              <p:cNvPr id="98" name="Google Shape;98;p8"/>
              <p:cNvPicPr preferRelativeResize="0"/>
              <p:nvPr/>
            </p:nvPicPr>
            <p:blipFill rotWithShape="1">
              <a:blip r:embed="rId2">
                <a:alphaModFix/>
              </a:blip>
              <a:srcRect l="74550" r="1326"/>
              <a:stretch/>
            </p:blipFill>
            <p:spPr>
              <a:xfrm>
                <a:off x="8325675" y="-296212"/>
                <a:ext cx="818324" cy="3213275"/>
              </a:xfrm>
              <a:prstGeom prst="rect">
                <a:avLst/>
              </a:prstGeom>
              <a:noFill/>
              <a:ln>
                <a:noFill/>
              </a:ln>
            </p:spPr>
          </p:pic>
          <p:pic>
            <p:nvPicPr>
              <p:cNvPr id="99" name="Google Shape;99;p8"/>
              <p:cNvPicPr preferRelativeResize="0"/>
              <p:nvPr/>
            </p:nvPicPr>
            <p:blipFill rotWithShape="1">
              <a:blip r:embed="rId3">
                <a:alphaModFix/>
              </a:blip>
              <a:srcRect l="10291" t="-6802" r="28154" b="4657"/>
              <a:stretch/>
            </p:blipFill>
            <p:spPr>
              <a:xfrm>
                <a:off x="4" y="3174050"/>
                <a:ext cx="1267959" cy="1992925"/>
              </a:xfrm>
              <a:prstGeom prst="rect">
                <a:avLst/>
              </a:prstGeom>
              <a:noFill/>
              <a:ln>
                <a:noFill/>
              </a:ln>
            </p:spPr>
          </p:pic>
          <p:pic>
            <p:nvPicPr>
              <p:cNvPr id="100" name="Google Shape;100;p8"/>
              <p:cNvPicPr preferRelativeResize="0"/>
              <p:nvPr/>
            </p:nvPicPr>
            <p:blipFill rotWithShape="1">
              <a:blip r:embed="rId4">
                <a:alphaModFix/>
              </a:blip>
              <a:srcRect l="-3694" t="10439" r="-3694" b="38786"/>
              <a:stretch/>
            </p:blipFill>
            <p:spPr>
              <a:xfrm>
                <a:off x="1413975" y="-13987"/>
                <a:ext cx="3328550" cy="1490724"/>
              </a:xfrm>
              <a:prstGeom prst="rect">
                <a:avLst/>
              </a:prstGeom>
              <a:noFill/>
              <a:ln>
                <a:noFill/>
              </a:ln>
            </p:spPr>
          </p:pic>
        </p:grpSp>
        <p:pic>
          <p:nvPicPr>
            <p:cNvPr id="101" name="Google Shape;101;p8"/>
            <p:cNvPicPr preferRelativeResize="0"/>
            <p:nvPr/>
          </p:nvPicPr>
          <p:blipFill rotWithShape="1">
            <a:blip r:embed="rId4">
              <a:alphaModFix/>
            </a:blip>
            <a:srcRect l="-3694" t="10439" r="-3694" b="38786"/>
            <a:stretch/>
          </p:blipFill>
          <p:spPr>
            <a:xfrm rot="10800000" flipH="1">
              <a:off x="2191675" y="4039250"/>
              <a:ext cx="3244651" cy="1127725"/>
            </a:xfrm>
            <a:prstGeom prst="rect">
              <a:avLst/>
            </a:prstGeom>
            <a:noFill/>
            <a:ln>
              <a:noFill/>
            </a:ln>
          </p:spPr>
        </p:pic>
      </p:grpSp>
      <p:sp>
        <p:nvSpPr>
          <p:cNvPr id="2" name="Slide Number Placeholder 1"/>
          <p:cNvSpPr>
            <a:spLocks noGrp="1"/>
          </p:cNvSpPr>
          <p:nvPr>
            <p:ph type="sldNum" sz="quarter" idx="10"/>
          </p:nvPr>
        </p:nvSpPr>
        <p:spPr/>
        <p:txBody>
          <a:bodyPr/>
          <a:lstStyle/>
          <a:p>
            <a:fld id="{DD406CD9-9967-4222-8621-9A6BEC8230F5}" type="slidenum">
              <a:rPr lang="en-IN" smtClean="0"/>
              <a:t>‹#›</a:t>
            </a:fld>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6AD2F84-8FE7-4298-B6B5-97DE1C84F3EE}" type="slidenum">
              <a:rPr lang="en-IN" smtClean="0"/>
              <a:t>‹#›</a:t>
            </a:fld>
            <a:endParaRPr lang="en-IN"/>
          </a:p>
        </p:txBody>
      </p:sp>
    </p:spTree>
    <p:extLst>
      <p:ext uri="{BB962C8B-B14F-4D97-AF65-F5344CB8AC3E}">
        <p14:creationId xmlns:p14="http://schemas.microsoft.com/office/powerpoint/2010/main" val="8159196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AD2F84-8FE7-4298-B6B5-97DE1C84F3EE}" type="slidenum">
              <a:rPr lang="en-IN" smtClean="0"/>
              <a:t>‹#›</a:t>
            </a:fld>
            <a:endParaRPr lang="en-IN"/>
          </a:p>
        </p:txBody>
      </p:sp>
    </p:spTree>
    <p:extLst>
      <p:ext uri="{BB962C8B-B14F-4D97-AF65-F5344CB8AC3E}">
        <p14:creationId xmlns:p14="http://schemas.microsoft.com/office/powerpoint/2010/main" val="4134210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AD2F84-8FE7-4298-B6B5-97DE1C84F3EE}" type="slidenum">
              <a:rPr lang="en-IN" smtClean="0"/>
              <a:t>‹#›</a:t>
            </a:fld>
            <a:endParaRPr lang="en-IN"/>
          </a:p>
        </p:txBody>
      </p:sp>
    </p:spTree>
    <p:extLst>
      <p:ext uri="{BB962C8B-B14F-4D97-AF65-F5344CB8AC3E}">
        <p14:creationId xmlns:p14="http://schemas.microsoft.com/office/powerpoint/2010/main" val="2682147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AD2F84-8FE7-4298-B6B5-97DE1C84F3EE}" type="slidenum">
              <a:rPr lang="en-IN" smtClean="0"/>
              <a:t>‹#›</a:t>
            </a:fld>
            <a:endParaRPr lang="en-IN"/>
          </a:p>
        </p:txBody>
      </p:sp>
    </p:spTree>
    <p:extLst>
      <p:ext uri="{BB962C8B-B14F-4D97-AF65-F5344CB8AC3E}">
        <p14:creationId xmlns:p14="http://schemas.microsoft.com/office/powerpoint/2010/main" val="474846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AD2F84-8FE7-4298-B6B5-97DE1C84F3EE}" type="slidenum">
              <a:rPr lang="en-IN" smtClean="0"/>
              <a:t>‹#›</a:t>
            </a:fld>
            <a:endParaRPr lang="en-IN"/>
          </a:p>
        </p:txBody>
      </p:sp>
    </p:spTree>
    <p:extLst>
      <p:ext uri="{BB962C8B-B14F-4D97-AF65-F5344CB8AC3E}">
        <p14:creationId xmlns:p14="http://schemas.microsoft.com/office/powerpoint/2010/main" val="361784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2"/>
        <p:cNvGrpSpPr/>
        <p:nvPr/>
      </p:nvGrpSpPr>
      <p:grpSpPr>
        <a:xfrm>
          <a:off x="0" y="0"/>
          <a:ext cx="0" cy="0"/>
          <a:chOff x="0" y="0"/>
          <a:chExt cx="0" cy="0"/>
        </a:xfrm>
      </p:grpSpPr>
      <p:sp>
        <p:nvSpPr>
          <p:cNvPr id="103" name="Google Shape;103;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4" name="Google Shape;104;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105" name="Google Shape;105;p9"/>
          <p:cNvGrpSpPr/>
          <p:nvPr/>
        </p:nvGrpSpPr>
        <p:grpSpPr>
          <a:xfrm>
            <a:off x="-1649281" y="384747"/>
            <a:ext cx="10506292" cy="4444101"/>
            <a:chOff x="-1649281" y="384747"/>
            <a:chExt cx="10506292" cy="4444101"/>
          </a:xfrm>
        </p:grpSpPr>
        <p:sp>
          <p:nvSpPr>
            <p:cNvPr id="106" name="Google Shape;106;p9"/>
            <p:cNvSpPr/>
            <p:nvPr/>
          </p:nvSpPr>
          <p:spPr>
            <a:xfrm rot="-4500281" flipH="1">
              <a:off x="-1425666" y="608817"/>
              <a:ext cx="1992747" cy="1992214"/>
            </a:xfrm>
            <a:custGeom>
              <a:avLst/>
              <a:gdLst/>
              <a:ahLst/>
              <a:cxnLst/>
              <a:rect l="l" t="t" r="r" b="b"/>
              <a:pathLst>
                <a:path w="97192" h="97166" extrusionOk="0">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rot="-5400000" flipH="1">
              <a:off x="8301538" y="4273374"/>
              <a:ext cx="876073" cy="234874"/>
            </a:xfrm>
            <a:custGeom>
              <a:avLst/>
              <a:gdLst/>
              <a:ahLst/>
              <a:cxnLst/>
              <a:rect l="l" t="t" r="r" b="b"/>
              <a:pathLst>
                <a:path w="65184" h="17479" extrusionOk="0">
                  <a:moveTo>
                    <a:pt x="0" y="0"/>
                  </a:moveTo>
                  <a:lnTo>
                    <a:pt x="0" y="4250"/>
                  </a:lnTo>
                  <a:lnTo>
                    <a:pt x="4171" y="4250"/>
                  </a:lnTo>
                  <a:lnTo>
                    <a:pt x="4171" y="0"/>
                  </a:lnTo>
                  <a:close/>
                  <a:moveTo>
                    <a:pt x="12219" y="0"/>
                  </a:moveTo>
                  <a:lnTo>
                    <a:pt x="12219" y="4250"/>
                  </a:lnTo>
                  <a:lnTo>
                    <a:pt x="16389" y="4250"/>
                  </a:lnTo>
                  <a:lnTo>
                    <a:pt x="16389" y="0"/>
                  </a:lnTo>
                  <a:close/>
                  <a:moveTo>
                    <a:pt x="24411" y="0"/>
                  </a:moveTo>
                  <a:lnTo>
                    <a:pt x="24411" y="4250"/>
                  </a:lnTo>
                  <a:lnTo>
                    <a:pt x="28581" y="4250"/>
                  </a:lnTo>
                  <a:lnTo>
                    <a:pt x="28581" y="0"/>
                  </a:lnTo>
                  <a:close/>
                  <a:moveTo>
                    <a:pt x="36603" y="0"/>
                  </a:moveTo>
                  <a:lnTo>
                    <a:pt x="36603" y="4250"/>
                  </a:lnTo>
                  <a:lnTo>
                    <a:pt x="40773" y="4250"/>
                  </a:lnTo>
                  <a:lnTo>
                    <a:pt x="40773" y="0"/>
                  </a:lnTo>
                  <a:close/>
                  <a:moveTo>
                    <a:pt x="48795" y="0"/>
                  </a:moveTo>
                  <a:lnTo>
                    <a:pt x="48795" y="4250"/>
                  </a:lnTo>
                  <a:lnTo>
                    <a:pt x="52965" y="4250"/>
                  </a:lnTo>
                  <a:lnTo>
                    <a:pt x="52965" y="0"/>
                  </a:lnTo>
                  <a:close/>
                  <a:moveTo>
                    <a:pt x="60987" y="0"/>
                  </a:moveTo>
                  <a:lnTo>
                    <a:pt x="60987" y="4250"/>
                  </a:lnTo>
                  <a:lnTo>
                    <a:pt x="65184" y="4250"/>
                  </a:lnTo>
                  <a:lnTo>
                    <a:pt x="65184" y="0"/>
                  </a:lnTo>
                  <a:close/>
                  <a:moveTo>
                    <a:pt x="0" y="13228"/>
                  </a:moveTo>
                  <a:lnTo>
                    <a:pt x="0" y="17478"/>
                  </a:lnTo>
                  <a:lnTo>
                    <a:pt x="4171" y="17478"/>
                  </a:lnTo>
                  <a:lnTo>
                    <a:pt x="4171" y="13228"/>
                  </a:lnTo>
                  <a:close/>
                  <a:moveTo>
                    <a:pt x="12219" y="13228"/>
                  </a:moveTo>
                  <a:lnTo>
                    <a:pt x="12219" y="17478"/>
                  </a:lnTo>
                  <a:lnTo>
                    <a:pt x="16389" y="17478"/>
                  </a:lnTo>
                  <a:lnTo>
                    <a:pt x="16389" y="13228"/>
                  </a:lnTo>
                  <a:close/>
                  <a:moveTo>
                    <a:pt x="24411" y="13228"/>
                  </a:moveTo>
                  <a:lnTo>
                    <a:pt x="24411" y="17478"/>
                  </a:lnTo>
                  <a:lnTo>
                    <a:pt x="28581" y="17478"/>
                  </a:lnTo>
                  <a:lnTo>
                    <a:pt x="28581" y="13228"/>
                  </a:lnTo>
                  <a:close/>
                  <a:moveTo>
                    <a:pt x="36603" y="13228"/>
                  </a:moveTo>
                  <a:lnTo>
                    <a:pt x="36603" y="17478"/>
                  </a:lnTo>
                  <a:lnTo>
                    <a:pt x="40773" y="17478"/>
                  </a:lnTo>
                  <a:lnTo>
                    <a:pt x="40773" y="13228"/>
                  </a:lnTo>
                  <a:close/>
                  <a:moveTo>
                    <a:pt x="48795" y="13228"/>
                  </a:moveTo>
                  <a:lnTo>
                    <a:pt x="48795" y="17478"/>
                  </a:lnTo>
                  <a:lnTo>
                    <a:pt x="52965" y="17478"/>
                  </a:lnTo>
                  <a:lnTo>
                    <a:pt x="52965" y="13228"/>
                  </a:lnTo>
                  <a:close/>
                  <a:moveTo>
                    <a:pt x="60987" y="13228"/>
                  </a:moveTo>
                  <a:lnTo>
                    <a:pt x="60987" y="17478"/>
                  </a:lnTo>
                  <a:lnTo>
                    <a:pt x="65184" y="17478"/>
                  </a:lnTo>
                  <a:lnTo>
                    <a:pt x="65184" y="1322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9"/>
          <p:cNvGrpSpPr/>
          <p:nvPr/>
        </p:nvGrpSpPr>
        <p:grpSpPr>
          <a:xfrm rot="10800000" flipH="1">
            <a:off x="8117" y="-31226"/>
            <a:ext cx="9135882" cy="5156313"/>
            <a:chOff x="8117" y="41888"/>
            <a:chExt cx="9135882" cy="5156313"/>
          </a:xfrm>
        </p:grpSpPr>
        <p:pic>
          <p:nvPicPr>
            <p:cNvPr id="109" name="Google Shape;109;p9"/>
            <p:cNvPicPr preferRelativeResize="0"/>
            <p:nvPr/>
          </p:nvPicPr>
          <p:blipFill rotWithShape="1">
            <a:blip r:embed="rId2">
              <a:alphaModFix/>
            </a:blip>
            <a:srcRect l="75876" t="-7160" b="7159"/>
            <a:stretch/>
          </p:blipFill>
          <p:spPr>
            <a:xfrm>
              <a:off x="8325675" y="1984925"/>
              <a:ext cx="818324" cy="3213275"/>
            </a:xfrm>
            <a:prstGeom prst="rect">
              <a:avLst/>
            </a:prstGeom>
            <a:noFill/>
            <a:ln>
              <a:noFill/>
            </a:ln>
          </p:spPr>
        </p:pic>
        <p:pic>
          <p:nvPicPr>
            <p:cNvPr id="110" name="Google Shape;110;p9"/>
            <p:cNvPicPr preferRelativeResize="0"/>
            <p:nvPr/>
          </p:nvPicPr>
          <p:blipFill rotWithShape="1">
            <a:blip r:embed="rId3">
              <a:alphaModFix/>
            </a:blip>
            <a:srcRect l="19223" t="-7334" r="19223" b="5188"/>
            <a:stretch/>
          </p:blipFill>
          <p:spPr>
            <a:xfrm rot="10800000" flipH="1">
              <a:off x="8117" y="41900"/>
              <a:ext cx="1413962" cy="2222424"/>
            </a:xfrm>
            <a:prstGeom prst="rect">
              <a:avLst/>
            </a:prstGeom>
            <a:noFill/>
            <a:ln>
              <a:noFill/>
            </a:ln>
          </p:spPr>
        </p:pic>
        <p:pic>
          <p:nvPicPr>
            <p:cNvPr id="111" name="Google Shape;111;p9"/>
            <p:cNvPicPr preferRelativeResize="0"/>
            <p:nvPr/>
          </p:nvPicPr>
          <p:blipFill rotWithShape="1">
            <a:blip r:embed="rId4">
              <a:alphaModFix/>
            </a:blip>
            <a:srcRect t="33036" b="20570"/>
            <a:stretch/>
          </p:blipFill>
          <p:spPr>
            <a:xfrm>
              <a:off x="448875" y="3707468"/>
              <a:ext cx="3392351" cy="1490724"/>
            </a:xfrm>
            <a:prstGeom prst="rect">
              <a:avLst/>
            </a:prstGeom>
            <a:noFill/>
            <a:ln>
              <a:noFill/>
            </a:ln>
          </p:spPr>
        </p:pic>
        <p:pic>
          <p:nvPicPr>
            <p:cNvPr id="112" name="Google Shape;112;p9"/>
            <p:cNvPicPr preferRelativeResize="0"/>
            <p:nvPr/>
          </p:nvPicPr>
          <p:blipFill rotWithShape="1">
            <a:blip r:embed="rId5">
              <a:alphaModFix/>
            </a:blip>
            <a:srcRect t="15181" r="-7388" b="34044"/>
            <a:stretch/>
          </p:blipFill>
          <p:spPr>
            <a:xfrm>
              <a:off x="4965225" y="41888"/>
              <a:ext cx="3328550" cy="1490724"/>
            </a:xfrm>
            <a:prstGeom prst="rect">
              <a:avLst/>
            </a:prstGeom>
            <a:noFill/>
            <a:ln>
              <a:noFill/>
            </a:ln>
          </p:spPr>
        </p:pic>
      </p:grpSp>
      <p:sp>
        <p:nvSpPr>
          <p:cNvPr id="2" name="Slide Number Placeholder 1"/>
          <p:cNvSpPr>
            <a:spLocks noGrp="1"/>
          </p:cNvSpPr>
          <p:nvPr>
            <p:ph type="sldNum" sz="quarter" idx="10"/>
          </p:nvPr>
        </p:nvSpPr>
        <p:spPr/>
        <p:txBody>
          <a:bodyPr/>
          <a:lstStyle/>
          <a:p>
            <a:fld id="{DD406CD9-9967-4222-8621-9A6BEC8230F5}"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3"/>
        <p:cNvGrpSpPr/>
        <p:nvPr/>
      </p:nvGrpSpPr>
      <p:grpSpPr>
        <a:xfrm>
          <a:off x="0" y="0"/>
          <a:ext cx="0" cy="0"/>
          <a:chOff x="0" y="0"/>
          <a:chExt cx="0" cy="0"/>
        </a:xfrm>
      </p:grpSpPr>
      <p:sp>
        <p:nvSpPr>
          <p:cNvPr id="114" name="Google Shape;114;p10"/>
          <p:cNvSpPr>
            <a:spLocks noGrp="1"/>
          </p:cNvSpPr>
          <p:nvPr>
            <p:ph type="pic" idx="2"/>
          </p:nvPr>
        </p:nvSpPr>
        <p:spPr>
          <a:xfrm>
            <a:off x="-6875" y="0"/>
            <a:ext cx="9144000" cy="5157300"/>
          </a:xfrm>
          <a:prstGeom prst="rect">
            <a:avLst/>
          </a:prstGeom>
          <a:noFill/>
          <a:ln>
            <a:noFill/>
          </a:ln>
        </p:spPr>
      </p:sp>
      <p:sp>
        <p:nvSpPr>
          <p:cNvPr id="115" name="Google Shape;115;p10"/>
          <p:cNvSpPr txBox="1">
            <a:spLocks noGrp="1"/>
          </p:cNvSpPr>
          <p:nvPr>
            <p:ph type="title"/>
          </p:nvPr>
        </p:nvSpPr>
        <p:spPr>
          <a:xfrm>
            <a:off x="720000" y="403800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31"/>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D406CD9-9967-4222-8621-9A6BEC8230F5}"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93"/>
        <p:cNvGrpSpPr/>
        <p:nvPr/>
      </p:nvGrpSpPr>
      <p:grpSpPr>
        <a:xfrm>
          <a:off x="0" y="0"/>
          <a:ext cx="0" cy="0"/>
          <a:chOff x="0" y="0"/>
          <a:chExt cx="0" cy="0"/>
        </a:xfrm>
      </p:grpSpPr>
      <p:grpSp>
        <p:nvGrpSpPr>
          <p:cNvPr id="294" name="Google Shape;294;p23"/>
          <p:cNvGrpSpPr/>
          <p:nvPr/>
        </p:nvGrpSpPr>
        <p:grpSpPr>
          <a:xfrm>
            <a:off x="-1" y="-401376"/>
            <a:ext cx="9144012" cy="4447256"/>
            <a:chOff x="8112" y="41894"/>
            <a:chExt cx="9144012" cy="4447256"/>
          </a:xfrm>
        </p:grpSpPr>
        <p:pic>
          <p:nvPicPr>
            <p:cNvPr id="295" name="Google Shape;295;p23"/>
            <p:cNvPicPr preferRelativeResize="0"/>
            <p:nvPr/>
          </p:nvPicPr>
          <p:blipFill rotWithShape="1">
            <a:blip r:embed="rId2">
              <a:alphaModFix/>
            </a:blip>
            <a:srcRect l="75876" t="-7160" b="7159"/>
            <a:stretch/>
          </p:blipFill>
          <p:spPr>
            <a:xfrm>
              <a:off x="8333800" y="1275875"/>
              <a:ext cx="818324" cy="3213275"/>
            </a:xfrm>
            <a:prstGeom prst="rect">
              <a:avLst/>
            </a:prstGeom>
            <a:noFill/>
            <a:ln>
              <a:noFill/>
            </a:ln>
          </p:spPr>
        </p:pic>
        <p:pic>
          <p:nvPicPr>
            <p:cNvPr id="296" name="Google Shape;296;p23"/>
            <p:cNvPicPr preferRelativeResize="0"/>
            <p:nvPr/>
          </p:nvPicPr>
          <p:blipFill rotWithShape="1">
            <a:blip r:embed="rId3">
              <a:alphaModFix/>
            </a:blip>
            <a:srcRect t="1365" r="31782" b="-17065"/>
            <a:stretch/>
          </p:blipFill>
          <p:spPr>
            <a:xfrm rot="10800000" flipH="1">
              <a:off x="8112" y="41894"/>
              <a:ext cx="1567025" cy="2517275"/>
            </a:xfrm>
            <a:prstGeom prst="rect">
              <a:avLst/>
            </a:prstGeom>
            <a:noFill/>
            <a:ln>
              <a:noFill/>
            </a:ln>
          </p:spPr>
        </p:pic>
        <p:pic>
          <p:nvPicPr>
            <p:cNvPr id="297" name="Google Shape;297;p23"/>
            <p:cNvPicPr preferRelativeResize="0"/>
            <p:nvPr/>
          </p:nvPicPr>
          <p:blipFill rotWithShape="1">
            <a:blip r:embed="rId4">
              <a:alphaModFix/>
            </a:blip>
            <a:srcRect t="22848" r="-7388" b="45587"/>
            <a:stretch/>
          </p:blipFill>
          <p:spPr>
            <a:xfrm>
              <a:off x="4965225" y="41895"/>
              <a:ext cx="3328550" cy="926700"/>
            </a:xfrm>
            <a:prstGeom prst="rect">
              <a:avLst/>
            </a:prstGeom>
            <a:noFill/>
            <a:ln>
              <a:noFill/>
            </a:ln>
          </p:spPr>
        </p:pic>
      </p:grpSp>
      <p:grpSp>
        <p:nvGrpSpPr>
          <p:cNvPr id="298" name="Google Shape;298;p23"/>
          <p:cNvGrpSpPr/>
          <p:nvPr/>
        </p:nvGrpSpPr>
        <p:grpSpPr>
          <a:xfrm rot="10800000" flipH="1">
            <a:off x="-1547981" y="192931"/>
            <a:ext cx="9558392" cy="5209573"/>
            <a:chOff x="-1547981" y="-701325"/>
            <a:chExt cx="9558392" cy="5209573"/>
          </a:xfrm>
        </p:grpSpPr>
        <p:grpSp>
          <p:nvGrpSpPr>
            <p:cNvPr id="299" name="Google Shape;299;p23"/>
            <p:cNvGrpSpPr/>
            <p:nvPr/>
          </p:nvGrpSpPr>
          <p:grpSpPr>
            <a:xfrm>
              <a:off x="-1547981" y="-616953"/>
              <a:ext cx="9558392" cy="5125201"/>
              <a:chOff x="-1547981" y="-616953"/>
              <a:chExt cx="9558392" cy="5125201"/>
            </a:xfrm>
          </p:grpSpPr>
          <p:sp>
            <p:nvSpPr>
              <p:cNvPr id="300" name="Google Shape;300;p23"/>
              <p:cNvSpPr/>
              <p:nvPr/>
            </p:nvSpPr>
            <p:spPr>
              <a:xfrm rot="-4500281" flipH="1">
                <a:off x="-1324366" y="-392883"/>
                <a:ext cx="1992747" cy="1992214"/>
              </a:xfrm>
              <a:custGeom>
                <a:avLst/>
                <a:gdLst/>
                <a:ahLst/>
                <a:cxnLst/>
                <a:rect l="l" t="t" r="r" b="b"/>
                <a:pathLst>
                  <a:path w="97192" h="97166" extrusionOk="0">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rot="10800000" flipH="1">
                <a:off x="7134338" y="4273374"/>
                <a:ext cx="876073" cy="234874"/>
              </a:xfrm>
              <a:custGeom>
                <a:avLst/>
                <a:gdLst/>
                <a:ahLst/>
                <a:cxnLst/>
                <a:rect l="l" t="t" r="r" b="b"/>
                <a:pathLst>
                  <a:path w="65184" h="17479" extrusionOk="0">
                    <a:moveTo>
                      <a:pt x="0" y="0"/>
                    </a:moveTo>
                    <a:lnTo>
                      <a:pt x="0" y="4250"/>
                    </a:lnTo>
                    <a:lnTo>
                      <a:pt x="4171" y="4250"/>
                    </a:lnTo>
                    <a:lnTo>
                      <a:pt x="4171" y="0"/>
                    </a:lnTo>
                    <a:close/>
                    <a:moveTo>
                      <a:pt x="12219" y="0"/>
                    </a:moveTo>
                    <a:lnTo>
                      <a:pt x="12219" y="4250"/>
                    </a:lnTo>
                    <a:lnTo>
                      <a:pt x="16389" y="4250"/>
                    </a:lnTo>
                    <a:lnTo>
                      <a:pt x="16389" y="0"/>
                    </a:lnTo>
                    <a:close/>
                    <a:moveTo>
                      <a:pt x="24411" y="0"/>
                    </a:moveTo>
                    <a:lnTo>
                      <a:pt x="24411" y="4250"/>
                    </a:lnTo>
                    <a:lnTo>
                      <a:pt x="28581" y="4250"/>
                    </a:lnTo>
                    <a:lnTo>
                      <a:pt x="28581" y="0"/>
                    </a:lnTo>
                    <a:close/>
                    <a:moveTo>
                      <a:pt x="36603" y="0"/>
                    </a:moveTo>
                    <a:lnTo>
                      <a:pt x="36603" y="4250"/>
                    </a:lnTo>
                    <a:lnTo>
                      <a:pt x="40773" y="4250"/>
                    </a:lnTo>
                    <a:lnTo>
                      <a:pt x="40773" y="0"/>
                    </a:lnTo>
                    <a:close/>
                    <a:moveTo>
                      <a:pt x="48795" y="0"/>
                    </a:moveTo>
                    <a:lnTo>
                      <a:pt x="48795" y="4250"/>
                    </a:lnTo>
                    <a:lnTo>
                      <a:pt x="52965" y="4250"/>
                    </a:lnTo>
                    <a:lnTo>
                      <a:pt x="52965" y="0"/>
                    </a:lnTo>
                    <a:close/>
                    <a:moveTo>
                      <a:pt x="60987" y="0"/>
                    </a:moveTo>
                    <a:lnTo>
                      <a:pt x="60987" y="4250"/>
                    </a:lnTo>
                    <a:lnTo>
                      <a:pt x="65184" y="4250"/>
                    </a:lnTo>
                    <a:lnTo>
                      <a:pt x="65184" y="0"/>
                    </a:lnTo>
                    <a:close/>
                    <a:moveTo>
                      <a:pt x="0" y="13228"/>
                    </a:moveTo>
                    <a:lnTo>
                      <a:pt x="0" y="17478"/>
                    </a:lnTo>
                    <a:lnTo>
                      <a:pt x="4171" y="17478"/>
                    </a:lnTo>
                    <a:lnTo>
                      <a:pt x="4171" y="13228"/>
                    </a:lnTo>
                    <a:close/>
                    <a:moveTo>
                      <a:pt x="12219" y="13228"/>
                    </a:moveTo>
                    <a:lnTo>
                      <a:pt x="12219" y="17478"/>
                    </a:lnTo>
                    <a:lnTo>
                      <a:pt x="16389" y="17478"/>
                    </a:lnTo>
                    <a:lnTo>
                      <a:pt x="16389" y="13228"/>
                    </a:lnTo>
                    <a:close/>
                    <a:moveTo>
                      <a:pt x="24411" y="13228"/>
                    </a:moveTo>
                    <a:lnTo>
                      <a:pt x="24411" y="17478"/>
                    </a:lnTo>
                    <a:lnTo>
                      <a:pt x="28581" y="17478"/>
                    </a:lnTo>
                    <a:lnTo>
                      <a:pt x="28581" y="13228"/>
                    </a:lnTo>
                    <a:close/>
                    <a:moveTo>
                      <a:pt x="36603" y="13228"/>
                    </a:moveTo>
                    <a:lnTo>
                      <a:pt x="36603" y="17478"/>
                    </a:lnTo>
                    <a:lnTo>
                      <a:pt x="40773" y="17478"/>
                    </a:lnTo>
                    <a:lnTo>
                      <a:pt x="40773" y="13228"/>
                    </a:lnTo>
                    <a:close/>
                    <a:moveTo>
                      <a:pt x="48795" y="13228"/>
                    </a:moveTo>
                    <a:lnTo>
                      <a:pt x="48795" y="17478"/>
                    </a:lnTo>
                    <a:lnTo>
                      <a:pt x="52965" y="17478"/>
                    </a:lnTo>
                    <a:lnTo>
                      <a:pt x="52965" y="13228"/>
                    </a:lnTo>
                    <a:close/>
                    <a:moveTo>
                      <a:pt x="60987" y="13228"/>
                    </a:moveTo>
                    <a:lnTo>
                      <a:pt x="60987" y="17478"/>
                    </a:lnTo>
                    <a:lnTo>
                      <a:pt x="65184" y="17478"/>
                    </a:lnTo>
                    <a:lnTo>
                      <a:pt x="65184" y="1322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23"/>
            <p:cNvSpPr/>
            <p:nvPr/>
          </p:nvSpPr>
          <p:spPr>
            <a:xfrm rot="10800000">
              <a:off x="4617025" y="-701325"/>
              <a:ext cx="2723700" cy="670200"/>
            </a:xfrm>
            <a:prstGeom prst="round1Rect">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lide Number Placeholder 1"/>
          <p:cNvSpPr>
            <a:spLocks noGrp="1"/>
          </p:cNvSpPr>
          <p:nvPr>
            <p:ph type="sldNum" sz="quarter" idx="10"/>
          </p:nvPr>
        </p:nvSpPr>
        <p:spPr/>
        <p:txBody>
          <a:bodyPr/>
          <a:lstStyle/>
          <a:p>
            <a:fld id="{DD406CD9-9967-4222-8621-9A6BEC8230F5}"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03"/>
        <p:cNvGrpSpPr/>
        <p:nvPr/>
      </p:nvGrpSpPr>
      <p:grpSpPr>
        <a:xfrm>
          <a:off x="0" y="0"/>
          <a:ext cx="0" cy="0"/>
          <a:chOff x="0" y="0"/>
          <a:chExt cx="0" cy="0"/>
        </a:xfrm>
      </p:grpSpPr>
      <p:grpSp>
        <p:nvGrpSpPr>
          <p:cNvPr id="304" name="Google Shape;304;p24"/>
          <p:cNvGrpSpPr/>
          <p:nvPr/>
        </p:nvGrpSpPr>
        <p:grpSpPr>
          <a:xfrm flipH="1">
            <a:off x="-40220" y="422500"/>
            <a:ext cx="8926821" cy="6156406"/>
            <a:chOff x="257404" y="445025"/>
            <a:chExt cx="8926821" cy="6156406"/>
          </a:xfrm>
        </p:grpSpPr>
        <p:grpSp>
          <p:nvGrpSpPr>
            <p:cNvPr id="305" name="Google Shape;305;p24"/>
            <p:cNvGrpSpPr/>
            <p:nvPr/>
          </p:nvGrpSpPr>
          <p:grpSpPr>
            <a:xfrm>
              <a:off x="8218825" y="445025"/>
              <a:ext cx="965400" cy="945028"/>
              <a:chOff x="4651025" y="1985950"/>
              <a:chExt cx="965400" cy="945028"/>
            </a:xfrm>
          </p:grpSpPr>
          <p:sp>
            <p:nvSpPr>
              <p:cNvPr id="306" name="Google Shape;306;p24"/>
              <p:cNvSpPr/>
              <p:nvPr/>
            </p:nvSpPr>
            <p:spPr>
              <a:xfrm rot="10800000">
                <a:off x="4651025" y="1985950"/>
                <a:ext cx="965400" cy="670200"/>
              </a:xfrm>
              <a:prstGeom prst="round1Rect">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4"/>
              <p:cNvSpPr/>
              <p:nvPr/>
            </p:nvSpPr>
            <p:spPr>
              <a:xfrm>
                <a:off x="4965368" y="2382797"/>
                <a:ext cx="547903" cy="548181"/>
              </a:xfrm>
              <a:custGeom>
                <a:avLst/>
                <a:gdLst/>
                <a:ahLst/>
                <a:cxnLst/>
                <a:rect l="l" t="t" r="r" b="b"/>
                <a:pathLst>
                  <a:path w="53285" h="53312" extrusionOk="0">
                    <a:moveTo>
                      <a:pt x="25846" y="0"/>
                    </a:moveTo>
                    <a:lnTo>
                      <a:pt x="25846" y="22446"/>
                    </a:lnTo>
                    <a:lnTo>
                      <a:pt x="17611" y="1568"/>
                    </a:lnTo>
                    <a:lnTo>
                      <a:pt x="16124" y="2152"/>
                    </a:lnTo>
                    <a:lnTo>
                      <a:pt x="24491" y="23375"/>
                    </a:lnTo>
                    <a:lnTo>
                      <a:pt x="8368" y="7252"/>
                    </a:lnTo>
                    <a:lnTo>
                      <a:pt x="7226" y="8368"/>
                    </a:lnTo>
                    <a:lnTo>
                      <a:pt x="23110" y="24252"/>
                    </a:lnTo>
                    <a:lnTo>
                      <a:pt x="2524" y="15300"/>
                    </a:lnTo>
                    <a:lnTo>
                      <a:pt x="1887" y="16761"/>
                    </a:lnTo>
                    <a:lnTo>
                      <a:pt x="22818" y="25846"/>
                    </a:lnTo>
                    <a:lnTo>
                      <a:pt x="1" y="25846"/>
                    </a:lnTo>
                    <a:lnTo>
                      <a:pt x="1" y="27439"/>
                    </a:lnTo>
                    <a:lnTo>
                      <a:pt x="22446" y="27439"/>
                    </a:lnTo>
                    <a:lnTo>
                      <a:pt x="1568" y="35674"/>
                    </a:lnTo>
                    <a:lnTo>
                      <a:pt x="2126" y="37161"/>
                    </a:lnTo>
                    <a:lnTo>
                      <a:pt x="23375" y="28794"/>
                    </a:lnTo>
                    <a:lnTo>
                      <a:pt x="7226" y="44917"/>
                    </a:lnTo>
                    <a:lnTo>
                      <a:pt x="8368" y="46060"/>
                    </a:lnTo>
                    <a:lnTo>
                      <a:pt x="24252" y="30175"/>
                    </a:lnTo>
                    <a:lnTo>
                      <a:pt x="15301" y="50788"/>
                    </a:lnTo>
                    <a:lnTo>
                      <a:pt x="16762" y="51425"/>
                    </a:lnTo>
                    <a:lnTo>
                      <a:pt x="25846" y="30494"/>
                    </a:lnTo>
                    <a:lnTo>
                      <a:pt x="25846" y="53311"/>
                    </a:lnTo>
                    <a:lnTo>
                      <a:pt x="27440" y="53311"/>
                    </a:lnTo>
                    <a:lnTo>
                      <a:pt x="27440" y="30839"/>
                    </a:lnTo>
                    <a:lnTo>
                      <a:pt x="35674" y="51744"/>
                    </a:lnTo>
                    <a:lnTo>
                      <a:pt x="37161" y="51159"/>
                    </a:lnTo>
                    <a:lnTo>
                      <a:pt x="28794" y="29936"/>
                    </a:lnTo>
                    <a:lnTo>
                      <a:pt x="28794" y="29936"/>
                    </a:lnTo>
                    <a:lnTo>
                      <a:pt x="44917" y="46060"/>
                    </a:lnTo>
                    <a:lnTo>
                      <a:pt x="46060" y="44917"/>
                    </a:lnTo>
                    <a:lnTo>
                      <a:pt x="30175" y="29060"/>
                    </a:lnTo>
                    <a:lnTo>
                      <a:pt x="30175" y="29060"/>
                    </a:lnTo>
                    <a:lnTo>
                      <a:pt x="50761" y="37985"/>
                    </a:lnTo>
                    <a:lnTo>
                      <a:pt x="51399" y="36550"/>
                    </a:lnTo>
                    <a:lnTo>
                      <a:pt x="30468" y="27439"/>
                    </a:lnTo>
                    <a:lnTo>
                      <a:pt x="53285" y="27439"/>
                    </a:lnTo>
                    <a:lnTo>
                      <a:pt x="53285" y="25846"/>
                    </a:lnTo>
                    <a:lnTo>
                      <a:pt x="30839" y="25846"/>
                    </a:lnTo>
                    <a:lnTo>
                      <a:pt x="51717" y="17611"/>
                    </a:lnTo>
                    <a:lnTo>
                      <a:pt x="51133" y="16124"/>
                    </a:lnTo>
                    <a:lnTo>
                      <a:pt x="29910" y="24491"/>
                    </a:lnTo>
                    <a:lnTo>
                      <a:pt x="29910" y="24491"/>
                    </a:lnTo>
                    <a:lnTo>
                      <a:pt x="46060" y="8368"/>
                    </a:lnTo>
                    <a:lnTo>
                      <a:pt x="44917" y="7252"/>
                    </a:lnTo>
                    <a:lnTo>
                      <a:pt x="29033" y="23136"/>
                    </a:lnTo>
                    <a:lnTo>
                      <a:pt x="37985" y="2524"/>
                    </a:lnTo>
                    <a:lnTo>
                      <a:pt x="36524" y="1886"/>
                    </a:lnTo>
                    <a:lnTo>
                      <a:pt x="27440" y="22817"/>
                    </a:lnTo>
                    <a:lnTo>
                      <a:pt x="274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24"/>
            <p:cNvSpPr/>
            <p:nvPr/>
          </p:nvSpPr>
          <p:spPr>
            <a:xfrm rot="5400000">
              <a:off x="257137" y="4608776"/>
              <a:ext cx="1992922" cy="1992389"/>
            </a:xfrm>
            <a:custGeom>
              <a:avLst/>
              <a:gdLst/>
              <a:ahLst/>
              <a:cxnLst/>
              <a:rect l="l" t="t" r="r" b="b"/>
              <a:pathLst>
                <a:path w="97192" h="97166" extrusionOk="0">
                  <a:moveTo>
                    <a:pt x="47043" y="1"/>
                  </a:moveTo>
                  <a:lnTo>
                    <a:pt x="47282" y="7412"/>
                  </a:lnTo>
                  <a:lnTo>
                    <a:pt x="47839" y="7412"/>
                  </a:lnTo>
                  <a:lnTo>
                    <a:pt x="47707" y="1"/>
                  </a:lnTo>
                  <a:close/>
                  <a:moveTo>
                    <a:pt x="50389" y="27"/>
                  </a:moveTo>
                  <a:lnTo>
                    <a:pt x="50150" y="7438"/>
                  </a:lnTo>
                  <a:lnTo>
                    <a:pt x="50708" y="7465"/>
                  </a:lnTo>
                  <a:lnTo>
                    <a:pt x="51053" y="54"/>
                  </a:lnTo>
                  <a:cubicBezTo>
                    <a:pt x="50841" y="54"/>
                    <a:pt x="50628" y="27"/>
                    <a:pt x="50389" y="27"/>
                  </a:cubicBezTo>
                  <a:close/>
                  <a:moveTo>
                    <a:pt x="44386" y="160"/>
                  </a:moveTo>
                  <a:lnTo>
                    <a:pt x="43722" y="213"/>
                  </a:lnTo>
                  <a:lnTo>
                    <a:pt x="44466" y="7598"/>
                  </a:lnTo>
                  <a:lnTo>
                    <a:pt x="45024" y="7544"/>
                  </a:lnTo>
                  <a:lnTo>
                    <a:pt x="44386" y="160"/>
                  </a:lnTo>
                  <a:close/>
                  <a:moveTo>
                    <a:pt x="53710" y="266"/>
                  </a:moveTo>
                  <a:lnTo>
                    <a:pt x="52939" y="7624"/>
                  </a:lnTo>
                  <a:lnTo>
                    <a:pt x="53524" y="7704"/>
                  </a:lnTo>
                  <a:lnTo>
                    <a:pt x="54374" y="319"/>
                  </a:lnTo>
                  <a:lnTo>
                    <a:pt x="53710" y="266"/>
                  </a:lnTo>
                  <a:close/>
                  <a:moveTo>
                    <a:pt x="41066" y="585"/>
                  </a:moveTo>
                  <a:cubicBezTo>
                    <a:pt x="40854" y="612"/>
                    <a:pt x="40615" y="638"/>
                    <a:pt x="40402" y="691"/>
                  </a:cubicBezTo>
                  <a:lnTo>
                    <a:pt x="41650" y="7996"/>
                  </a:lnTo>
                  <a:lnTo>
                    <a:pt x="42208" y="7890"/>
                  </a:lnTo>
                  <a:lnTo>
                    <a:pt x="41066" y="585"/>
                  </a:lnTo>
                  <a:close/>
                  <a:moveTo>
                    <a:pt x="57030" y="718"/>
                  </a:moveTo>
                  <a:lnTo>
                    <a:pt x="55755" y="8023"/>
                  </a:lnTo>
                  <a:lnTo>
                    <a:pt x="56313" y="8129"/>
                  </a:lnTo>
                  <a:lnTo>
                    <a:pt x="57694" y="851"/>
                  </a:lnTo>
                  <a:lnTo>
                    <a:pt x="57030" y="718"/>
                  </a:lnTo>
                  <a:close/>
                  <a:moveTo>
                    <a:pt x="37772" y="1196"/>
                  </a:moveTo>
                  <a:lnTo>
                    <a:pt x="37135" y="1355"/>
                  </a:lnTo>
                  <a:lnTo>
                    <a:pt x="38861" y="8554"/>
                  </a:lnTo>
                  <a:lnTo>
                    <a:pt x="39446" y="8421"/>
                  </a:lnTo>
                  <a:lnTo>
                    <a:pt x="37772" y="1196"/>
                  </a:lnTo>
                  <a:close/>
                  <a:moveTo>
                    <a:pt x="60297" y="1408"/>
                  </a:moveTo>
                  <a:lnTo>
                    <a:pt x="58517" y="8607"/>
                  </a:lnTo>
                  <a:lnTo>
                    <a:pt x="59075" y="8740"/>
                  </a:lnTo>
                  <a:lnTo>
                    <a:pt x="60961" y="1568"/>
                  </a:lnTo>
                  <a:cubicBezTo>
                    <a:pt x="60749" y="1515"/>
                    <a:pt x="60536" y="1462"/>
                    <a:pt x="60297" y="1408"/>
                  </a:cubicBezTo>
                  <a:close/>
                  <a:moveTo>
                    <a:pt x="34532" y="2046"/>
                  </a:moveTo>
                  <a:lnTo>
                    <a:pt x="33894" y="2232"/>
                  </a:lnTo>
                  <a:lnTo>
                    <a:pt x="36126" y="9324"/>
                  </a:lnTo>
                  <a:lnTo>
                    <a:pt x="36683" y="9138"/>
                  </a:lnTo>
                  <a:lnTo>
                    <a:pt x="34532" y="2046"/>
                  </a:lnTo>
                  <a:close/>
                  <a:moveTo>
                    <a:pt x="63538" y="2338"/>
                  </a:moveTo>
                  <a:lnTo>
                    <a:pt x="61253" y="9377"/>
                  </a:lnTo>
                  <a:lnTo>
                    <a:pt x="61811" y="9563"/>
                  </a:lnTo>
                  <a:lnTo>
                    <a:pt x="64175" y="2524"/>
                  </a:lnTo>
                  <a:lnTo>
                    <a:pt x="63538" y="2338"/>
                  </a:lnTo>
                  <a:close/>
                  <a:moveTo>
                    <a:pt x="31371" y="3135"/>
                  </a:moveTo>
                  <a:lnTo>
                    <a:pt x="30760" y="3374"/>
                  </a:lnTo>
                  <a:lnTo>
                    <a:pt x="33469" y="10254"/>
                  </a:lnTo>
                  <a:lnTo>
                    <a:pt x="34001" y="10068"/>
                  </a:lnTo>
                  <a:lnTo>
                    <a:pt x="31371" y="3135"/>
                  </a:lnTo>
                  <a:close/>
                  <a:moveTo>
                    <a:pt x="66699" y="3480"/>
                  </a:moveTo>
                  <a:lnTo>
                    <a:pt x="63910" y="10360"/>
                  </a:lnTo>
                  <a:lnTo>
                    <a:pt x="64467" y="10572"/>
                  </a:lnTo>
                  <a:lnTo>
                    <a:pt x="67310" y="3719"/>
                  </a:lnTo>
                  <a:lnTo>
                    <a:pt x="66699" y="3480"/>
                  </a:lnTo>
                  <a:close/>
                  <a:moveTo>
                    <a:pt x="28290" y="4410"/>
                  </a:moveTo>
                  <a:lnTo>
                    <a:pt x="27679" y="4702"/>
                  </a:lnTo>
                  <a:lnTo>
                    <a:pt x="30866" y="11396"/>
                  </a:lnTo>
                  <a:lnTo>
                    <a:pt x="31397" y="11157"/>
                  </a:lnTo>
                  <a:lnTo>
                    <a:pt x="28290" y="4410"/>
                  </a:lnTo>
                  <a:close/>
                  <a:moveTo>
                    <a:pt x="69753" y="4835"/>
                  </a:moveTo>
                  <a:lnTo>
                    <a:pt x="66513" y="11502"/>
                  </a:lnTo>
                  <a:lnTo>
                    <a:pt x="67044" y="11768"/>
                  </a:lnTo>
                  <a:lnTo>
                    <a:pt x="70364" y="5127"/>
                  </a:lnTo>
                  <a:lnTo>
                    <a:pt x="69753" y="4835"/>
                  </a:lnTo>
                  <a:close/>
                  <a:moveTo>
                    <a:pt x="25315" y="5898"/>
                  </a:moveTo>
                  <a:lnTo>
                    <a:pt x="24730" y="6243"/>
                  </a:lnTo>
                  <a:lnTo>
                    <a:pt x="28369" y="12697"/>
                  </a:lnTo>
                  <a:lnTo>
                    <a:pt x="28847" y="12432"/>
                  </a:lnTo>
                  <a:lnTo>
                    <a:pt x="25315" y="5898"/>
                  </a:lnTo>
                  <a:close/>
                  <a:moveTo>
                    <a:pt x="72728" y="6402"/>
                  </a:moveTo>
                  <a:lnTo>
                    <a:pt x="69036" y="12830"/>
                  </a:lnTo>
                  <a:lnTo>
                    <a:pt x="69514" y="13122"/>
                  </a:lnTo>
                  <a:lnTo>
                    <a:pt x="73286" y="6721"/>
                  </a:lnTo>
                  <a:lnTo>
                    <a:pt x="72728" y="6402"/>
                  </a:lnTo>
                  <a:close/>
                  <a:moveTo>
                    <a:pt x="22446" y="7598"/>
                  </a:moveTo>
                  <a:lnTo>
                    <a:pt x="21888" y="7969"/>
                  </a:lnTo>
                  <a:lnTo>
                    <a:pt x="25952" y="14185"/>
                  </a:lnTo>
                  <a:lnTo>
                    <a:pt x="26430" y="13866"/>
                  </a:lnTo>
                  <a:lnTo>
                    <a:pt x="22446" y="7598"/>
                  </a:lnTo>
                  <a:close/>
                  <a:moveTo>
                    <a:pt x="75570" y="8155"/>
                  </a:moveTo>
                  <a:lnTo>
                    <a:pt x="71453" y="14344"/>
                  </a:lnTo>
                  <a:lnTo>
                    <a:pt x="71905" y="14637"/>
                  </a:lnTo>
                  <a:lnTo>
                    <a:pt x="76128" y="8554"/>
                  </a:lnTo>
                  <a:lnTo>
                    <a:pt x="75570" y="8155"/>
                  </a:lnTo>
                  <a:close/>
                  <a:moveTo>
                    <a:pt x="19684" y="9510"/>
                  </a:moveTo>
                  <a:lnTo>
                    <a:pt x="19152" y="9908"/>
                  </a:lnTo>
                  <a:lnTo>
                    <a:pt x="23641" y="15805"/>
                  </a:lnTo>
                  <a:lnTo>
                    <a:pt x="24093" y="15487"/>
                  </a:lnTo>
                  <a:lnTo>
                    <a:pt x="19684" y="9510"/>
                  </a:lnTo>
                  <a:close/>
                  <a:moveTo>
                    <a:pt x="78280" y="10121"/>
                  </a:moveTo>
                  <a:lnTo>
                    <a:pt x="73738" y="15991"/>
                  </a:lnTo>
                  <a:lnTo>
                    <a:pt x="74189" y="16337"/>
                  </a:lnTo>
                  <a:lnTo>
                    <a:pt x="78811" y="10546"/>
                  </a:lnTo>
                  <a:lnTo>
                    <a:pt x="78280" y="10121"/>
                  </a:lnTo>
                  <a:close/>
                  <a:moveTo>
                    <a:pt x="17054" y="11608"/>
                  </a:moveTo>
                  <a:lnTo>
                    <a:pt x="16549" y="12033"/>
                  </a:lnTo>
                  <a:lnTo>
                    <a:pt x="21437" y="17611"/>
                  </a:lnTo>
                  <a:lnTo>
                    <a:pt x="21888" y="17240"/>
                  </a:lnTo>
                  <a:lnTo>
                    <a:pt x="17054" y="11608"/>
                  </a:lnTo>
                  <a:close/>
                  <a:moveTo>
                    <a:pt x="80856" y="12246"/>
                  </a:moveTo>
                  <a:lnTo>
                    <a:pt x="75916" y="17797"/>
                  </a:lnTo>
                  <a:lnTo>
                    <a:pt x="76367" y="18169"/>
                  </a:lnTo>
                  <a:lnTo>
                    <a:pt x="81361" y="12697"/>
                  </a:lnTo>
                  <a:lnTo>
                    <a:pt x="80856" y="12246"/>
                  </a:lnTo>
                  <a:close/>
                  <a:moveTo>
                    <a:pt x="14610" y="13866"/>
                  </a:moveTo>
                  <a:cubicBezTo>
                    <a:pt x="14451" y="13999"/>
                    <a:pt x="14291" y="14158"/>
                    <a:pt x="14132" y="14318"/>
                  </a:cubicBezTo>
                  <a:lnTo>
                    <a:pt x="19391" y="19551"/>
                  </a:lnTo>
                  <a:lnTo>
                    <a:pt x="19790" y="19179"/>
                  </a:lnTo>
                  <a:lnTo>
                    <a:pt x="14610" y="13866"/>
                  </a:lnTo>
                  <a:close/>
                  <a:moveTo>
                    <a:pt x="83300" y="14557"/>
                  </a:moveTo>
                  <a:lnTo>
                    <a:pt x="77988" y="19763"/>
                  </a:lnTo>
                  <a:cubicBezTo>
                    <a:pt x="78120" y="19869"/>
                    <a:pt x="78253" y="20029"/>
                    <a:pt x="78386" y="20161"/>
                  </a:cubicBezTo>
                  <a:lnTo>
                    <a:pt x="83752" y="15035"/>
                  </a:lnTo>
                  <a:cubicBezTo>
                    <a:pt x="83592" y="14876"/>
                    <a:pt x="83459" y="14716"/>
                    <a:pt x="83300" y="14557"/>
                  </a:cubicBezTo>
                  <a:close/>
                  <a:moveTo>
                    <a:pt x="12299" y="16257"/>
                  </a:moveTo>
                  <a:lnTo>
                    <a:pt x="11848" y="16762"/>
                  </a:lnTo>
                  <a:lnTo>
                    <a:pt x="17452" y="21622"/>
                  </a:lnTo>
                  <a:cubicBezTo>
                    <a:pt x="17585" y="21490"/>
                    <a:pt x="17691" y="21357"/>
                    <a:pt x="17824" y="21197"/>
                  </a:cubicBezTo>
                  <a:lnTo>
                    <a:pt x="12299" y="16257"/>
                  </a:lnTo>
                  <a:close/>
                  <a:moveTo>
                    <a:pt x="85531" y="17027"/>
                  </a:moveTo>
                  <a:lnTo>
                    <a:pt x="79900" y="21835"/>
                  </a:lnTo>
                  <a:cubicBezTo>
                    <a:pt x="80033" y="21968"/>
                    <a:pt x="80139" y="22127"/>
                    <a:pt x="80272" y="22260"/>
                  </a:cubicBezTo>
                  <a:lnTo>
                    <a:pt x="85983" y="17532"/>
                  </a:lnTo>
                  <a:lnTo>
                    <a:pt x="85531" y="17027"/>
                  </a:lnTo>
                  <a:close/>
                  <a:moveTo>
                    <a:pt x="10148" y="18833"/>
                  </a:moveTo>
                  <a:lnTo>
                    <a:pt x="9749" y="19365"/>
                  </a:lnTo>
                  <a:lnTo>
                    <a:pt x="15673" y="23827"/>
                  </a:lnTo>
                  <a:lnTo>
                    <a:pt x="16018" y="23402"/>
                  </a:lnTo>
                  <a:lnTo>
                    <a:pt x="10148" y="18833"/>
                  </a:lnTo>
                  <a:close/>
                  <a:moveTo>
                    <a:pt x="87630" y="19630"/>
                  </a:moveTo>
                  <a:lnTo>
                    <a:pt x="81680" y="24040"/>
                  </a:lnTo>
                  <a:lnTo>
                    <a:pt x="82025" y="24518"/>
                  </a:lnTo>
                  <a:lnTo>
                    <a:pt x="88028" y="20161"/>
                  </a:lnTo>
                  <a:lnTo>
                    <a:pt x="87630" y="19630"/>
                  </a:lnTo>
                  <a:close/>
                  <a:moveTo>
                    <a:pt x="8182" y="21543"/>
                  </a:moveTo>
                  <a:cubicBezTo>
                    <a:pt x="8076" y="21729"/>
                    <a:pt x="7943" y="21915"/>
                    <a:pt x="7810" y="22101"/>
                  </a:cubicBezTo>
                  <a:lnTo>
                    <a:pt x="14052" y="26165"/>
                  </a:lnTo>
                  <a:lnTo>
                    <a:pt x="14345" y="25686"/>
                  </a:lnTo>
                  <a:lnTo>
                    <a:pt x="8182" y="21543"/>
                  </a:lnTo>
                  <a:close/>
                  <a:moveTo>
                    <a:pt x="89542" y="22366"/>
                  </a:moveTo>
                  <a:lnTo>
                    <a:pt x="83273" y="26377"/>
                  </a:lnTo>
                  <a:cubicBezTo>
                    <a:pt x="83380" y="26536"/>
                    <a:pt x="83486" y="26696"/>
                    <a:pt x="83566" y="26855"/>
                  </a:cubicBezTo>
                  <a:lnTo>
                    <a:pt x="83592" y="26855"/>
                  </a:lnTo>
                  <a:lnTo>
                    <a:pt x="89887" y="22924"/>
                  </a:lnTo>
                  <a:cubicBezTo>
                    <a:pt x="89781" y="22738"/>
                    <a:pt x="89648" y="22552"/>
                    <a:pt x="89542" y="22366"/>
                  </a:cubicBezTo>
                  <a:close/>
                  <a:moveTo>
                    <a:pt x="6429" y="24411"/>
                  </a:moveTo>
                  <a:cubicBezTo>
                    <a:pt x="6296" y="24597"/>
                    <a:pt x="6190" y="24783"/>
                    <a:pt x="6084" y="24969"/>
                  </a:cubicBezTo>
                  <a:lnTo>
                    <a:pt x="12565" y="28582"/>
                  </a:lnTo>
                  <a:cubicBezTo>
                    <a:pt x="12671" y="28422"/>
                    <a:pt x="12751" y="28263"/>
                    <a:pt x="12857" y="28104"/>
                  </a:cubicBezTo>
                  <a:lnTo>
                    <a:pt x="6429" y="24411"/>
                  </a:lnTo>
                  <a:close/>
                  <a:moveTo>
                    <a:pt x="91242" y="25261"/>
                  </a:moveTo>
                  <a:lnTo>
                    <a:pt x="84734" y="28821"/>
                  </a:lnTo>
                  <a:cubicBezTo>
                    <a:pt x="84814" y="28980"/>
                    <a:pt x="84894" y="29140"/>
                    <a:pt x="85000" y="29325"/>
                  </a:cubicBezTo>
                  <a:lnTo>
                    <a:pt x="91561" y="25819"/>
                  </a:lnTo>
                  <a:lnTo>
                    <a:pt x="91242" y="25261"/>
                  </a:lnTo>
                  <a:close/>
                  <a:moveTo>
                    <a:pt x="4862" y="27360"/>
                  </a:moveTo>
                  <a:cubicBezTo>
                    <a:pt x="4756" y="27546"/>
                    <a:pt x="4649" y="27758"/>
                    <a:pt x="4570" y="27971"/>
                  </a:cubicBezTo>
                  <a:lnTo>
                    <a:pt x="11290" y="31132"/>
                  </a:lnTo>
                  <a:cubicBezTo>
                    <a:pt x="11370" y="30946"/>
                    <a:pt x="11449" y="30786"/>
                    <a:pt x="11529" y="30600"/>
                  </a:cubicBezTo>
                  <a:lnTo>
                    <a:pt x="4862" y="27360"/>
                  </a:lnTo>
                  <a:close/>
                  <a:moveTo>
                    <a:pt x="92730" y="28236"/>
                  </a:moveTo>
                  <a:lnTo>
                    <a:pt x="86009" y="31344"/>
                  </a:lnTo>
                  <a:cubicBezTo>
                    <a:pt x="86089" y="31504"/>
                    <a:pt x="86142" y="31690"/>
                    <a:pt x="86222" y="31849"/>
                  </a:cubicBezTo>
                  <a:lnTo>
                    <a:pt x="86248" y="31849"/>
                  </a:lnTo>
                  <a:lnTo>
                    <a:pt x="93022" y="28847"/>
                  </a:lnTo>
                  <a:cubicBezTo>
                    <a:pt x="92942" y="28635"/>
                    <a:pt x="92836" y="28422"/>
                    <a:pt x="92730" y="28236"/>
                  </a:cubicBezTo>
                  <a:close/>
                  <a:moveTo>
                    <a:pt x="3481" y="30415"/>
                  </a:moveTo>
                  <a:lnTo>
                    <a:pt x="3242" y="31052"/>
                  </a:lnTo>
                  <a:lnTo>
                    <a:pt x="10174" y="33735"/>
                  </a:lnTo>
                  <a:cubicBezTo>
                    <a:pt x="10227" y="33549"/>
                    <a:pt x="10307" y="33363"/>
                    <a:pt x="10387" y="33204"/>
                  </a:cubicBezTo>
                  <a:lnTo>
                    <a:pt x="10360" y="33204"/>
                  </a:lnTo>
                  <a:lnTo>
                    <a:pt x="3481" y="30415"/>
                  </a:lnTo>
                  <a:close/>
                  <a:moveTo>
                    <a:pt x="94031" y="31318"/>
                  </a:moveTo>
                  <a:lnTo>
                    <a:pt x="87098" y="33947"/>
                  </a:lnTo>
                  <a:cubicBezTo>
                    <a:pt x="87151" y="34107"/>
                    <a:pt x="87231" y="34293"/>
                    <a:pt x="87284" y="34479"/>
                  </a:cubicBezTo>
                  <a:lnTo>
                    <a:pt x="94270" y="31929"/>
                  </a:lnTo>
                  <a:lnTo>
                    <a:pt x="94031" y="31318"/>
                  </a:lnTo>
                  <a:close/>
                  <a:moveTo>
                    <a:pt x="2338" y="33575"/>
                  </a:moveTo>
                  <a:cubicBezTo>
                    <a:pt x="2285" y="33788"/>
                    <a:pt x="2206" y="34000"/>
                    <a:pt x="2153" y="34213"/>
                  </a:cubicBezTo>
                  <a:lnTo>
                    <a:pt x="9218" y="36418"/>
                  </a:lnTo>
                  <a:cubicBezTo>
                    <a:pt x="9298" y="36232"/>
                    <a:pt x="9351" y="36046"/>
                    <a:pt x="9404" y="35860"/>
                  </a:cubicBezTo>
                  <a:lnTo>
                    <a:pt x="2338" y="33575"/>
                  </a:lnTo>
                  <a:close/>
                  <a:moveTo>
                    <a:pt x="95120" y="34479"/>
                  </a:moveTo>
                  <a:lnTo>
                    <a:pt x="88001" y="36630"/>
                  </a:lnTo>
                  <a:cubicBezTo>
                    <a:pt x="88055" y="36816"/>
                    <a:pt x="88108" y="37002"/>
                    <a:pt x="88161" y="37188"/>
                  </a:cubicBezTo>
                  <a:lnTo>
                    <a:pt x="95306" y="35116"/>
                  </a:lnTo>
                  <a:cubicBezTo>
                    <a:pt x="95226" y="34904"/>
                    <a:pt x="95173" y="34691"/>
                    <a:pt x="95120" y="34479"/>
                  </a:cubicBezTo>
                  <a:close/>
                  <a:moveTo>
                    <a:pt x="1435" y="36789"/>
                  </a:moveTo>
                  <a:lnTo>
                    <a:pt x="1276" y="37454"/>
                  </a:lnTo>
                  <a:lnTo>
                    <a:pt x="8501" y="39154"/>
                  </a:lnTo>
                  <a:cubicBezTo>
                    <a:pt x="8527" y="38968"/>
                    <a:pt x="8581" y="38755"/>
                    <a:pt x="8634" y="38596"/>
                  </a:cubicBezTo>
                  <a:lnTo>
                    <a:pt x="1435" y="36789"/>
                  </a:lnTo>
                  <a:close/>
                  <a:moveTo>
                    <a:pt x="95970" y="37693"/>
                  </a:moveTo>
                  <a:lnTo>
                    <a:pt x="88745" y="39366"/>
                  </a:lnTo>
                  <a:cubicBezTo>
                    <a:pt x="88772" y="39552"/>
                    <a:pt x="88825" y="39738"/>
                    <a:pt x="88851" y="39924"/>
                  </a:cubicBezTo>
                  <a:lnTo>
                    <a:pt x="96103" y="38357"/>
                  </a:lnTo>
                  <a:cubicBezTo>
                    <a:pt x="96076" y="38144"/>
                    <a:pt x="96023" y="37932"/>
                    <a:pt x="95970" y="37693"/>
                  </a:cubicBezTo>
                  <a:close/>
                  <a:moveTo>
                    <a:pt x="745" y="40057"/>
                  </a:moveTo>
                  <a:cubicBezTo>
                    <a:pt x="692" y="40296"/>
                    <a:pt x="665" y="40508"/>
                    <a:pt x="638" y="40721"/>
                  </a:cubicBezTo>
                  <a:lnTo>
                    <a:pt x="7943" y="41916"/>
                  </a:lnTo>
                  <a:cubicBezTo>
                    <a:pt x="7970" y="41757"/>
                    <a:pt x="7996" y="41544"/>
                    <a:pt x="8023" y="41358"/>
                  </a:cubicBezTo>
                  <a:lnTo>
                    <a:pt x="8049" y="41358"/>
                  </a:lnTo>
                  <a:lnTo>
                    <a:pt x="745" y="40057"/>
                  </a:lnTo>
                  <a:close/>
                  <a:moveTo>
                    <a:pt x="96608" y="40986"/>
                  </a:moveTo>
                  <a:lnTo>
                    <a:pt x="89276" y="42155"/>
                  </a:lnTo>
                  <a:cubicBezTo>
                    <a:pt x="89303" y="42341"/>
                    <a:pt x="89330" y="42527"/>
                    <a:pt x="89356" y="42713"/>
                  </a:cubicBezTo>
                  <a:lnTo>
                    <a:pt x="96687" y="41650"/>
                  </a:lnTo>
                  <a:lnTo>
                    <a:pt x="96608" y="40986"/>
                  </a:lnTo>
                  <a:close/>
                  <a:moveTo>
                    <a:pt x="267" y="43377"/>
                  </a:moveTo>
                  <a:cubicBezTo>
                    <a:pt x="240" y="43589"/>
                    <a:pt x="213" y="43828"/>
                    <a:pt x="187" y="44041"/>
                  </a:cubicBezTo>
                  <a:lnTo>
                    <a:pt x="7571" y="44732"/>
                  </a:lnTo>
                  <a:cubicBezTo>
                    <a:pt x="7598" y="44546"/>
                    <a:pt x="7624" y="44360"/>
                    <a:pt x="7651" y="44174"/>
                  </a:cubicBezTo>
                  <a:lnTo>
                    <a:pt x="7624" y="44174"/>
                  </a:lnTo>
                  <a:lnTo>
                    <a:pt x="267" y="43377"/>
                  </a:lnTo>
                  <a:close/>
                  <a:moveTo>
                    <a:pt x="97006" y="44307"/>
                  </a:moveTo>
                  <a:lnTo>
                    <a:pt x="89595" y="44971"/>
                  </a:lnTo>
                  <a:cubicBezTo>
                    <a:pt x="89622" y="45157"/>
                    <a:pt x="89648" y="45343"/>
                    <a:pt x="89648" y="45528"/>
                  </a:cubicBezTo>
                  <a:lnTo>
                    <a:pt x="97059" y="44971"/>
                  </a:lnTo>
                  <a:cubicBezTo>
                    <a:pt x="97059" y="44758"/>
                    <a:pt x="97006" y="44546"/>
                    <a:pt x="97006" y="44307"/>
                  </a:cubicBezTo>
                  <a:close/>
                  <a:moveTo>
                    <a:pt x="28" y="46724"/>
                  </a:moveTo>
                  <a:cubicBezTo>
                    <a:pt x="28" y="46936"/>
                    <a:pt x="1" y="47175"/>
                    <a:pt x="1" y="47388"/>
                  </a:cubicBezTo>
                  <a:lnTo>
                    <a:pt x="7412" y="47574"/>
                  </a:lnTo>
                  <a:cubicBezTo>
                    <a:pt x="7412" y="47388"/>
                    <a:pt x="7438" y="47175"/>
                    <a:pt x="7438" y="46989"/>
                  </a:cubicBezTo>
                  <a:lnTo>
                    <a:pt x="28" y="46724"/>
                  </a:lnTo>
                  <a:close/>
                  <a:moveTo>
                    <a:pt x="97192" y="47653"/>
                  </a:moveTo>
                  <a:lnTo>
                    <a:pt x="89781" y="47786"/>
                  </a:lnTo>
                  <a:cubicBezTo>
                    <a:pt x="89755" y="47972"/>
                    <a:pt x="89755" y="48185"/>
                    <a:pt x="89781" y="48371"/>
                  </a:cubicBezTo>
                  <a:lnTo>
                    <a:pt x="97192" y="48318"/>
                  </a:lnTo>
                  <a:lnTo>
                    <a:pt x="97192" y="47653"/>
                  </a:lnTo>
                  <a:close/>
                  <a:moveTo>
                    <a:pt x="89781" y="48583"/>
                  </a:moveTo>
                  <a:lnTo>
                    <a:pt x="89781" y="49141"/>
                  </a:lnTo>
                  <a:lnTo>
                    <a:pt x="97192" y="49247"/>
                  </a:lnTo>
                  <a:lnTo>
                    <a:pt x="97192" y="48583"/>
                  </a:lnTo>
                  <a:close/>
                  <a:moveTo>
                    <a:pt x="7412" y="49832"/>
                  </a:moveTo>
                  <a:lnTo>
                    <a:pt x="1" y="50044"/>
                  </a:lnTo>
                  <a:cubicBezTo>
                    <a:pt x="1" y="50257"/>
                    <a:pt x="1" y="50496"/>
                    <a:pt x="28" y="50708"/>
                  </a:cubicBezTo>
                  <a:lnTo>
                    <a:pt x="7438" y="50389"/>
                  </a:lnTo>
                  <a:lnTo>
                    <a:pt x="7412" y="49832"/>
                  </a:lnTo>
                  <a:close/>
                  <a:moveTo>
                    <a:pt x="89675" y="51425"/>
                  </a:moveTo>
                  <a:cubicBezTo>
                    <a:pt x="89648" y="51611"/>
                    <a:pt x="89648" y="51797"/>
                    <a:pt x="89622" y="51983"/>
                  </a:cubicBezTo>
                  <a:lnTo>
                    <a:pt x="97033" y="52594"/>
                  </a:lnTo>
                  <a:cubicBezTo>
                    <a:pt x="97033" y="52355"/>
                    <a:pt x="97059" y="52142"/>
                    <a:pt x="97086" y="51930"/>
                  </a:cubicBezTo>
                  <a:lnTo>
                    <a:pt x="89675" y="51425"/>
                  </a:lnTo>
                  <a:close/>
                  <a:moveTo>
                    <a:pt x="7598" y="52674"/>
                  </a:moveTo>
                  <a:lnTo>
                    <a:pt x="213" y="53391"/>
                  </a:lnTo>
                  <a:cubicBezTo>
                    <a:pt x="240" y="53603"/>
                    <a:pt x="267" y="53816"/>
                    <a:pt x="293" y="54055"/>
                  </a:cubicBezTo>
                  <a:lnTo>
                    <a:pt x="7651" y="53232"/>
                  </a:lnTo>
                  <a:lnTo>
                    <a:pt x="7598" y="52674"/>
                  </a:lnTo>
                  <a:close/>
                  <a:moveTo>
                    <a:pt x="89409" y="54241"/>
                  </a:moveTo>
                  <a:cubicBezTo>
                    <a:pt x="89356" y="54427"/>
                    <a:pt x="89330" y="54613"/>
                    <a:pt x="89330" y="54799"/>
                  </a:cubicBezTo>
                  <a:lnTo>
                    <a:pt x="96661" y="55914"/>
                  </a:lnTo>
                  <a:cubicBezTo>
                    <a:pt x="96687" y="55675"/>
                    <a:pt x="96714" y="55463"/>
                    <a:pt x="96740" y="55250"/>
                  </a:cubicBezTo>
                  <a:lnTo>
                    <a:pt x="89409" y="54241"/>
                  </a:lnTo>
                  <a:close/>
                  <a:moveTo>
                    <a:pt x="7970" y="55463"/>
                  </a:moveTo>
                  <a:lnTo>
                    <a:pt x="665" y="56711"/>
                  </a:lnTo>
                  <a:cubicBezTo>
                    <a:pt x="718" y="56924"/>
                    <a:pt x="745" y="57136"/>
                    <a:pt x="798" y="57375"/>
                  </a:cubicBezTo>
                  <a:lnTo>
                    <a:pt x="8102" y="56047"/>
                  </a:lnTo>
                  <a:cubicBezTo>
                    <a:pt x="8049" y="55835"/>
                    <a:pt x="7996" y="55649"/>
                    <a:pt x="7970" y="55463"/>
                  </a:cubicBezTo>
                  <a:close/>
                  <a:moveTo>
                    <a:pt x="88905" y="57030"/>
                  </a:moveTo>
                  <a:cubicBezTo>
                    <a:pt x="88854" y="57208"/>
                    <a:pt x="88827" y="57385"/>
                    <a:pt x="88779" y="57563"/>
                  </a:cubicBezTo>
                  <a:lnTo>
                    <a:pt x="88779" y="57563"/>
                  </a:lnTo>
                  <a:lnTo>
                    <a:pt x="88772" y="57561"/>
                  </a:lnTo>
                  <a:lnTo>
                    <a:pt x="88772" y="57588"/>
                  </a:lnTo>
                  <a:cubicBezTo>
                    <a:pt x="88774" y="57579"/>
                    <a:pt x="88776" y="57571"/>
                    <a:pt x="88779" y="57563"/>
                  </a:cubicBezTo>
                  <a:lnTo>
                    <a:pt x="88779" y="57563"/>
                  </a:lnTo>
                  <a:lnTo>
                    <a:pt x="96023" y="59208"/>
                  </a:lnTo>
                  <a:cubicBezTo>
                    <a:pt x="96076" y="58996"/>
                    <a:pt x="96130" y="58757"/>
                    <a:pt x="96156" y="58544"/>
                  </a:cubicBezTo>
                  <a:lnTo>
                    <a:pt x="88905" y="57030"/>
                  </a:lnTo>
                  <a:close/>
                  <a:moveTo>
                    <a:pt x="8554" y="58252"/>
                  </a:moveTo>
                  <a:lnTo>
                    <a:pt x="1329" y="59978"/>
                  </a:lnTo>
                  <a:lnTo>
                    <a:pt x="1488" y="60642"/>
                  </a:lnTo>
                  <a:lnTo>
                    <a:pt x="8687" y="58810"/>
                  </a:lnTo>
                  <a:cubicBezTo>
                    <a:pt x="8634" y="58624"/>
                    <a:pt x="8581" y="58438"/>
                    <a:pt x="8554" y="58252"/>
                  </a:cubicBezTo>
                  <a:close/>
                  <a:moveTo>
                    <a:pt x="88241" y="59766"/>
                  </a:moveTo>
                  <a:cubicBezTo>
                    <a:pt x="88161" y="59978"/>
                    <a:pt x="88134" y="60138"/>
                    <a:pt x="88081" y="60324"/>
                  </a:cubicBezTo>
                  <a:lnTo>
                    <a:pt x="95173" y="62449"/>
                  </a:lnTo>
                  <a:cubicBezTo>
                    <a:pt x="95253" y="62236"/>
                    <a:pt x="95306" y="62024"/>
                    <a:pt x="95359" y="61785"/>
                  </a:cubicBezTo>
                  <a:lnTo>
                    <a:pt x="88241" y="59766"/>
                  </a:lnTo>
                  <a:close/>
                  <a:moveTo>
                    <a:pt x="9298" y="60988"/>
                  </a:moveTo>
                  <a:lnTo>
                    <a:pt x="2232" y="63192"/>
                  </a:lnTo>
                  <a:cubicBezTo>
                    <a:pt x="2285" y="63405"/>
                    <a:pt x="2365" y="63644"/>
                    <a:pt x="2418" y="63856"/>
                  </a:cubicBezTo>
                  <a:lnTo>
                    <a:pt x="9484" y="61519"/>
                  </a:lnTo>
                  <a:cubicBezTo>
                    <a:pt x="9404" y="61333"/>
                    <a:pt x="9351" y="61147"/>
                    <a:pt x="9298" y="60988"/>
                  </a:cubicBezTo>
                  <a:close/>
                  <a:moveTo>
                    <a:pt x="87391" y="62475"/>
                  </a:moveTo>
                  <a:cubicBezTo>
                    <a:pt x="87311" y="62661"/>
                    <a:pt x="87231" y="62847"/>
                    <a:pt x="87178" y="63006"/>
                  </a:cubicBezTo>
                  <a:lnTo>
                    <a:pt x="94111" y="65610"/>
                  </a:lnTo>
                  <a:lnTo>
                    <a:pt x="94350" y="64972"/>
                  </a:lnTo>
                  <a:lnTo>
                    <a:pt x="87391" y="62475"/>
                  </a:lnTo>
                  <a:close/>
                  <a:moveTo>
                    <a:pt x="10254" y="63671"/>
                  </a:moveTo>
                  <a:lnTo>
                    <a:pt x="3348" y="66380"/>
                  </a:lnTo>
                  <a:cubicBezTo>
                    <a:pt x="3427" y="66592"/>
                    <a:pt x="3507" y="66778"/>
                    <a:pt x="3587" y="66991"/>
                  </a:cubicBezTo>
                  <a:lnTo>
                    <a:pt x="10466" y="64175"/>
                  </a:lnTo>
                  <a:lnTo>
                    <a:pt x="10254" y="63671"/>
                  </a:lnTo>
                  <a:close/>
                  <a:moveTo>
                    <a:pt x="86301" y="65105"/>
                  </a:moveTo>
                  <a:cubicBezTo>
                    <a:pt x="86250" y="65283"/>
                    <a:pt x="86175" y="65462"/>
                    <a:pt x="86099" y="65640"/>
                  </a:cubicBezTo>
                  <a:lnTo>
                    <a:pt x="86099" y="65640"/>
                  </a:lnTo>
                  <a:lnTo>
                    <a:pt x="86089" y="65636"/>
                  </a:lnTo>
                  <a:lnTo>
                    <a:pt x="86089" y="65663"/>
                  </a:lnTo>
                  <a:cubicBezTo>
                    <a:pt x="86092" y="65655"/>
                    <a:pt x="86095" y="65648"/>
                    <a:pt x="86099" y="65640"/>
                  </a:cubicBezTo>
                  <a:lnTo>
                    <a:pt x="86099" y="65640"/>
                  </a:lnTo>
                  <a:lnTo>
                    <a:pt x="92836" y="68717"/>
                  </a:lnTo>
                  <a:cubicBezTo>
                    <a:pt x="92915" y="68505"/>
                    <a:pt x="93022" y="68319"/>
                    <a:pt x="93101" y="68106"/>
                  </a:cubicBezTo>
                  <a:lnTo>
                    <a:pt x="86301" y="65105"/>
                  </a:lnTo>
                  <a:close/>
                  <a:moveTo>
                    <a:pt x="11370" y="66247"/>
                  </a:moveTo>
                  <a:lnTo>
                    <a:pt x="4676" y="69435"/>
                  </a:lnTo>
                  <a:lnTo>
                    <a:pt x="4968" y="70045"/>
                  </a:lnTo>
                  <a:lnTo>
                    <a:pt x="11635" y="66752"/>
                  </a:lnTo>
                  <a:cubicBezTo>
                    <a:pt x="11529" y="66592"/>
                    <a:pt x="11449" y="66406"/>
                    <a:pt x="11370" y="66247"/>
                  </a:cubicBezTo>
                  <a:close/>
                  <a:moveTo>
                    <a:pt x="85080" y="67681"/>
                  </a:moveTo>
                  <a:lnTo>
                    <a:pt x="84814" y="68186"/>
                  </a:lnTo>
                  <a:lnTo>
                    <a:pt x="91348" y="71719"/>
                  </a:lnTo>
                  <a:lnTo>
                    <a:pt x="91640" y="71135"/>
                  </a:lnTo>
                  <a:lnTo>
                    <a:pt x="85080" y="67681"/>
                  </a:lnTo>
                  <a:close/>
                  <a:moveTo>
                    <a:pt x="12671" y="68744"/>
                  </a:moveTo>
                  <a:lnTo>
                    <a:pt x="12671" y="68770"/>
                  </a:lnTo>
                  <a:lnTo>
                    <a:pt x="6217" y="72383"/>
                  </a:lnTo>
                  <a:cubicBezTo>
                    <a:pt x="6323" y="72595"/>
                    <a:pt x="6429" y="72781"/>
                    <a:pt x="6535" y="72967"/>
                  </a:cubicBezTo>
                  <a:lnTo>
                    <a:pt x="12963" y="69249"/>
                  </a:lnTo>
                  <a:cubicBezTo>
                    <a:pt x="12857" y="69089"/>
                    <a:pt x="12777" y="68930"/>
                    <a:pt x="12671" y="68744"/>
                  </a:cubicBezTo>
                  <a:close/>
                  <a:moveTo>
                    <a:pt x="83698" y="70152"/>
                  </a:moveTo>
                  <a:lnTo>
                    <a:pt x="83380" y="70630"/>
                  </a:lnTo>
                  <a:lnTo>
                    <a:pt x="89648" y="74614"/>
                  </a:lnTo>
                  <a:cubicBezTo>
                    <a:pt x="89781" y="74428"/>
                    <a:pt x="89887" y="74242"/>
                    <a:pt x="89994" y="74056"/>
                  </a:cubicBezTo>
                  <a:lnTo>
                    <a:pt x="83698" y="70152"/>
                  </a:lnTo>
                  <a:close/>
                  <a:moveTo>
                    <a:pt x="14132" y="71161"/>
                  </a:moveTo>
                  <a:lnTo>
                    <a:pt x="7943" y="75252"/>
                  </a:lnTo>
                  <a:cubicBezTo>
                    <a:pt x="8076" y="75438"/>
                    <a:pt x="8182" y="75624"/>
                    <a:pt x="8315" y="75810"/>
                  </a:cubicBezTo>
                  <a:lnTo>
                    <a:pt x="14451" y="71639"/>
                  </a:lnTo>
                  <a:cubicBezTo>
                    <a:pt x="14345" y="71480"/>
                    <a:pt x="14238" y="71320"/>
                    <a:pt x="14132" y="71161"/>
                  </a:cubicBezTo>
                  <a:close/>
                  <a:moveTo>
                    <a:pt x="82131" y="72489"/>
                  </a:moveTo>
                  <a:lnTo>
                    <a:pt x="81786" y="72967"/>
                  </a:lnTo>
                  <a:lnTo>
                    <a:pt x="87762" y="77350"/>
                  </a:lnTo>
                  <a:lnTo>
                    <a:pt x="88161" y="76819"/>
                  </a:lnTo>
                  <a:lnTo>
                    <a:pt x="82131" y="72489"/>
                  </a:lnTo>
                  <a:close/>
                  <a:moveTo>
                    <a:pt x="15779" y="73472"/>
                  </a:moveTo>
                  <a:lnTo>
                    <a:pt x="9882" y="77961"/>
                  </a:lnTo>
                  <a:cubicBezTo>
                    <a:pt x="10015" y="78147"/>
                    <a:pt x="10148" y="78333"/>
                    <a:pt x="10281" y="78492"/>
                  </a:cubicBezTo>
                  <a:lnTo>
                    <a:pt x="16124" y="73924"/>
                  </a:lnTo>
                  <a:lnTo>
                    <a:pt x="15779" y="73472"/>
                  </a:lnTo>
                  <a:close/>
                  <a:moveTo>
                    <a:pt x="80378" y="74747"/>
                  </a:moveTo>
                  <a:lnTo>
                    <a:pt x="80033" y="75199"/>
                  </a:lnTo>
                  <a:lnTo>
                    <a:pt x="85664" y="80006"/>
                  </a:lnTo>
                  <a:cubicBezTo>
                    <a:pt x="85823" y="79820"/>
                    <a:pt x="85956" y="79661"/>
                    <a:pt x="86089" y="79475"/>
                  </a:cubicBezTo>
                  <a:lnTo>
                    <a:pt x="80378" y="74747"/>
                  </a:lnTo>
                  <a:close/>
                  <a:moveTo>
                    <a:pt x="17585" y="75677"/>
                  </a:moveTo>
                  <a:lnTo>
                    <a:pt x="11981" y="80564"/>
                  </a:lnTo>
                  <a:lnTo>
                    <a:pt x="12432" y="81069"/>
                  </a:lnTo>
                  <a:lnTo>
                    <a:pt x="17957" y="76102"/>
                  </a:lnTo>
                  <a:cubicBezTo>
                    <a:pt x="17824" y="75969"/>
                    <a:pt x="17691" y="75810"/>
                    <a:pt x="17585" y="75677"/>
                  </a:cubicBezTo>
                  <a:close/>
                  <a:moveTo>
                    <a:pt x="78492" y="76872"/>
                  </a:moveTo>
                  <a:lnTo>
                    <a:pt x="78120" y="77297"/>
                  </a:lnTo>
                  <a:lnTo>
                    <a:pt x="83433" y="82450"/>
                  </a:lnTo>
                  <a:cubicBezTo>
                    <a:pt x="83566" y="82291"/>
                    <a:pt x="83725" y="82131"/>
                    <a:pt x="83884" y="81972"/>
                  </a:cubicBezTo>
                  <a:lnTo>
                    <a:pt x="78492" y="76872"/>
                  </a:lnTo>
                  <a:close/>
                  <a:moveTo>
                    <a:pt x="19524" y="77749"/>
                  </a:moveTo>
                  <a:lnTo>
                    <a:pt x="14291" y="83008"/>
                  </a:lnTo>
                  <a:lnTo>
                    <a:pt x="14743" y="83459"/>
                  </a:lnTo>
                  <a:lnTo>
                    <a:pt x="19923" y="78147"/>
                  </a:lnTo>
                  <a:lnTo>
                    <a:pt x="19524" y="77749"/>
                  </a:lnTo>
                  <a:close/>
                  <a:moveTo>
                    <a:pt x="76473" y="78864"/>
                  </a:moveTo>
                  <a:lnTo>
                    <a:pt x="76048" y="79263"/>
                  </a:lnTo>
                  <a:lnTo>
                    <a:pt x="81016" y="84788"/>
                  </a:lnTo>
                  <a:lnTo>
                    <a:pt x="81494" y="84336"/>
                  </a:lnTo>
                  <a:lnTo>
                    <a:pt x="76473" y="78864"/>
                  </a:lnTo>
                  <a:close/>
                  <a:moveTo>
                    <a:pt x="21596" y="79688"/>
                  </a:moveTo>
                  <a:lnTo>
                    <a:pt x="16735" y="85292"/>
                  </a:lnTo>
                  <a:lnTo>
                    <a:pt x="17240" y="85717"/>
                  </a:lnTo>
                  <a:lnTo>
                    <a:pt x="22021" y="80059"/>
                  </a:lnTo>
                  <a:lnTo>
                    <a:pt x="21596" y="79688"/>
                  </a:lnTo>
                  <a:close/>
                  <a:moveTo>
                    <a:pt x="74322" y="80724"/>
                  </a:moveTo>
                  <a:lnTo>
                    <a:pt x="73897" y="81069"/>
                  </a:lnTo>
                  <a:lnTo>
                    <a:pt x="78466" y="86913"/>
                  </a:lnTo>
                  <a:lnTo>
                    <a:pt x="78970" y="86514"/>
                  </a:lnTo>
                  <a:lnTo>
                    <a:pt x="74322" y="80724"/>
                  </a:lnTo>
                  <a:close/>
                  <a:moveTo>
                    <a:pt x="23801" y="81467"/>
                  </a:moveTo>
                  <a:lnTo>
                    <a:pt x="19312" y="87391"/>
                  </a:lnTo>
                  <a:lnTo>
                    <a:pt x="19843" y="87789"/>
                  </a:lnTo>
                  <a:lnTo>
                    <a:pt x="24252" y="81813"/>
                  </a:lnTo>
                  <a:lnTo>
                    <a:pt x="23801" y="81467"/>
                  </a:lnTo>
                  <a:close/>
                  <a:moveTo>
                    <a:pt x="72064" y="82424"/>
                  </a:moveTo>
                  <a:cubicBezTo>
                    <a:pt x="71905" y="82530"/>
                    <a:pt x="71772" y="82636"/>
                    <a:pt x="71613" y="82742"/>
                  </a:cubicBezTo>
                  <a:lnTo>
                    <a:pt x="75756" y="88905"/>
                  </a:lnTo>
                  <a:lnTo>
                    <a:pt x="76314" y="88506"/>
                  </a:lnTo>
                  <a:lnTo>
                    <a:pt x="72064" y="82424"/>
                  </a:lnTo>
                  <a:close/>
                  <a:moveTo>
                    <a:pt x="26112" y="83088"/>
                  </a:moveTo>
                  <a:lnTo>
                    <a:pt x="26112" y="83114"/>
                  </a:lnTo>
                  <a:lnTo>
                    <a:pt x="22074" y="89330"/>
                  </a:lnTo>
                  <a:cubicBezTo>
                    <a:pt x="22260" y="89436"/>
                    <a:pt x="22446" y="89569"/>
                    <a:pt x="22632" y="89675"/>
                  </a:cubicBezTo>
                  <a:lnTo>
                    <a:pt x="26590" y="83406"/>
                  </a:lnTo>
                  <a:cubicBezTo>
                    <a:pt x="26430" y="83300"/>
                    <a:pt x="26271" y="83194"/>
                    <a:pt x="26112" y="83088"/>
                  </a:cubicBezTo>
                  <a:close/>
                  <a:moveTo>
                    <a:pt x="69700" y="83964"/>
                  </a:moveTo>
                  <a:cubicBezTo>
                    <a:pt x="69514" y="84044"/>
                    <a:pt x="69355" y="84150"/>
                    <a:pt x="69195" y="84256"/>
                  </a:cubicBezTo>
                  <a:lnTo>
                    <a:pt x="72941" y="90658"/>
                  </a:lnTo>
                  <a:lnTo>
                    <a:pt x="73499" y="90313"/>
                  </a:lnTo>
                  <a:lnTo>
                    <a:pt x="69700" y="83964"/>
                  </a:lnTo>
                  <a:close/>
                  <a:moveTo>
                    <a:pt x="28555" y="84575"/>
                  </a:moveTo>
                  <a:lnTo>
                    <a:pt x="24943" y="91056"/>
                  </a:lnTo>
                  <a:lnTo>
                    <a:pt x="25527" y="91375"/>
                  </a:lnTo>
                  <a:lnTo>
                    <a:pt x="29060" y="84867"/>
                  </a:lnTo>
                  <a:lnTo>
                    <a:pt x="28555" y="84575"/>
                  </a:lnTo>
                  <a:close/>
                  <a:moveTo>
                    <a:pt x="67203" y="85319"/>
                  </a:moveTo>
                  <a:lnTo>
                    <a:pt x="66699" y="85584"/>
                  </a:lnTo>
                  <a:lnTo>
                    <a:pt x="69966" y="92225"/>
                  </a:lnTo>
                  <a:lnTo>
                    <a:pt x="70577" y="91933"/>
                  </a:lnTo>
                  <a:lnTo>
                    <a:pt x="67203" y="85319"/>
                  </a:lnTo>
                  <a:close/>
                  <a:moveTo>
                    <a:pt x="31079" y="85877"/>
                  </a:moveTo>
                  <a:lnTo>
                    <a:pt x="27918" y="92597"/>
                  </a:lnTo>
                  <a:lnTo>
                    <a:pt x="28529" y="92863"/>
                  </a:lnTo>
                  <a:lnTo>
                    <a:pt x="31610" y="86116"/>
                  </a:lnTo>
                  <a:lnTo>
                    <a:pt x="31079" y="85877"/>
                  </a:lnTo>
                  <a:close/>
                  <a:moveTo>
                    <a:pt x="64653" y="86514"/>
                  </a:moveTo>
                  <a:lnTo>
                    <a:pt x="64122" y="86727"/>
                  </a:lnTo>
                  <a:lnTo>
                    <a:pt x="66911" y="93606"/>
                  </a:lnTo>
                  <a:cubicBezTo>
                    <a:pt x="67124" y="93527"/>
                    <a:pt x="67336" y="93420"/>
                    <a:pt x="67549" y="93341"/>
                  </a:cubicBezTo>
                  <a:lnTo>
                    <a:pt x="64653" y="86514"/>
                  </a:lnTo>
                  <a:close/>
                  <a:moveTo>
                    <a:pt x="33682" y="86992"/>
                  </a:moveTo>
                  <a:lnTo>
                    <a:pt x="30999" y="93898"/>
                  </a:lnTo>
                  <a:lnTo>
                    <a:pt x="31610" y="94137"/>
                  </a:lnTo>
                  <a:lnTo>
                    <a:pt x="34213" y="87178"/>
                  </a:lnTo>
                  <a:lnTo>
                    <a:pt x="33682" y="86992"/>
                  </a:lnTo>
                  <a:close/>
                  <a:moveTo>
                    <a:pt x="61997" y="87523"/>
                  </a:moveTo>
                  <a:lnTo>
                    <a:pt x="61466" y="87709"/>
                  </a:lnTo>
                  <a:lnTo>
                    <a:pt x="63803" y="94748"/>
                  </a:lnTo>
                  <a:lnTo>
                    <a:pt x="64414" y="94536"/>
                  </a:lnTo>
                  <a:lnTo>
                    <a:pt x="61997" y="87523"/>
                  </a:lnTo>
                  <a:close/>
                  <a:moveTo>
                    <a:pt x="36365" y="87922"/>
                  </a:moveTo>
                  <a:lnTo>
                    <a:pt x="34160" y="95014"/>
                  </a:lnTo>
                  <a:cubicBezTo>
                    <a:pt x="34372" y="95094"/>
                    <a:pt x="34585" y="95147"/>
                    <a:pt x="34797" y="95200"/>
                  </a:cubicBezTo>
                  <a:lnTo>
                    <a:pt x="36922" y="88081"/>
                  </a:lnTo>
                  <a:lnTo>
                    <a:pt x="36365" y="87922"/>
                  </a:lnTo>
                  <a:close/>
                  <a:moveTo>
                    <a:pt x="59288" y="88347"/>
                  </a:moveTo>
                  <a:lnTo>
                    <a:pt x="58757" y="88506"/>
                  </a:lnTo>
                  <a:lnTo>
                    <a:pt x="60563" y="95678"/>
                  </a:lnTo>
                  <a:lnTo>
                    <a:pt x="61227" y="95519"/>
                  </a:lnTo>
                  <a:lnTo>
                    <a:pt x="59288" y="88347"/>
                  </a:lnTo>
                  <a:close/>
                  <a:moveTo>
                    <a:pt x="39100" y="88666"/>
                  </a:moveTo>
                  <a:lnTo>
                    <a:pt x="37374" y="95891"/>
                  </a:lnTo>
                  <a:lnTo>
                    <a:pt x="38038" y="96023"/>
                  </a:lnTo>
                  <a:lnTo>
                    <a:pt x="39632" y="88798"/>
                  </a:lnTo>
                  <a:lnTo>
                    <a:pt x="39100" y="88666"/>
                  </a:lnTo>
                  <a:close/>
                  <a:moveTo>
                    <a:pt x="56525" y="88984"/>
                  </a:moveTo>
                  <a:lnTo>
                    <a:pt x="55994" y="89091"/>
                  </a:lnTo>
                  <a:lnTo>
                    <a:pt x="57296" y="96395"/>
                  </a:lnTo>
                  <a:lnTo>
                    <a:pt x="57960" y="96262"/>
                  </a:lnTo>
                  <a:lnTo>
                    <a:pt x="56525" y="88984"/>
                  </a:lnTo>
                  <a:close/>
                  <a:moveTo>
                    <a:pt x="41863" y="89223"/>
                  </a:moveTo>
                  <a:lnTo>
                    <a:pt x="40668" y="96528"/>
                  </a:lnTo>
                  <a:lnTo>
                    <a:pt x="41332" y="96634"/>
                  </a:lnTo>
                  <a:lnTo>
                    <a:pt x="42421" y="89303"/>
                  </a:lnTo>
                  <a:lnTo>
                    <a:pt x="41863" y="89223"/>
                  </a:lnTo>
                  <a:close/>
                  <a:moveTo>
                    <a:pt x="53736" y="89436"/>
                  </a:moveTo>
                  <a:lnTo>
                    <a:pt x="53178" y="89516"/>
                  </a:lnTo>
                  <a:lnTo>
                    <a:pt x="53975" y="96900"/>
                  </a:lnTo>
                  <a:lnTo>
                    <a:pt x="54639" y="96820"/>
                  </a:lnTo>
                  <a:lnTo>
                    <a:pt x="53736" y="89436"/>
                  </a:lnTo>
                  <a:close/>
                  <a:moveTo>
                    <a:pt x="44679" y="89569"/>
                  </a:moveTo>
                  <a:lnTo>
                    <a:pt x="43988" y="96953"/>
                  </a:lnTo>
                  <a:lnTo>
                    <a:pt x="44652" y="97006"/>
                  </a:lnTo>
                  <a:lnTo>
                    <a:pt x="45236" y="89622"/>
                  </a:lnTo>
                  <a:lnTo>
                    <a:pt x="44679" y="89569"/>
                  </a:lnTo>
                  <a:close/>
                  <a:moveTo>
                    <a:pt x="50921" y="89702"/>
                  </a:moveTo>
                  <a:lnTo>
                    <a:pt x="50336" y="89728"/>
                  </a:lnTo>
                  <a:lnTo>
                    <a:pt x="50682" y="97139"/>
                  </a:lnTo>
                  <a:lnTo>
                    <a:pt x="51346" y="97112"/>
                  </a:lnTo>
                  <a:lnTo>
                    <a:pt x="50921" y="89702"/>
                  </a:lnTo>
                  <a:close/>
                  <a:moveTo>
                    <a:pt x="47494" y="89755"/>
                  </a:moveTo>
                  <a:lnTo>
                    <a:pt x="47308" y="97166"/>
                  </a:lnTo>
                  <a:lnTo>
                    <a:pt x="47972" y="97166"/>
                  </a:lnTo>
                  <a:lnTo>
                    <a:pt x="48079" y="89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24"/>
          <p:cNvGrpSpPr/>
          <p:nvPr/>
        </p:nvGrpSpPr>
        <p:grpSpPr>
          <a:xfrm flipH="1">
            <a:off x="5" y="-318737"/>
            <a:ext cx="9143995" cy="5463187"/>
            <a:chOff x="5" y="-296212"/>
            <a:chExt cx="9143995" cy="5463187"/>
          </a:xfrm>
        </p:grpSpPr>
        <p:grpSp>
          <p:nvGrpSpPr>
            <p:cNvPr id="310" name="Google Shape;310;p24"/>
            <p:cNvGrpSpPr/>
            <p:nvPr/>
          </p:nvGrpSpPr>
          <p:grpSpPr>
            <a:xfrm flipH="1">
              <a:off x="5" y="-296212"/>
              <a:ext cx="9143995" cy="5463187"/>
              <a:chOff x="4" y="-296212"/>
              <a:chExt cx="9143995" cy="5463187"/>
            </a:xfrm>
          </p:grpSpPr>
          <p:pic>
            <p:nvPicPr>
              <p:cNvPr id="311" name="Google Shape;311;p24"/>
              <p:cNvPicPr preferRelativeResize="0"/>
              <p:nvPr/>
            </p:nvPicPr>
            <p:blipFill rotWithShape="1">
              <a:blip r:embed="rId2">
                <a:alphaModFix/>
              </a:blip>
              <a:srcRect l="74550" r="1326"/>
              <a:stretch/>
            </p:blipFill>
            <p:spPr>
              <a:xfrm>
                <a:off x="8325675" y="-296212"/>
                <a:ext cx="818324" cy="3213275"/>
              </a:xfrm>
              <a:prstGeom prst="rect">
                <a:avLst/>
              </a:prstGeom>
              <a:noFill/>
              <a:ln>
                <a:noFill/>
              </a:ln>
            </p:spPr>
          </p:pic>
          <p:pic>
            <p:nvPicPr>
              <p:cNvPr id="312" name="Google Shape;312;p24"/>
              <p:cNvPicPr preferRelativeResize="0"/>
              <p:nvPr/>
            </p:nvPicPr>
            <p:blipFill rotWithShape="1">
              <a:blip r:embed="rId3">
                <a:alphaModFix/>
              </a:blip>
              <a:srcRect l="10291" t="-6802" r="28154" b="4657"/>
              <a:stretch/>
            </p:blipFill>
            <p:spPr>
              <a:xfrm>
                <a:off x="4" y="3174050"/>
                <a:ext cx="1267959" cy="1992925"/>
              </a:xfrm>
              <a:prstGeom prst="rect">
                <a:avLst/>
              </a:prstGeom>
              <a:noFill/>
              <a:ln>
                <a:noFill/>
              </a:ln>
            </p:spPr>
          </p:pic>
          <p:pic>
            <p:nvPicPr>
              <p:cNvPr id="313" name="Google Shape;313;p24"/>
              <p:cNvPicPr preferRelativeResize="0"/>
              <p:nvPr/>
            </p:nvPicPr>
            <p:blipFill rotWithShape="1">
              <a:blip r:embed="rId4">
                <a:alphaModFix/>
              </a:blip>
              <a:srcRect l="-3694" t="8905" r="-3694" b="40319"/>
              <a:stretch/>
            </p:blipFill>
            <p:spPr>
              <a:xfrm>
                <a:off x="1942950" y="-22512"/>
                <a:ext cx="3328550" cy="1490724"/>
              </a:xfrm>
              <a:prstGeom prst="rect">
                <a:avLst/>
              </a:prstGeom>
              <a:noFill/>
              <a:ln>
                <a:noFill/>
              </a:ln>
            </p:spPr>
          </p:pic>
        </p:grpSp>
        <p:pic>
          <p:nvPicPr>
            <p:cNvPr id="314" name="Google Shape;314;p24"/>
            <p:cNvPicPr preferRelativeResize="0"/>
            <p:nvPr/>
          </p:nvPicPr>
          <p:blipFill rotWithShape="1">
            <a:blip r:embed="rId4">
              <a:alphaModFix/>
            </a:blip>
            <a:srcRect l="-3694" t="10439" r="-3694" b="38786"/>
            <a:stretch/>
          </p:blipFill>
          <p:spPr>
            <a:xfrm rot="10800000" flipH="1">
              <a:off x="3098488" y="4038300"/>
              <a:ext cx="3244651" cy="1127725"/>
            </a:xfrm>
            <a:prstGeom prst="rect">
              <a:avLst/>
            </a:prstGeom>
            <a:noFill/>
            <a:ln>
              <a:noFill/>
            </a:ln>
          </p:spPr>
        </p:pic>
      </p:grpSp>
      <p:sp>
        <p:nvSpPr>
          <p:cNvPr id="2" name="Slide Number Placeholder 1"/>
          <p:cNvSpPr>
            <a:spLocks noGrp="1"/>
          </p:cNvSpPr>
          <p:nvPr>
            <p:ph type="sldNum" sz="quarter" idx="10"/>
          </p:nvPr>
        </p:nvSpPr>
        <p:spPr/>
        <p:txBody>
          <a:bodyPr/>
          <a:lstStyle/>
          <a:p>
            <a:fld id="{DD406CD9-9967-4222-8621-9A6BEC8230F5}"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da"/>
              <a:buNone/>
              <a:defRPr sz="3000" b="1">
                <a:solidFill>
                  <a:schemeClr val="dk1"/>
                </a:solidFill>
                <a:latin typeface="Monda"/>
                <a:ea typeface="Monda"/>
                <a:cs typeface="Monda"/>
                <a:sym typeface="Monda"/>
              </a:defRPr>
            </a:lvl1pPr>
            <a:lvl2pPr lvl="1" rtl="0">
              <a:spcBef>
                <a:spcPts val="0"/>
              </a:spcBef>
              <a:spcAft>
                <a:spcPts val="0"/>
              </a:spcAft>
              <a:buClr>
                <a:schemeClr val="dk1"/>
              </a:buClr>
              <a:buSzPts val="3500"/>
              <a:buFont typeface="Monda"/>
              <a:buNone/>
              <a:defRPr sz="3500" b="1">
                <a:solidFill>
                  <a:schemeClr val="dk1"/>
                </a:solidFill>
                <a:latin typeface="Monda"/>
                <a:ea typeface="Monda"/>
                <a:cs typeface="Monda"/>
                <a:sym typeface="Monda"/>
              </a:defRPr>
            </a:lvl2pPr>
            <a:lvl3pPr lvl="2" rtl="0">
              <a:spcBef>
                <a:spcPts val="0"/>
              </a:spcBef>
              <a:spcAft>
                <a:spcPts val="0"/>
              </a:spcAft>
              <a:buClr>
                <a:schemeClr val="dk1"/>
              </a:buClr>
              <a:buSzPts val="3500"/>
              <a:buFont typeface="Monda"/>
              <a:buNone/>
              <a:defRPr sz="3500" b="1">
                <a:solidFill>
                  <a:schemeClr val="dk1"/>
                </a:solidFill>
                <a:latin typeface="Monda"/>
                <a:ea typeface="Monda"/>
                <a:cs typeface="Monda"/>
                <a:sym typeface="Monda"/>
              </a:defRPr>
            </a:lvl3pPr>
            <a:lvl4pPr lvl="3" rtl="0">
              <a:spcBef>
                <a:spcPts val="0"/>
              </a:spcBef>
              <a:spcAft>
                <a:spcPts val="0"/>
              </a:spcAft>
              <a:buClr>
                <a:schemeClr val="dk1"/>
              </a:buClr>
              <a:buSzPts val="3500"/>
              <a:buFont typeface="Monda"/>
              <a:buNone/>
              <a:defRPr sz="3500" b="1">
                <a:solidFill>
                  <a:schemeClr val="dk1"/>
                </a:solidFill>
                <a:latin typeface="Monda"/>
                <a:ea typeface="Monda"/>
                <a:cs typeface="Monda"/>
                <a:sym typeface="Monda"/>
              </a:defRPr>
            </a:lvl4pPr>
            <a:lvl5pPr lvl="4" rtl="0">
              <a:spcBef>
                <a:spcPts val="0"/>
              </a:spcBef>
              <a:spcAft>
                <a:spcPts val="0"/>
              </a:spcAft>
              <a:buClr>
                <a:schemeClr val="dk1"/>
              </a:buClr>
              <a:buSzPts val="3500"/>
              <a:buFont typeface="Monda"/>
              <a:buNone/>
              <a:defRPr sz="3500" b="1">
                <a:solidFill>
                  <a:schemeClr val="dk1"/>
                </a:solidFill>
                <a:latin typeface="Monda"/>
                <a:ea typeface="Monda"/>
                <a:cs typeface="Monda"/>
                <a:sym typeface="Monda"/>
              </a:defRPr>
            </a:lvl5pPr>
            <a:lvl6pPr lvl="5" rtl="0">
              <a:spcBef>
                <a:spcPts val="0"/>
              </a:spcBef>
              <a:spcAft>
                <a:spcPts val="0"/>
              </a:spcAft>
              <a:buClr>
                <a:schemeClr val="dk1"/>
              </a:buClr>
              <a:buSzPts val="3500"/>
              <a:buFont typeface="Monda"/>
              <a:buNone/>
              <a:defRPr sz="3500" b="1">
                <a:solidFill>
                  <a:schemeClr val="dk1"/>
                </a:solidFill>
                <a:latin typeface="Monda"/>
                <a:ea typeface="Monda"/>
                <a:cs typeface="Monda"/>
                <a:sym typeface="Monda"/>
              </a:defRPr>
            </a:lvl6pPr>
            <a:lvl7pPr lvl="6" rtl="0">
              <a:spcBef>
                <a:spcPts val="0"/>
              </a:spcBef>
              <a:spcAft>
                <a:spcPts val="0"/>
              </a:spcAft>
              <a:buClr>
                <a:schemeClr val="dk1"/>
              </a:buClr>
              <a:buSzPts val="3500"/>
              <a:buFont typeface="Monda"/>
              <a:buNone/>
              <a:defRPr sz="3500" b="1">
                <a:solidFill>
                  <a:schemeClr val="dk1"/>
                </a:solidFill>
                <a:latin typeface="Monda"/>
                <a:ea typeface="Monda"/>
                <a:cs typeface="Monda"/>
                <a:sym typeface="Monda"/>
              </a:defRPr>
            </a:lvl7pPr>
            <a:lvl8pPr lvl="7" rtl="0">
              <a:spcBef>
                <a:spcPts val="0"/>
              </a:spcBef>
              <a:spcAft>
                <a:spcPts val="0"/>
              </a:spcAft>
              <a:buClr>
                <a:schemeClr val="dk1"/>
              </a:buClr>
              <a:buSzPts val="3500"/>
              <a:buFont typeface="Monda"/>
              <a:buNone/>
              <a:defRPr sz="3500" b="1">
                <a:solidFill>
                  <a:schemeClr val="dk1"/>
                </a:solidFill>
                <a:latin typeface="Monda"/>
                <a:ea typeface="Monda"/>
                <a:cs typeface="Monda"/>
                <a:sym typeface="Monda"/>
              </a:defRPr>
            </a:lvl8pPr>
            <a:lvl9pPr lvl="8" rtl="0">
              <a:spcBef>
                <a:spcPts val="0"/>
              </a:spcBef>
              <a:spcAft>
                <a:spcPts val="0"/>
              </a:spcAft>
              <a:buClr>
                <a:schemeClr val="dk1"/>
              </a:buClr>
              <a:buSzPts val="3500"/>
              <a:buFont typeface="Monda"/>
              <a:buNone/>
              <a:defRPr sz="3500" b="1">
                <a:solidFill>
                  <a:schemeClr val="dk1"/>
                </a:solidFill>
                <a:latin typeface="Monda"/>
                <a:ea typeface="Monda"/>
                <a:cs typeface="Monda"/>
                <a:sym typeface="Monda"/>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1pPr>
            <a:lvl2pPr marL="914400" lvl="1"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2pPr>
            <a:lvl3pPr marL="1371600" lvl="2"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3pPr>
            <a:lvl4pPr marL="1828800" lvl="3"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4pPr>
            <a:lvl5pPr marL="2286000" lvl="4"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5pPr>
            <a:lvl6pPr marL="2743200" lvl="5"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6pPr>
            <a:lvl7pPr marL="3200400" lvl="6"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7pPr>
            <a:lvl8pPr marL="3657600" lvl="7"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8pPr>
            <a:lvl9pPr marL="4114800" lvl="8" indent="-304800">
              <a:lnSpc>
                <a:spcPct val="100000"/>
              </a:lnSpc>
              <a:spcBef>
                <a:spcPts val="0"/>
              </a:spcBef>
              <a:spcAft>
                <a:spcPts val="0"/>
              </a:spcAft>
              <a:buClr>
                <a:schemeClr val="dk1"/>
              </a:buClr>
              <a:buSzPts val="1200"/>
              <a:buFont typeface="Chivo"/>
              <a:buChar char="■"/>
              <a:defRPr sz="1200">
                <a:solidFill>
                  <a:schemeClr val="dk1"/>
                </a:solidFill>
                <a:latin typeface="Chivo"/>
                <a:ea typeface="Chivo"/>
                <a:cs typeface="Chivo"/>
                <a:sym typeface="Chivo"/>
              </a:defRPr>
            </a:lvl9pPr>
          </a:lstStyle>
          <a:p>
            <a:endParaRPr/>
          </a:p>
        </p:txBody>
      </p:sp>
      <p:sp>
        <p:nvSpPr>
          <p:cNvPr id="2" name="Slide Number Placeholder 1"/>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D406CD9-9967-4222-8621-9A6BEC8230F5}" type="slidenum">
              <a:rPr lang="en-IN" smtClean="0"/>
              <a:t>‹#›</a:t>
            </a:fld>
            <a:endParaRPr lang="en-IN"/>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74" r:id="rId3"/>
    <p:sldLayoutId id="2147483654" r:id="rId4"/>
    <p:sldLayoutId id="2147483655" r:id="rId5"/>
    <p:sldLayoutId id="2147483656" r:id="rId6"/>
    <p:sldLayoutId id="2147483658" r:id="rId7"/>
    <p:sldLayoutId id="2147483669" r:id="rId8"/>
    <p:sldLayoutId id="2147483670" r:id="rId9"/>
    <p:sldLayoutId id="214748371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smtClean="0"/>
              <a:t>Click to edit Master title style</a:t>
            </a:r>
            <a:endParaRPr lang="en-IN"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Slide Number Placeholder 5"/>
          <p:cNvSpPr>
            <a:spLocks noGrp="1"/>
          </p:cNvSpPr>
          <p:nvPr>
            <p:ph type="sldNum" sz="quarter" idx="4"/>
          </p:nvPr>
        </p:nvSpPr>
        <p:spPr>
          <a:xfrm>
            <a:off x="6871836" y="467444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03285E-A871-4612-BBED-F4332FE13966}" type="slidenum">
              <a:rPr lang="en-IN" smtClean="0"/>
              <a:t>‹#›</a:t>
            </a:fld>
            <a:endParaRPr lang="en-IN"/>
          </a:p>
        </p:txBody>
      </p:sp>
    </p:spTree>
    <p:extLst>
      <p:ext uri="{BB962C8B-B14F-4D97-AF65-F5344CB8AC3E}">
        <p14:creationId xmlns:p14="http://schemas.microsoft.com/office/powerpoint/2010/main" val="158304569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F1E6BC6-BBBE-4A80-A10E-46016368F5F1}" type="slidenum">
              <a:rPr lang="en-IN" smtClean="0"/>
              <a:t>‹#›</a:t>
            </a:fld>
            <a:endParaRPr lang="en-IN"/>
          </a:p>
        </p:txBody>
      </p:sp>
    </p:spTree>
    <p:extLst>
      <p:ext uri="{BB962C8B-B14F-4D97-AF65-F5344CB8AC3E}">
        <p14:creationId xmlns:p14="http://schemas.microsoft.com/office/powerpoint/2010/main" val="33599266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6AD2F84-8FE7-4298-B6B5-97DE1C84F3EE}" type="slidenum">
              <a:rPr lang="en-IN" smtClean="0"/>
              <a:t>‹#›</a:t>
            </a:fld>
            <a:endParaRPr lang="en-IN"/>
          </a:p>
        </p:txBody>
      </p:sp>
    </p:spTree>
    <p:extLst>
      <p:ext uri="{BB962C8B-B14F-4D97-AF65-F5344CB8AC3E}">
        <p14:creationId xmlns:p14="http://schemas.microsoft.com/office/powerpoint/2010/main" val="8112872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28"/>
          <p:cNvSpPr txBox="1">
            <a:spLocks noGrp="1"/>
          </p:cNvSpPr>
          <p:nvPr>
            <p:ph type="subTitle" idx="1"/>
          </p:nvPr>
        </p:nvSpPr>
        <p:spPr>
          <a:xfrm>
            <a:off x="1098429" y="2462547"/>
            <a:ext cx="6957900" cy="1446679"/>
          </a:xfrm>
          <a:prstGeom prst="rect">
            <a:avLst/>
          </a:prstGeom>
        </p:spPr>
        <p:txBody>
          <a:bodyPr spcFirstLastPara="1" wrap="square" lIns="91425" tIns="91425" rIns="91425" bIns="91425" anchor="t" anchorCtr="0">
            <a:noAutofit/>
          </a:bodyPr>
          <a:lstStyle/>
          <a:p>
            <a:r>
              <a:rPr lang="en-US" sz="2800" b="1" dirty="0">
                <a:solidFill>
                  <a:srgbClr val="C00000"/>
                </a:solidFill>
                <a:latin typeface="Times New Roman" pitchFamily="18" charset="0"/>
                <a:cs typeface="Times New Roman" pitchFamily="18" charset="0"/>
              </a:rPr>
              <a:t>Jos </a:t>
            </a:r>
            <a:r>
              <a:rPr lang="en-US" sz="2800" b="1" dirty="0" err="1">
                <a:solidFill>
                  <a:srgbClr val="C00000"/>
                </a:solidFill>
                <a:latin typeface="Times New Roman" pitchFamily="18" charset="0"/>
                <a:cs typeface="Times New Roman" pitchFamily="18" charset="0"/>
              </a:rPr>
              <a:t>Chathukulam</a:t>
            </a:r>
            <a:endParaRPr lang="en-US" sz="2800" b="1" dirty="0">
              <a:solidFill>
                <a:srgbClr val="C00000"/>
              </a:solidFill>
              <a:latin typeface="Times New Roman" pitchFamily="18" charset="0"/>
              <a:cs typeface="Times New Roman" pitchFamily="18" charset="0"/>
            </a:endParaRPr>
          </a:p>
          <a:p>
            <a:r>
              <a:rPr lang="en-US" b="1" dirty="0">
                <a:solidFill>
                  <a:srgbClr val="002060"/>
                </a:solidFill>
                <a:latin typeface="Times New Roman" pitchFamily="18" charset="0"/>
                <a:cs typeface="Times New Roman" pitchFamily="18" charset="0"/>
              </a:rPr>
              <a:t>Director</a:t>
            </a:r>
          </a:p>
          <a:p>
            <a:r>
              <a:rPr lang="en-US" b="1" dirty="0">
                <a:solidFill>
                  <a:srgbClr val="002060"/>
                </a:solidFill>
                <a:latin typeface="Times New Roman" pitchFamily="18" charset="0"/>
                <a:cs typeface="Times New Roman" pitchFamily="18" charset="0"/>
              </a:rPr>
              <a:t>Centre for Rural Management (CRM) </a:t>
            </a:r>
          </a:p>
          <a:p>
            <a:r>
              <a:rPr lang="en-US" b="1" dirty="0">
                <a:solidFill>
                  <a:srgbClr val="002060"/>
                </a:solidFill>
                <a:latin typeface="Times New Roman" pitchFamily="18" charset="0"/>
                <a:cs typeface="Times New Roman" pitchFamily="18" charset="0"/>
              </a:rPr>
              <a:t> Kerala (India)</a:t>
            </a:r>
          </a:p>
          <a:p>
            <a:pPr marL="0" lvl="0" indent="0" algn="ctr" rtl="0">
              <a:spcBef>
                <a:spcPts val="0"/>
              </a:spcBef>
              <a:spcAft>
                <a:spcPts val="0"/>
              </a:spcAft>
              <a:buNone/>
            </a:pPr>
            <a:endParaRPr dirty="0"/>
          </a:p>
        </p:txBody>
      </p:sp>
      <p:cxnSp>
        <p:nvCxnSpPr>
          <p:cNvPr id="327" name="Google Shape;327;p28"/>
          <p:cNvCxnSpPr/>
          <p:nvPr/>
        </p:nvCxnSpPr>
        <p:spPr>
          <a:xfrm>
            <a:off x="1567479" y="2308549"/>
            <a:ext cx="6019800" cy="0"/>
          </a:xfrm>
          <a:prstGeom prst="straightConnector1">
            <a:avLst/>
          </a:prstGeom>
          <a:noFill/>
          <a:ln w="19050" cap="flat" cmpd="sng">
            <a:solidFill>
              <a:schemeClr val="dk1"/>
            </a:solidFill>
            <a:prstDash val="solid"/>
            <a:round/>
            <a:headEnd type="none" w="med" len="med"/>
            <a:tailEnd type="none" w="med" len="med"/>
          </a:ln>
        </p:spPr>
      </p:cxnSp>
      <p:sp>
        <p:nvSpPr>
          <p:cNvPr id="2" name="Title 1"/>
          <p:cNvSpPr>
            <a:spLocks noGrp="1"/>
          </p:cNvSpPr>
          <p:nvPr>
            <p:ph type="ctrTitle"/>
          </p:nvPr>
        </p:nvSpPr>
        <p:spPr>
          <a:xfrm>
            <a:off x="785309" y="793347"/>
            <a:ext cx="8078992" cy="1669200"/>
          </a:xfrm>
        </p:spPr>
        <p:txBody>
          <a:bodyPr/>
          <a:lstStyle/>
          <a:p>
            <a:r>
              <a:rPr lang="en-US" sz="2000" u="sng" dirty="0">
                <a:solidFill>
                  <a:srgbClr val="7030A0"/>
                </a:solidFill>
                <a:latin typeface="Verdana" panose="020B0604030504040204" pitchFamily="34" charset="0"/>
                <a:ea typeface="Verdana" panose="020B0604030504040204" pitchFamily="34" charset="0"/>
              </a:rPr>
              <a:t>Home Grown Solutions for Sustaining Shared Futures</a:t>
            </a:r>
            <a:r>
              <a:rPr lang="en-US" sz="2800" u="sng" dirty="0">
                <a:solidFill>
                  <a:srgbClr val="7030A0"/>
                </a:solidFill>
                <a:latin typeface="Verdana" panose="020B0604030504040204" pitchFamily="34" charset="0"/>
                <a:ea typeface="Verdana" panose="020B0604030504040204" pitchFamily="34" charset="0"/>
              </a:rPr>
              <a:t> </a:t>
            </a:r>
            <a:br>
              <a:rPr lang="en-US" sz="2800" u="sng" dirty="0">
                <a:solidFill>
                  <a:srgbClr val="7030A0"/>
                </a:solidFill>
                <a:latin typeface="Verdana" panose="020B0604030504040204" pitchFamily="34" charset="0"/>
                <a:ea typeface="Verdana" panose="020B0604030504040204" pitchFamily="34" charset="0"/>
              </a:rPr>
            </a:br>
            <a:r>
              <a:rPr lang="en-US" sz="2000" u="sng" dirty="0">
                <a:solidFill>
                  <a:srgbClr val="7030A0"/>
                </a:solidFill>
                <a:latin typeface="Verdana" panose="020B0604030504040204" pitchFamily="34" charset="0"/>
                <a:ea typeface="Verdana" panose="020B0604030504040204" pitchFamily="34" charset="0"/>
              </a:rPr>
              <a:t>Narratives from Rwanda</a:t>
            </a:r>
            <a:r>
              <a:rPr lang="en-IN" sz="2800" dirty="0">
                <a:solidFill>
                  <a:srgbClr val="7030A0"/>
                </a:solidFill>
                <a:latin typeface="Verdana" panose="020B0604030504040204" pitchFamily="34" charset="0"/>
                <a:ea typeface="Verdana" panose="020B0604030504040204" pitchFamily="34" charset="0"/>
              </a:rPr>
              <a:t/>
            </a:r>
            <a:br>
              <a:rPr lang="en-IN" sz="2800" dirty="0">
                <a:solidFill>
                  <a:srgbClr val="7030A0"/>
                </a:solidFill>
                <a:latin typeface="Verdana" panose="020B0604030504040204" pitchFamily="34" charset="0"/>
                <a:ea typeface="Verdana" panose="020B0604030504040204" pitchFamily="34" charset="0"/>
              </a:rPr>
            </a:br>
            <a:endParaRPr lang="en-IN" sz="2800" dirty="0">
              <a:solidFill>
                <a:srgbClr val="7030A0"/>
              </a:solidFill>
              <a:latin typeface="Verdana" panose="020B0604030504040204" pitchFamily="34" charset="0"/>
              <a:ea typeface="Verdana" panose="020B0604030504040204" pitchFamily="34" charset="0"/>
            </a:endParaRPr>
          </a:p>
        </p:txBody>
      </p:sp>
      <p:sp>
        <p:nvSpPr>
          <p:cNvPr id="5" name="TextBox 4"/>
          <p:cNvSpPr txBox="1"/>
          <p:nvPr/>
        </p:nvSpPr>
        <p:spPr>
          <a:xfrm>
            <a:off x="684379" y="4131747"/>
            <a:ext cx="7685070" cy="307777"/>
          </a:xfrm>
          <a:prstGeom prst="rect">
            <a:avLst/>
          </a:prstGeom>
          <a:noFill/>
        </p:spPr>
        <p:txBody>
          <a:bodyPr wrap="square" rtlCol="0">
            <a:spAutoFit/>
          </a:bodyPr>
          <a:lstStyle/>
          <a:p>
            <a:r>
              <a:rPr lang="en-US" b="1" dirty="0" smtClean="0">
                <a:solidFill>
                  <a:srgbClr val="C00000"/>
                </a:solidFill>
              </a:rPr>
              <a:t>Presented at the CASID Conference 2024, Montreal, Canada on June 12-14, 2024</a:t>
            </a:r>
            <a:endParaRPr lang="en-IN" b="1" dirty="0">
              <a:solidFill>
                <a:srgbClr val="C00000"/>
              </a:solidFill>
            </a:endParaRPr>
          </a:p>
        </p:txBody>
      </p:sp>
      <p:sp>
        <p:nvSpPr>
          <p:cNvPr id="3" name="Slide Number Placeholder 2"/>
          <p:cNvSpPr>
            <a:spLocks noGrp="1"/>
          </p:cNvSpPr>
          <p:nvPr>
            <p:ph type="sldNum" sz="quarter" idx="10"/>
          </p:nvPr>
        </p:nvSpPr>
        <p:spPr/>
        <p:txBody>
          <a:bodyPr/>
          <a:lstStyle/>
          <a:p>
            <a:fld id="{DD406CD9-9967-4222-8621-9A6BEC8230F5}" type="slidenum">
              <a:rPr lang="en-IN" smtClean="0"/>
              <a:t>1</a:t>
            </a:fld>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126920"/>
            <a:ext cx="6549199" cy="651900"/>
          </a:xfrm>
          <a:prstGeom prst="rect">
            <a:avLst/>
          </a:prstGeom>
        </p:spPr>
        <p:txBody>
          <a:bodyPr spcFirstLastPara="1" wrap="square" lIns="91425" tIns="91425" rIns="91425" bIns="91425" anchor="t" anchorCtr="0">
            <a:noAutofit/>
          </a:bodyPr>
          <a:lstStyle/>
          <a:p>
            <a:pPr lvl="0" algn="ctr"/>
            <a:r>
              <a:rPr lang="en-US" sz="2000" dirty="0">
                <a:solidFill>
                  <a:srgbClr val="00B0F0"/>
                </a:solidFill>
              </a:rPr>
              <a:t>Impact Made by Home-Grown Solutions in Rwanda</a:t>
            </a:r>
            <a:endParaRPr sz="2000" dirty="0">
              <a:solidFill>
                <a:srgbClr val="00B0F0"/>
              </a:solidFill>
            </a:endParaRPr>
          </a:p>
        </p:txBody>
      </p:sp>
      <p:sp>
        <p:nvSpPr>
          <p:cNvPr id="377" name="Google Shape;377;p32"/>
          <p:cNvSpPr txBox="1">
            <a:spLocks noGrp="1"/>
          </p:cNvSpPr>
          <p:nvPr>
            <p:ph type="body" idx="1"/>
          </p:nvPr>
        </p:nvSpPr>
        <p:spPr>
          <a:xfrm>
            <a:off x="308224" y="585627"/>
            <a:ext cx="8599469" cy="4325419"/>
          </a:xfrm>
          <a:prstGeom prst="rect">
            <a:avLst/>
          </a:prstGeom>
        </p:spPr>
        <p:txBody>
          <a:bodyPr spcFirstLastPara="1" wrap="square" lIns="91425" tIns="91425" rIns="91425" bIns="91425" anchor="t" anchorCtr="0">
            <a:noAutofit/>
          </a:bodyPr>
          <a:lstStyle/>
          <a:p>
            <a:pPr marL="139700" lvl="0" indent="0">
              <a:buNone/>
            </a:pPr>
            <a:r>
              <a:rPr lang="en-US" b="1" dirty="0">
                <a:solidFill>
                  <a:srgbClr val="C00000"/>
                </a:solidFill>
              </a:rPr>
              <a:t>1. </a:t>
            </a:r>
            <a:r>
              <a:rPr lang="en-US" b="1" dirty="0" err="1">
                <a:solidFill>
                  <a:srgbClr val="C00000"/>
                </a:solidFill>
              </a:rPr>
              <a:t>Girinka</a:t>
            </a:r>
            <a:r>
              <a:rPr lang="en-US" b="1" dirty="0">
                <a:solidFill>
                  <a:srgbClr val="C00000"/>
                </a:solidFill>
              </a:rPr>
              <a:t> </a:t>
            </a:r>
            <a:endParaRPr lang="en-IN" dirty="0">
              <a:solidFill>
                <a:srgbClr val="C00000"/>
              </a:solidFill>
            </a:endParaRPr>
          </a:p>
          <a:p>
            <a:pPr marL="139700" indent="0">
              <a:buNone/>
            </a:pPr>
            <a:endParaRPr lang="en-IN" dirty="0"/>
          </a:p>
          <a:p>
            <a:pPr lvl="0"/>
            <a:r>
              <a:rPr lang="en-US" dirty="0"/>
              <a:t>Launched in 2006.One cow per family </a:t>
            </a:r>
          </a:p>
          <a:p>
            <a:pPr marL="139700" lvl="0" indent="0">
              <a:buNone/>
            </a:pPr>
            <a:endParaRPr lang="en-IN" dirty="0"/>
          </a:p>
          <a:p>
            <a:pPr lvl="0"/>
            <a:r>
              <a:rPr lang="en-US" dirty="0"/>
              <a:t>To promote unity and reconciliation among Rwandans based on the cultural principle that if a cow is given from one person to another, it establishes trust and respect between the giver and the beneficiary (RAB, 2013; </a:t>
            </a:r>
            <a:r>
              <a:rPr lang="en-US" dirty="0" err="1"/>
              <a:t>Hahirwa</a:t>
            </a:r>
            <a:r>
              <a:rPr lang="en-US" dirty="0"/>
              <a:t> &amp; </a:t>
            </a:r>
            <a:r>
              <a:rPr lang="en-US" dirty="0" err="1"/>
              <a:t>Kalinganire</a:t>
            </a:r>
            <a:r>
              <a:rPr lang="en-US" dirty="0"/>
              <a:t>, 2017; KIM et al. 2011).</a:t>
            </a:r>
            <a:endParaRPr lang="en-IN" dirty="0"/>
          </a:p>
          <a:p>
            <a:pPr marL="0" lvl="0" indent="0" algn="l" rtl="0">
              <a:spcBef>
                <a:spcPts val="0"/>
              </a:spcBef>
              <a:spcAft>
                <a:spcPts val="0"/>
              </a:spcAft>
              <a:buNone/>
            </a:pPr>
            <a:endParaRPr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771" y="2642382"/>
            <a:ext cx="3154166" cy="17846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948" y="2642382"/>
            <a:ext cx="2863283" cy="1908855"/>
          </a:xfrm>
          <a:prstGeom prst="rect">
            <a:avLst/>
          </a:prstGeom>
        </p:spPr>
      </p:pic>
      <p:sp>
        <p:nvSpPr>
          <p:cNvPr id="4" name="Slide Number Placeholder 3"/>
          <p:cNvSpPr>
            <a:spLocks noGrp="1"/>
          </p:cNvSpPr>
          <p:nvPr>
            <p:ph type="sldNum" sz="quarter" idx="10"/>
          </p:nvPr>
        </p:nvSpPr>
        <p:spPr/>
        <p:txBody>
          <a:bodyPr/>
          <a:lstStyle/>
          <a:p>
            <a:fld id="{DD406CD9-9967-4222-8621-9A6BEC8230F5}" type="slidenum">
              <a:rPr lang="en-IN" smtClean="0"/>
              <a:t>10</a:t>
            </a:fld>
            <a:endParaRPr lang="en-IN"/>
          </a:p>
        </p:txBody>
      </p:sp>
    </p:spTree>
    <p:extLst>
      <p:ext uri="{BB962C8B-B14F-4D97-AF65-F5344CB8AC3E}">
        <p14:creationId xmlns:p14="http://schemas.microsoft.com/office/powerpoint/2010/main" val="138939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126920"/>
            <a:ext cx="7556067" cy="651900"/>
          </a:xfrm>
          <a:prstGeom prst="rect">
            <a:avLst/>
          </a:prstGeom>
        </p:spPr>
        <p:txBody>
          <a:bodyPr spcFirstLastPara="1" wrap="square" lIns="91425" tIns="91425" rIns="91425" bIns="91425" anchor="t" anchorCtr="0">
            <a:noAutofit/>
          </a:bodyPr>
          <a:lstStyle/>
          <a:p>
            <a:pPr lvl="0" algn="ctr"/>
            <a:r>
              <a:rPr lang="en-US" sz="2800" dirty="0">
                <a:solidFill>
                  <a:srgbClr val="00B0F0"/>
                </a:solidFill>
              </a:rPr>
              <a:t>Objectives of </a:t>
            </a:r>
            <a:r>
              <a:rPr lang="en-US" sz="2800" i="1" dirty="0" err="1">
                <a:solidFill>
                  <a:srgbClr val="00B0F0"/>
                </a:solidFill>
              </a:rPr>
              <a:t>Girinka</a:t>
            </a:r>
            <a:r>
              <a:rPr lang="en-US" sz="2800" dirty="0">
                <a:solidFill>
                  <a:srgbClr val="00B0F0"/>
                </a:solidFill>
              </a:rPr>
              <a:t> </a:t>
            </a:r>
            <a:r>
              <a:rPr lang="en-US" sz="2800" dirty="0" err="1">
                <a:solidFill>
                  <a:srgbClr val="00B0F0"/>
                </a:solidFill>
              </a:rPr>
              <a:t>Programme</a:t>
            </a:r>
            <a:r>
              <a:rPr lang="en-US" sz="2800" dirty="0">
                <a:solidFill>
                  <a:srgbClr val="00B0F0"/>
                </a:solidFill>
              </a:rPr>
              <a:t> </a:t>
            </a:r>
            <a:endParaRPr sz="2800" dirty="0">
              <a:solidFill>
                <a:srgbClr val="00B0F0"/>
              </a:solidFill>
            </a:endParaRPr>
          </a:p>
        </p:txBody>
      </p:sp>
      <p:sp>
        <p:nvSpPr>
          <p:cNvPr id="377" name="Google Shape;377;p32"/>
          <p:cNvSpPr txBox="1">
            <a:spLocks noGrp="1"/>
          </p:cNvSpPr>
          <p:nvPr>
            <p:ph type="body" idx="1"/>
          </p:nvPr>
        </p:nvSpPr>
        <p:spPr>
          <a:xfrm>
            <a:off x="154112" y="657546"/>
            <a:ext cx="8856324" cy="4058292"/>
          </a:xfrm>
          <a:prstGeom prst="rect">
            <a:avLst/>
          </a:prstGeom>
        </p:spPr>
        <p:txBody>
          <a:bodyPr spcFirstLastPara="1" wrap="square" lIns="91425" tIns="91425" rIns="91425" bIns="91425" anchor="t" anchorCtr="0">
            <a:noAutofit/>
          </a:bodyPr>
          <a:lstStyle/>
          <a:p>
            <a:pPr lvl="0"/>
            <a:r>
              <a:rPr lang="en-US" sz="2000" dirty="0"/>
              <a:t>Reduce poverty through dairy cattle farming</a:t>
            </a:r>
            <a:endParaRPr lang="en-IN" sz="2000" dirty="0"/>
          </a:p>
          <a:p>
            <a:pPr lvl="0"/>
            <a:r>
              <a:rPr lang="en-US" sz="2000" dirty="0"/>
              <a:t> Improve nutritional standards </a:t>
            </a:r>
            <a:endParaRPr lang="en-IN" sz="2000" dirty="0"/>
          </a:p>
          <a:p>
            <a:pPr lvl="0"/>
            <a:r>
              <a:rPr lang="en-US" sz="2000" dirty="0"/>
              <a:t>Ensure food security</a:t>
            </a:r>
            <a:endParaRPr lang="en-IN" sz="2000" dirty="0"/>
          </a:p>
          <a:p>
            <a:pPr lvl="0"/>
            <a:r>
              <a:rPr lang="en-US" sz="2000" dirty="0"/>
              <a:t>Improve livelihoods through increased milk consumption and income generation; </a:t>
            </a:r>
            <a:endParaRPr lang="en-IN" sz="2000" dirty="0"/>
          </a:p>
          <a:p>
            <a:pPr lvl="0"/>
            <a:r>
              <a:rPr lang="en-US" sz="2000" dirty="0"/>
              <a:t>Improve agricultural productivity through the use of manure as fertilizer; </a:t>
            </a:r>
            <a:endParaRPr lang="en-IN" sz="2000" dirty="0"/>
          </a:p>
          <a:p>
            <a:r>
              <a:rPr lang="en-US" sz="2000" dirty="0"/>
              <a:t>Improve soil quality and reducing erosion through the planting of grasses and trees</a:t>
            </a:r>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11</a:t>
            </a:fld>
            <a:endParaRPr lang="en-IN"/>
          </a:p>
        </p:txBody>
      </p:sp>
    </p:spTree>
    <p:extLst>
      <p:ext uri="{BB962C8B-B14F-4D97-AF65-F5344CB8AC3E}">
        <p14:creationId xmlns:p14="http://schemas.microsoft.com/office/powerpoint/2010/main" val="402669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0"/>
            <a:ext cx="6528651" cy="441789"/>
          </a:xfrm>
          <a:prstGeom prst="rect">
            <a:avLst/>
          </a:prstGeom>
        </p:spPr>
        <p:txBody>
          <a:bodyPr spcFirstLastPara="1" wrap="square" lIns="91425" tIns="91425" rIns="91425" bIns="91425" anchor="t" anchorCtr="0">
            <a:noAutofit/>
          </a:bodyPr>
          <a:lstStyle/>
          <a:p>
            <a:pPr lvl="0" algn="ctr"/>
            <a:r>
              <a:rPr lang="en-US" sz="2800" dirty="0">
                <a:solidFill>
                  <a:srgbClr val="00B0F0"/>
                </a:solidFill>
              </a:rPr>
              <a:t>Impact Made by </a:t>
            </a:r>
            <a:r>
              <a:rPr lang="en-US" sz="2800" i="1" dirty="0" err="1">
                <a:solidFill>
                  <a:srgbClr val="00B0F0"/>
                </a:solidFill>
              </a:rPr>
              <a:t>Girinka</a:t>
            </a:r>
            <a:r>
              <a:rPr lang="en-US" sz="2800" dirty="0">
                <a:solidFill>
                  <a:srgbClr val="00B0F0"/>
                </a:solidFill>
              </a:rPr>
              <a:t> </a:t>
            </a:r>
            <a:r>
              <a:rPr lang="en-US" sz="2800" dirty="0" err="1">
                <a:solidFill>
                  <a:srgbClr val="00B0F0"/>
                </a:solidFill>
              </a:rPr>
              <a:t>Programme</a:t>
            </a:r>
            <a:r>
              <a:rPr lang="en-US" sz="2800" dirty="0">
                <a:solidFill>
                  <a:srgbClr val="00B0F0"/>
                </a:solidFill>
              </a:rPr>
              <a:t> </a:t>
            </a:r>
            <a:endParaRPr sz="2800" dirty="0">
              <a:solidFill>
                <a:srgbClr val="00B0F0"/>
              </a:solidFill>
            </a:endParaRPr>
          </a:p>
        </p:txBody>
      </p:sp>
      <p:sp>
        <p:nvSpPr>
          <p:cNvPr id="377" name="Google Shape;377;p32"/>
          <p:cNvSpPr txBox="1">
            <a:spLocks noGrp="1"/>
          </p:cNvSpPr>
          <p:nvPr>
            <p:ph type="body" idx="1"/>
          </p:nvPr>
        </p:nvSpPr>
        <p:spPr>
          <a:xfrm>
            <a:off x="0" y="441790"/>
            <a:ext cx="8887146" cy="4304872"/>
          </a:xfrm>
          <a:prstGeom prst="rect">
            <a:avLst/>
          </a:prstGeom>
        </p:spPr>
        <p:txBody>
          <a:bodyPr spcFirstLastPara="1" wrap="square" lIns="91425" tIns="91425" rIns="91425" bIns="91425" anchor="t" anchorCtr="0">
            <a:noAutofit/>
          </a:bodyPr>
          <a:lstStyle/>
          <a:p>
            <a:pPr lvl="0"/>
            <a:r>
              <a:rPr lang="en-US" sz="1300" dirty="0"/>
              <a:t> </a:t>
            </a:r>
            <a:r>
              <a:rPr lang="en-US" b="1" i="1" dirty="0" err="1"/>
              <a:t>Girinka</a:t>
            </a:r>
            <a:r>
              <a:rPr lang="en-US" dirty="0"/>
              <a:t> have contributed to the reduction of extreme poverty for 31.40 % of households.  Found that the implementation  has contributed to the reduction of poverty.  </a:t>
            </a:r>
          </a:p>
          <a:p>
            <a:pPr lvl="0"/>
            <a:endParaRPr lang="en-IN" dirty="0"/>
          </a:p>
          <a:p>
            <a:pPr lvl="0"/>
            <a:r>
              <a:rPr lang="en-US" dirty="0"/>
              <a:t> Contributed to an increased household maize yield by about 26% (from 1,040 kg/ha to 1,309.9kg/ha) (</a:t>
            </a:r>
            <a:r>
              <a:rPr lang="en-US" dirty="0" err="1"/>
              <a:t>Mugabo</a:t>
            </a:r>
            <a:r>
              <a:rPr lang="en-US" dirty="0"/>
              <a:t> et al., 2019).  </a:t>
            </a:r>
          </a:p>
          <a:p>
            <a:pPr marL="139700" lvl="0" indent="0">
              <a:buNone/>
            </a:pPr>
            <a:r>
              <a:rPr lang="en-GB" dirty="0"/>
              <a:t> </a:t>
            </a:r>
            <a:endParaRPr lang="en-IN" dirty="0"/>
          </a:p>
          <a:p>
            <a:pPr lvl="0"/>
            <a:r>
              <a:rPr lang="en-US" dirty="0"/>
              <a:t> Improved household daily calorie intake per adult-equivalent by about 14% (from 1,876 Calories/ad-eq/day to 2,142 Calories/ad-eq./day) Improved household nutrition in terms of reduction of underweight and stunting status of under-five children </a:t>
            </a:r>
          </a:p>
          <a:p>
            <a:pPr lvl="0"/>
            <a:endParaRPr lang="en-US" dirty="0"/>
          </a:p>
          <a:p>
            <a:pPr lvl="0"/>
            <a:r>
              <a:rPr lang="en-US" dirty="0"/>
              <a:t>Increased household annual income by about 129% </a:t>
            </a:r>
          </a:p>
          <a:p>
            <a:pPr lvl="0"/>
            <a:endParaRPr lang="en-IN" dirty="0"/>
          </a:p>
          <a:p>
            <a:pPr lvl="0"/>
            <a:r>
              <a:rPr lang="en-US" dirty="0"/>
              <a:t>On average, the </a:t>
            </a:r>
            <a:r>
              <a:rPr lang="en-US" b="1" i="1" dirty="0" err="1"/>
              <a:t>Girinka</a:t>
            </a:r>
            <a:r>
              <a:rPr lang="en-US" dirty="0"/>
              <a:t> program beneficiaries receive 4.5 </a:t>
            </a:r>
            <a:r>
              <a:rPr lang="en-US" dirty="0" err="1"/>
              <a:t>litres</a:t>
            </a:r>
            <a:r>
              <a:rPr lang="en-US" dirty="0"/>
              <a:t> of milk per day in 2015, 4.9 liters in 2016, and 4.2 liters in 2017 from their cow with an average lactation period of 184 days per year</a:t>
            </a:r>
            <a:r>
              <a:rPr lang="en-US" dirty="0" smtClean="0"/>
              <a:t>. Average </a:t>
            </a:r>
            <a:r>
              <a:rPr lang="en-US" dirty="0"/>
              <a:t>gross revenue from milk of </a:t>
            </a:r>
            <a:r>
              <a:rPr lang="en-US" dirty="0" err="1"/>
              <a:t>Rwf</a:t>
            </a:r>
            <a:r>
              <a:rPr lang="en-US" dirty="0"/>
              <a:t> 21, 529 per year (</a:t>
            </a:r>
            <a:r>
              <a:rPr lang="en-US" dirty="0" err="1"/>
              <a:t>Mugabo</a:t>
            </a:r>
            <a:r>
              <a:rPr lang="en-US" dirty="0"/>
              <a:t> et al., 2019).82% of households consumed own produced milk while the remaining household consumed milk from </a:t>
            </a:r>
            <a:r>
              <a:rPr lang="en-US" dirty="0" err="1"/>
              <a:t>neighbours</a:t>
            </a:r>
            <a:r>
              <a:rPr lang="en-US" dirty="0"/>
              <a:t> (8%) / from local markets (9.1%). </a:t>
            </a:r>
            <a:endParaRPr lang="en-IN" dirty="0"/>
          </a:p>
          <a:p>
            <a:pPr marL="139700" indent="0">
              <a:buNone/>
            </a:pPr>
            <a:r>
              <a:rPr lang="en-GB" dirty="0"/>
              <a:t> </a:t>
            </a:r>
            <a:endParaRPr sz="16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12</a:t>
            </a:fld>
            <a:endParaRPr lang="en-IN"/>
          </a:p>
        </p:txBody>
      </p:sp>
    </p:spTree>
    <p:extLst>
      <p:ext uri="{BB962C8B-B14F-4D97-AF65-F5344CB8AC3E}">
        <p14:creationId xmlns:p14="http://schemas.microsoft.com/office/powerpoint/2010/main" val="287452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0"/>
            <a:ext cx="6559473" cy="441789"/>
          </a:xfrm>
          <a:prstGeom prst="rect">
            <a:avLst/>
          </a:prstGeom>
        </p:spPr>
        <p:txBody>
          <a:bodyPr spcFirstLastPara="1" wrap="square" lIns="91425" tIns="91425" rIns="91425" bIns="91425" anchor="t" anchorCtr="0">
            <a:noAutofit/>
          </a:bodyPr>
          <a:lstStyle/>
          <a:p>
            <a:pPr lvl="0" algn="ctr"/>
            <a:r>
              <a:rPr lang="en-US" sz="2800" dirty="0">
                <a:solidFill>
                  <a:srgbClr val="00B0F0"/>
                </a:solidFill>
              </a:rPr>
              <a:t>2.  </a:t>
            </a:r>
            <a:r>
              <a:rPr lang="en-US" sz="2800" i="1" dirty="0" err="1">
                <a:solidFill>
                  <a:srgbClr val="00B0F0"/>
                </a:solidFill>
              </a:rPr>
              <a:t>Umuganada</a:t>
            </a:r>
            <a:r>
              <a:rPr lang="en-US" sz="2800" dirty="0">
                <a:solidFill>
                  <a:srgbClr val="00B0F0"/>
                </a:solidFill>
              </a:rPr>
              <a:t> (Community Work)</a:t>
            </a:r>
            <a:endParaRPr sz="2800" dirty="0">
              <a:solidFill>
                <a:srgbClr val="00B0F0"/>
              </a:solidFill>
            </a:endParaRPr>
          </a:p>
        </p:txBody>
      </p:sp>
      <p:sp>
        <p:nvSpPr>
          <p:cNvPr id="377" name="Google Shape;377;p32"/>
          <p:cNvSpPr txBox="1">
            <a:spLocks noGrp="1"/>
          </p:cNvSpPr>
          <p:nvPr>
            <p:ph type="body" idx="1"/>
          </p:nvPr>
        </p:nvSpPr>
        <p:spPr>
          <a:xfrm>
            <a:off x="167244" y="441789"/>
            <a:ext cx="8226744" cy="3893905"/>
          </a:xfrm>
          <a:prstGeom prst="rect">
            <a:avLst/>
          </a:prstGeom>
        </p:spPr>
        <p:txBody>
          <a:bodyPr spcFirstLastPara="1" wrap="square" lIns="91425" tIns="91425" rIns="91425" bIns="91425" anchor="t" anchorCtr="0">
            <a:noAutofit/>
          </a:bodyPr>
          <a:lstStyle/>
          <a:p>
            <a:pPr lvl="0"/>
            <a:r>
              <a:rPr lang="en-US" dirty="0"/>
              <a:t>One of the traditional tools of mutual help rooted in Rwandan </a:t>
            </a:r>
            <a:r>
              <a:rPr lang="en-US" dirty="0" err="1"/>
              <a:t>culture.In</a:t>
            </a:r>
            <a:r>
              <a:rPr lang="en-US" dirty="0"/>
              <a:t> the post-genocide period, </a:t>
            </a:r>
            <a:r>
              <a:rPr lang="en-US" i="1" dirty="0"/>
              <a:t>Umuganda</a:t>
            </a:r>
            <a:r>
              <a:rPr lang="en-US" dirty="0"/>
              <a:t> was reintroduced  as means of the social and economic reconstruction .</a:t>
            </a:r>
            <a:endParaRPr lang="en-IN" dirty="0"/>
          </a:p>
          <a:p>
            <a:pPr lvl="0"/>
            <a:r>
              <a:rPr lang="en-US" b="1" i="1" dirty="0"/>
              <a:t>Umuganda</a:t>
            </a:r>
            <a:r>
              <a:rPr lang="en-US" dirty="0"/>
              <a:t> comes as a forum in which public policies are communicated and explained to the population, and community members discuss the problems that they are facing and propose possible solutions (</a:t>
            </a:r>
            <a:r>
              <a:rPr lang="en-US" dirty="0" err="1"/>
              <a:t>Anastase</a:t>
            </a:r>
            <a:r>
              <a:rPr lang="en-US" dirty="0"/>
              <a:t>, 2014). </a:t>
            </a:r>
            <a:r>
              <a:rPr lang="en-US" b="1" dirty="0"/>
              <a:t>Public Sphere ?Fostering Social Capital ?</a:t>
            </a:r>
          </a:p>
          <a:p>
            <a:pPr lvl="0"/>
            <a:endParaRPr lang="en-IN" b="1" dirty="0"/>
          </a:p>
          <a:p>
            <a:pPr lvl="0"/>
            <a:r>
              <a:rPr lang="en-US" dirty="0"/>
              <a:t>In 2005, </a:t>
            </a:r>
            <a:r>
              <a:rPr lang="en-US" b="1" i="1" dirty="0"/>
              <a:t>Umuganda</a:t>
            </a:r>
            <a:r>
              <a:rPr lang="en-US" dirty="0"/>
              <a:t> policy was adopted. It takes place once a month on the last</a:t>
            </a:r>
            <a:endParaRPr lang="en-IN" dirty="0"/>
          </a:p>
          <a:p>
            <a:pPr marL="139700" indent="0">
              <a:buNone/>
            </a:pPr>
            <a:r>
              <a:rPr lang="en-US" dirty="0"/>
              <a:t>        Saturday ( 8:00 am to 11:00 pm)</a:t>
            </a:r>
          </a:p>
          <a:p>
            <a:pPr marL="139700" indent="0">
              <a:buNone/>
            </a:pPr>
            <a:endParaRPr lang="en-IN" dirty="0"/>
          </a:p>
          <a:p>
            <a:pPr lvl="0"/>
            <a:r>
              <a:rPr lang="en-US" dirty="0"/>
              <a:t>As per the policy, “every Rwandan of at least 18 years and who is not above 65 years with the ability to work shall have the obligation to perform community works”.</a:t>
            </a:r>
            <a:endParaRPr lang="en-IN" dirty="0"/>
          </a:p>
          <a:p>
            <a:pPr marL="139700" lvl="0" indent="0">
              <a:buNone/>
            </a:pPr>
            <a:endParaRPr lang="en-IN" dirty="0"/>
          </a:p>
          <a:p>
            <a:pPr lvl="0"/>
            <a:r>
              <a:rPr lang="en-US" dirty="0"/>
              <a:t>The level of citizen participation in </a:t>
            </a:r>
            <a:r>
              <a:rPr lang="en-US" b="1" i="1" dirty="0" err="1"/>
              <a:t>Umuganda</a:t>
            </a:r>
            <a:r>
              <a:rPr lang="en-US" dirty="0"/>
              <a:t> has increased from 87.8% in 2013-2014 to 91.3% in 2015-2016.  (</a:t>
            </a:r>
            <a:r>
              <a:rPr lang="en-US" b="1" i="1" dirty="0" err="1"/>
              <a:t>Umuganda</a:t>
            </a:r>
            <a:r>
              <a:rPr lang="en-US" dirty="0"/>
              <a:t> Annual Report, 2016).</a:t>
            </a:r>
            <a:endParaRPr lang="en-IN" dirty="0"/>
          </a:p>
          <a:p>
            <a:pPr marL="0" lvl="0" indent="0" algn="l" rtl="0">
              <a:spcBef>
                <a:spcPts val="0"/>
              </a:spcBef>
              <a:spcAft>
                <a:spcPts val="0"/>
              </a:spcAft>
              <a:buNone/>
            </a:pPr>
            <a:endParaRPr dirty="0">
              <a:solidFill>
                <a:schemeClr val="dk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377" y="3526069"/>
            <a:ext cx="2024009" cy="1619250"/>
          </a:xfrm>
          <a:prstGeom prst="rect">
            <a:avLst/>
          </a:prstGeom>
        </p:spPr>
      </p:pic>
      <p:sp>
        <p:nvSpPr>
          <p:cNvPr id="2" name="Slide Number Placeholder 1"/>
          <p:cNvSpPr>
            <a:spLocks noGrp="1"/>
          </p:cNvSpPr>
          <p:nvPr>
            <p:ph type="sldNum" sz="quarter" idx="10"/>
          </p:nvPr>
        </p:nvSpPr>
        <p:spPr/>
        <p:txBody>
          <a:bodyPr/>
          <a:lstStyle/>
          <a:p>
            <a:fld id="{DD406CD9-9967-4222-8621-9A6BEC8230F5}" type="slidenum">
              <a:rPr lang="en-IN" smtClean="0"/>
              <a:t>13</a:t>
            </a:fld>
            <a:endParaRPr lang="en-IN"/>
          </a:p>
        </p:txBody>
      </p:sp>
    </p:spTree>
    <p:extLst>
      <p:ext uri="{BB962C8B-B14F-4D97-AF65-F5344CB8AC3E}">
        <p14:creationId xmlns:p14="http://schemas.microsoft.com/office/powerpoint/2010/main" val="272411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9" y="126920"/>
            <a:ext cx="6754682" cy="651900"/>
          </a:xfrm>
          <a:prstGeom prst="rect">
            <a:avLst/>
          </a:prstGeom>
        </p:spPr>
        <p:txBody>
          <a:bodyPr spcFirstLastPara="1" wrap="square" lIns="91425" tIns="91425" rIns="91425" bIns="91425" anchor="t" anchorCtr="0">
            <a:noAutofit/>
          </a:bodyPr>
          <a:lstStyle/>
          <a:p>
            <a:pPr algn="ctr"/>
            <a:r>
              <a:rPr lang="en-US" sz="2000" dirty="0">
                <a:solidFill>
                  <a:srgbClr val="00B0F0"/>
                </a:solidFill>
              </a:rPr>
              <a:t>Objectives of </a:t>
            </a:r>
            <a:r>
              <a:rPr lang="en-US" sz="2000" i="1" dirty="0" err="1">
                <a:solidFill>
                  <a:srgbClr val="00B0F0"/>
                </a:solidFill>
              </a:rPr>
              <a:t>Umuganada</a:t>
            </a:r>
            <a:r>
              <a:rPr lang="en-US" sz="2000" dirty="0">
                <a:solidFill>
                  <a:srgbClr val="00B0F0"/>
                </a:solidFill>
              </a:rPr>
              <a:t> (Community Work)</a:t>
            </a:r>
            <a:r>
              <a:rPr lang="en-IN" sz="2000" dirty="0">
                <a:solidFill>
                  <a:srgbClr val="00B0F0"/>
                </a:solidFill>
              </a:rPr>
              <a:t/>
            </a:r>
            <a:br>
              <a:rPr lang="en-IN" sz="2000" dirty="0">
                <a:solidFill>
                  <a:srgbClr val="00B0F0"/>
                </a:solidFill>
              </a:rPr>
            </a:br>
            <a:endParaRPr sz="2000" dirty="0">
              <a:solidFill>
                <a:srgbClr val="00B0F0"/>
              </a:solidFill>
            </a:endParaRPr>
          </a:p>
        </p:txBody>
      </p:sp>
      <p:sp>
        <p:nvSpPr>
          <p:cNvPr id="377" name="Google Shape;377;p32"/>
          <p:cNvSpPr txBox="1">
            <a:spLocks noGrp="1"/>
          </p:cNvSpPr>
          <p:nvPr>
            <p:ph type="body" idx="1"/>
          </p:nvPr>
        </p:nvSpPr>
        <p:spPr>
          <a:xfrm>
            <a:off x="154112" y="657545"/>
            <a:ext cx="8856324" cy="3914455"/>
          </a:xfrm>
          <a:prstGeom prst="rect">
            <a:avLst/>
          </a:prstGeom>
        </p:spPr>
        <p:txBody>
          <a:bodyPr spcFirstLastPara="1" wrap="square" lIns="91425" tIns="91425" rIns="91425" bIns="91425" anchor="t" anchorCtr="0">
            <a:noAutofit/>
          </a:bodyPr>
          <a:lstStyle/>
          <a:p>
            <a:pPr lvl="0"/>
            <a:r>
              <a:rPr lang="en-US" sz="2000" dirty="0"/>
              <a:t>Support the development of socio-economic infrastructure . </a:t>
            </a:r>
            <a:endParaRPr lang="en-IN" sz="2000" dirty="0"/>
          </a:p>
          <a:p>
            <a:pPr lvl="0"/>
            <a:r>
              <a:rPr lang="en-US" sz="2000" dirty="0"/>
              <a:t>Contribute to the social cohesion of the  through mutual help, by working together and solving community problems. </a:t>
            </a:r>
            <a:endParaRPr lang="en-IN" sz="2000" dirty="0"/>
          </a:p>
          <a:p>
            <a:pPr lvl="0"/>
            <a:r>
              <a:rPr lang="en-US" sz="2000" dirty="0"/>
              <a:t>Promote development activities supporting the national budget and to provide an opportunity for friendliness among people. </a:t>
            </a:r>
            <a:endParaRPr lang="en-IN" sz="2000" dirty="0"/>
          </a:p>
          <a:p>
            <a:pPr lvl="0"/>
            <a:r>
              <a:rPr lang="en-US" sz="2000" dirty="0"/>
              <a:t>Supplement national resources by executing specific activities.</a:t>
            </a:r>
            <a:endParaRPr lang="en-IN" sz="2000" dirty="0"/>
          </a:p>
          <a:p>
            <a:pPr lvl="0"/>
            <a:r>
              <a:rPr lang="en-US" sz="2000" dirty="0"/>
              <a:t>Instill a culture of collective action  in the population. </a:t>
            </a:r>
            <a:endParaRPr lang="en-IN" sz="2000" dirty="0"/>
          </a:p>
          <a:p>
            <a:pPr lvl="0"/>
            <a:r>
              <a:rPr lang="en-US" sz="2000" dirty="0"/>
              <a:t>Resolve problems faced by the population with the use of locally available resources.</a:t>
            </a:r>
            <a:endParaRPr lang="en-IN" sz="2000" dirty="0"/>
          </a:p>
          <a:p>
            <a:pPr lvl="0"/>
            <a:r>
              <a:rPr lang="en-US" sz="2000" dirty="0"/>
              <a:t>Restore the dignity of manual </a:t>
            </a:r>
            <a:r>
              <a:rPr lang="en-US" sz="2000" dirty="0" err="1"/>
              <a:t>labour</a:t>
            </a:r>
            <a:r>
              <a:rPr lang="en-US" sz="2000" dirty="0"/>
              <a:t>. </a:t>
            </a:r>
            <a:endParaRPr lang="en-IN" sz="2000" dirty="0"/>
          </a:p>
          <a:p>
            <a:pPr marL="139700" indent="0">
              <a:buNone/>
            </a:pPr>
            <a:endParaRPr lang="en-IN" sz="2000" dirty="0"/>
          </a:p>
          <a:p>
            <a:pPr marL="139700" lvl="0" indent="0">
              <a:buNone/>
            </a:pPr>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14</a:t>
            </a:fld>
            <a:endParaRPr lang="en-IN"/>
          </a:p>
        </p:txBody>
      </p:sp>
    </p:spTree>
    <p:extLst>
      <p:ext uri="{BB962C8B-B14F-4D97-AF65-F5344CB8AC3E}">
        <p14:creationId xmlns:p14="http://schemas.microsoft.com/office/powerpoint/2010/main" val="422301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154112" y="98112"/>
            <a:ext cx="7833469" cy="651900"/>
          </a:xfrm>
          <a:prstGeom prst="rect">
            <a:avLst/>
          </a:prstGeom>
        </p:spPr>
        <p:txBody>
          <a:bodyPr spcFirstLastPara="1" wrap="square" lIns="91425" tIns="91425" rIns="91425" bIns="91425" anchor="t" anchorCtr="0">
            <a:noAutofit/>
          </a:bodyPr>
          <a:lstStyle/>
          <a:p>
            <a:pPr lvl="0" algn="ctr"/>
            <a:r>
              <a:rPr lang="en-US" sz="2000" dirty="0">
                <a:solidFill>
                  <a:srgbClr val="00B0F0"/>
                </a:solidFill>
              </a:rPr>
              <a:t>Impact Made by </a:t>
            </a:r>
            <a:r>
              <a:rPr lang="en-US" sz="2000" i="1" dirty="0" err="1">
                <a:solidFill>
                  <a:srgbClr val="00B0F0"/>
                </a:solidFill>
              </a:rPr>
              <a:t>Umuganda</a:t>
            </a:r>
            <a:r>
              <a:rPr lang="en-US" sz="2000" dirty="0">
                <a:solidFill>
                  <a:srgbClr val="00B0F0"/>
                </a:solidFill>
              </a:rPr>
              <a:t> (Community Work) </a:t>
            </a:r>
            <a:r>
              <a:rPr lang="en-US" sz="2000" dirty="0" err="1">
                <a:solidFill>
                  <a:srgbClr val="00B0F0"/>
                </a:solidFill>
              </a:rPr>
              <a:t>Programme</a:t>
            </a:r>
            <a:endParaRPr sz="2000" dirty="0">
              <a:solidFill>
                <a:srgbClr val="00B0F0"/>
              </a:solidFill>
            </a:endParaRPr>
          </a:p>
        </p:txBody>
      </p:sp>
      <p:sp>
        <p:nvSpPr>
          <p:cNvPr id="377" name="Google Shape;377;p32"/>
          <p:cNvSpPr txBox="1">
            <a:spLocks noGrp="1"/>
          </p:cNvSpPr>
          <p:nvPr>
            <p:ph type="body" idx="1"/>
          </p:nvPr>
        </p:nvSpPr>
        <p:spPr>
          <a:xfrm>
            <a:off x="154112" y="657545"/>
            <a:ext cx="8856324" cy="4232953"/>
          </a:xfrm>
          <a:prstGeom prst="rect">
            <a:avLst/>
          </a:prstGeom>
        </p:spPr>
        <p:txBody>
          <a:bodyPr spcFirstLastPara="1" wrap="square" lIns="91425" tIns="91425" rIns="91425" bIns="91425" anchor="t" anchorCtr="0">
            <a:noAutofit/>
          </a:bodyPr>
          <a:lstStyle/>
          <a:p>
            <a:pPr lvl="0"/>
            <a:r>
              <a:rPr lang="en-US" sz="1800" dirty="0"/>
              <a:t>Collective work projects of </a:t>
            </a:r>
            <a:r>
              <a:rPr lang="en-US" sz="1800" b="1" i="1" dirty="0"/>
              <a:t>Umuganda</a:t>
            </a:r>
            <a:r>
              <a:rPr lang="en-US" sz="1800" dirty="0"/>
              <a:t> has constructed 3,170 classrooms between 2006 and 2017 brought basic education infrastructure closer to where it was most needed ( UNDP, 2021).</a:t>
            </a:r>
          </a:p>
          <a:p>
            <a:pPr lvl="0"/>
            <a:endParaRPr lang="en-IN" sz="1800" dirty="0"/>
          </a:p>
          <a:p>
            <a:pPr lvl="0"/>
            <a:r>
              <a:rPr lang="en-US" sz="1800" dirty="0"/>
              <a:t>9 and 12-Years Basic Education </a:t>
            </a:r>
            <a:r>
              <a:rPr lang="en-US" sz="1800" dirty="0" err="1"/>
              <a:t>programme</a:t>
            </a:r>
            <a:r>
              <a:rPr lang="en-US" sz="1800" dirty="0"/>
              <a:t> in Rwanda was implemented via </a:t>
            </a:r>
            <a:r>
              <a:rPr lang="en-US" sz="1800" i="1" dirty="0"/>
              <a:t>Umuganda</a:t>
            </a:r>
            <a:r>
              <a:rPr lang="en-US" sz="1800" dirty="0"/>
              <a:t> and it contributed around 62 % of the total cost of classrooms constructed (Rwandan Governance Board, 2017). </a:t>
            </a:r>
          </a:p>
          <a:p>
            <a:pPr lvl="0"/>
            <a:endParaRPr lang="en-IN" sz="1800" dirty="0"/>
          </a:p>
          <a:p>
            <a:pPr lvl="0"/>
            <a:r>
              <a:rPr lang="en-US" sz="1800" dirty="0"/>
              <a:t>There has been a significant increase of </a:t>
            </a:r>
            <a:r>
              <a:rPr lang="en-US" sz="1800" b="1" i="1" dirty="0"/>
              <a:t>Umuganda</a:t>
            </a:r>
            <a:r>
              <a:rPr lang="en-US" sz="1800" dirty="0"/>
              <a:t> monetary value, from 4 billion </a:t>
            </a:r>
            <a:r>
              <a:rPr lang="en-US" sz="1800" dirty="0" err="1"/>
              <a:t>Frw</a:t>
            </a:r>
            <a:r>
              <a:rPr lang="en-US" sz="1800" dirty="0"/>
              <a:t> in 2007 to 19 billion </a:t>
            </a:r>
            <a:r>
              <a:rPr lang="en-US" sz="1800" dirty="0" err="1"/>
              <a:t>Frw</a:t>
            </a:r>
            <a:r>
              <a:rPr lang="en-US" sz="1800" dirty="0"/>
              <a:t> in 2016 (Rwanda Governance Board, 2017).</a:t>
            </a:r>
          </a:p>
          <a:p>
            <a:pPr lvl="0"/>
            <a:endParaRPr lang="en-IN" sz="1800" dirty="0"/>
          </a:p>
          <a:p>
            <a:pPr lvl="0"/>
            <a:r>
              <a:rPr lang="en-US" sz="1800" dirty="0"/>
              <a:t>The increase of </a:t>
            </a:r>
            <a:r>
              <a:rPr lang="en-US" sz="1800" i="1" dirty="0"/>
              <a:t>“</a:t>
            </a:r>
            <a:r>
              <a:rPr lang="en-US" sz="1800" b="1" i="1" dirty="0"/>
              <a:t>Umuganda</a:t>
            </a:r>
            <a:r>
              <a:rPr lang="en-US" sz="1800" i="1" dirty="0"/>
              <a:t> </a:t>
            </a:r>
            <a:r>
              <a:rPr lang="en-US" sz="1800" dirty="0"/>
              <a:t>monetary value” denotes that the economic benefits of </a:t>
            </a:r>
            <a:r>
              <a:rPr lang="en-US" sz="1800" i="1" dirty="0"/>
              <a:t>Umuganda</a:t>
            </a:r>
            <a:r>
              <a:rPr lang="en-US" sz="1800" dirty="0"/>
              <a:t> multiplied almost 5 times in just one decade. </a:t>
            </a:r>
            <a:endParaRPr lang="en-IN" sz="1800" dirty="0"/>
          </a:p>
          <a:p>
            <a:pPr lvl="0"/>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15</a:t>
            </a:fld>
            <a:endParaRPr lang="en-IN"/>
          </a:p>
        </p:txBody>
      </p:sp>
    </p:spTree>
    <p:extLst>
      <p:ext uri="{BB962C8B-B14F-4D97-AF65-F5344CB8AC3E}">
        <p14:creationId xmlns:p14="http://schemas.microsoft.com/office/powerpoint/2010/main" val="115706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126920"/>
            <a:ext cx="6806053" cy="651900"/>
          </a:xfrm>
          <a:prstGeom prst="rect">
            <a:avLst/>
          </a:prstGeom>
        </p:spPr>
        <p:txBody>
          <a:bodyPr spcFirstLastPara="1" wrap="square" lIns="91425" tIns="91425" rIns="91425" bIns="91425" anchor="t" anchorCtr="0">
            <a:noAutofit/>
          </a:bodyPr>
          <a:lstStyle/>
          <a:p>
            <a:pPr lvl="0" algn="ctr"/>
            <a:r>
              <a:rPr lang="en-IN" sz="2800" dirty="0"/>
              <a:t> </a:t>
            </a:r>
            <a:r>
              <a:rPr lang="en-US" sz="2800" dirty="0">
                <a:solidFill>
                  <a:srgbClr val="00B0F0"/>
                </a:solidFill>
              </a:rPr>
              <a:t>3. </a:t>
            </a:r>
            <a:r>
              <a:rPr lang="en-US" sz="2800" i="1" dirty="0" err="1">
                <a:solidFill>
                  <a:srgbClr val="00B0F0"/>
                </a:solidFill>
              </a:rPr>
              <a:t>Gacaca</a:t>
            </a:r>
            <a:r>
              <a:rPr lang="en-US" sz="2800" dirty="0">
                <a:solidFill>
                  <a:srgbClr val="00B0F0"/>
                </a:solidFill>
              </a:rPr>
              <a:t> (Community Courts)</a:t>
            </a:r>
            <a:endParaRPr sz="2800" dirty="0">
              <a:solidFill>
                <a:srgbClr val="00B0F0"/>
              </a:solidFill>
            </a:endParaRPr>
          </a:p>
        </p:txBody>
      </p:sp>
      <p:sp>
        <p:nvSpPr>
          <p:cNvPr id="377" name="Google Shape;377;p32"/>
          <p:cNvSpPr txBox="1">
            <a:spLocks noGrp="1"/>
          </p:cNvSpPr>
          <p:nvPr>
            <p:ph type="body" idx="1"/>
          </p:nvPr>
        </p:nvSpPr>
        <p:spPr>
          <a:xfrm>
            <a:off x="154112" y="657545"/>
            <a:ext cx="6236414" cy="4191857"/>
          </a:xfrm>
          <a:prstGeom prst="rect">
            <a:avLst/>
          </a:prstGeom>
        </p:spPr>
        <p:txBody>
          <a:bodyPr spcFirstLastPara="1" wrap="square" lIns="91425" tIns="91425" rIns="91425" bIns="91425" anchor="t" anchorCtr="0">
            <a:noAutofit/>
          </a:bodyPr>
          <a:lstStyle/>
          <a:p>
            <a:pPr lvl="0"/>
            <a:r>
              <a:rPr lang="en-US" sz="1800" b="1" i="1" dirty="0" err="1"/>
              <a:t>Gacaca</a:t>
            </a:r>
            <a:r>
              <a:rPr lang="en-US" sz="1800" dirty="0"/>
              <a:t> is rooted in Rwanda’s traditional dispute resolution mechanism</a:t>
            </a:r>
            <a:endParaRPr lang="en-IN" sz="1800" dirty="0"/>
          </a:p>
          <a:p>
            <a:pPr lvl="0"/>
            <a:r>
              <a:rPr lang="en-US" sz="1800" dirty="0"/>
              <a:t>Like South Africa’s Truth and Reconciliation Commission, </a:t>
            </a:r>
            <a:r>
              <a:rPr lang="en-US" sz="1800" b="1" i="1" dirty="0" err="1"/>
              <a:t>Gacaca</a:t>
            </a:r>
            <a:r>
              <a:rPr lang="en-US" sz="1800" dirty="0"/>
              <a:t> courts in Rwanda allowed communities to confront the past and develop a collective account of the violence that had occurred (Longman, 2009). </a:t>
            </a:r>
            <a:endParaRPr lang="en-IN" sz="1800" dirty="0"/>
          </a:p>
          <a:p>
            <a:pPr lvl="0"/>
            <a:r>
              <a:rPr lang="en-GB" sz="1800" b="1" i="1" dirty="0" err="1"/>
              <a:t>Gacaca</a:t>
            </a:r>
            <a:r>
              <a:rPr lang="en-GB" sz="1800" dirty="0"/>
              <a:t> Courts were established in 2001, began to operate on a trial basis in 2002 and eventually came to operate as trials throughout the country by early 2007 (</a:t>
            </a:r>
            <a:r>
              <a:rPr lang="en-GB" sz="1800" dirty="0" err="1"/>
              <a:t>Geraghty</a:t>
            </a:r>
            <a:r>
              <a:rPr lang="en-GB" sz="1800" dirty="0"/>
              <a:t>, 2020).</a:t>
            </a:r>
            <a:endParaRPr lang="en-IN" sz="1800" dirty="0"/>
          </a:p>
          <a:p>
            <a:pPr lvl="0"/>
            <a:r>
              <a:rPr lang="en-US" sz="1800" dirty="0"/>
              <a:t>In the </a:t>
            </a:r>
            <a:r>
              <a:rPr lang="en-US" sz="1800" b="1" i="1" dirty="0"/>
              <a:t>Gacaca</a:t>
            </a:r>
            <a:r>
              <a:rPr lang="en-US" sz="1800" dirty="0"/>
              <a:t> system, communities at the local level designate judges to hear the trials of genocide</a:t>
            </a:r>
            <a:endParaRPr lang="en-IN" sz="1800" dirty="0"/>
          </a:p>
          <a:p>
            <a:r>
              <a:rPr lang="en-US" sz="1800" dirty="0"/>
              <a:t>suspects accused of all crimes except planning of genocide.</a:t>
            </a:r>
            <a:endParaRPr lang="en-IN" sz="1800" dirty="0"/>
          </a:p>
          <a:p>
            <a:pPr lvl="0"/>
            <a:endParaRPr sz="2000"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922" y="778820"/>
            <a:ext cx="2884256" cy="1933558"/>
          </a:xfrm>
          <a:prstGeom prst="rect">
            <a:avLst/>
          </a:prstGeom>
        </p:spPr>
      </p:pic>
      <p:sp>
        <p:nvSpPr>
          <p:cNvPr id="3" name="Slide Number Placeholder 2"/>
          <p:cNvSpPr>
            <a:spLocks noGrp="1"/>
          </p:cNvSpPr>
          <p:nvPr>
            <p:ph type="sldNum" sz="quarter" idx="10"/>
          </p:nvPr>
        </p:nvSpPr>
        <p:spPr/>
        <p:txBody>
          <a:bodyPr/>
          <a:lstStyle/>
          <a:p>
            <a:fld id="{DD406CD9-9967-4222-8621-9A6BEC8230F5}" type="slidenum">
              <a:rPr lang="en-IN" smtClean="0"/>
              <a:t>16</a:t>
            </a:fld>
            <a:endParaRPr lang="en-IN"/>
          </a:p>
        </p:txBody>
      </p:sp>
    </p:spTree>
    <p:extLst>
      <p:ext uri="{BB962C8B-B14F-4D97-AF65-F5344CB8AC3E}">
        <p14:creationId xmlns:p14="http://schemas.microsoft.com/office/powerpoint/2010/main" val="193891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154112" y="102741"/>
            <a:ext cx="7607437" cy="651900"/>
          </a:xfrm>
          <a:prstGeom prst="rect">
            <a:avLst/>
          </a:prstGeom>
        </p:spPr>
        <p:txBody>
          <a:bodyPr spcFirstLastPara="1" wrap="square" lIns="91425" tIns="91425" rIns="91425" bIns="91425" anchor="t" anchorCtr="0">
            <a:noAutofit/>
          </a:bodyPr>
          <a:lstStyle/>
          <a:p>
            <a:r>
              <a:rPr lang="en-US" sz="2400" dirty="0">
                <a:solidFill>
                  <a:srgbClr val="00B0F0"/>
                </a:solidFill>
              </a:rPr>
              <a:t>Objectives of </a:t>
            </a:r>
            <a:r>
              <a:rPr lang="en-US" sz="2400" i="1" dirty="0" err="1">
                <a:solidFill>
                  <a:srgbClr val="00B0F0"/>
                </a:solidFill>
              </a:rPr>
              <a:t>Gacaca</a:t>
            </a:r>
            <a:r>
              <a:rPr lang="en-US" sz="2400" i="1" dirty="0">
                <a:solidFill>
                  <a:srgbClr val="00B0F0"/>
                </a:solidFill>
              </a:rPr>
              <a:t> </a:t>
            </a:r>
            <a:r>
              <a:rPr lang="en-US" sz="2400" dirty="0">
                <a:solidFill>
                  <a:srgbClr val="00B0F0"/>
                </a:solidFill>
              </a:rPr>
              <a:t>(Community Courts)</a:t>
            </a:r>
            <a:r>
              <a:rPr lang="en-IN" sz="2400" dirty="0">
                <a:solidFill>
                  <a:srgbClr val="00B0F0"/>
                </a:solidFill>
              </a:rPr>
              <a:t/>
            </a:r>
            <a:br>
              <a:rPr lang="en-IN" sz="2400" dirty="0">
                <a:solidFill>
                  <a:srgbClr val="00B0F0"/>
                </a:solidFill>
              </a:rPr>
            </a:br>
            <a:endParaRPr sz="2400" dirty="0">
              <a:solidFill>
                <a:srgbClr val="00B0F0"/>
              </a:solidFill>
            </a:endParaRPr>
          </a:p>
        </p:txBody>
      </p:sp>
      <p:sp>
        <p:nvSpPr>
          <p:cNvPr id="377" name="Google Shape;377;p32"/>
          <p:cNvSpPr txBox="1">
            <a:spLocks noGrp="1"/>
          </p:cNvSpPr>
          <p:nvPr>
            <p:ph type="body" idx="1"/>
          </p:nvPr>
        </p:nvSpPr>
        <p:spPr>
          <a:xfrm>
            <a:off x="154112" y="657545"/>
            <a:ext cx="8856324" cy="3565134"/>
          </a:xfrm>
          <a:prstGeom prst="rect">
            <a:avLst/>
          </a:prstGeom>
        </p:spPr>
        <p:txBody>
          <a:bodyPr spcFirstLastPara="1" wrap="square" lIns="91425" tIns="91425" rIns="91425" bIns="91425" anchor="t" anchorCtr="0">
            <a:noAutofit/>
          </a:bodyPr>
          <a:lstStyle/>
          <a:p>
            <a:pPr lvl="0"/>
            <a:r>
              <a:rPr lang="en-US" sz="2000" dirty="0"/>
              <a:t> Foster restorative justice </a:t>
            </a:r>
            <a:r>
              <a:rPr lang="en-US" sz="2000" b="1" dirty="0"/>
              <a:t>(restorative rather than retributive justice)</a:t>
            </a:r>
            <a:endParaRPr lang="en-IN" sz="2000" dirty="0"/>
          </a:p>
          <a:p>
            <a:pPr lvl="0"/>
            <a:r>
              <a:rPr lang="en-US" sz="2000" dirty="0"/>
              <a:t>Guarantee accountability for the genocide. </a:t>
            </a:r>
            <a:endParaRPr lang="en-IN" sz="2000" dirty="0"/>
          </a:p>
          <a:p>
            <a:pPr lvl="0"/>
            <a:r>
              <a:rPr lang="en-US" sz="2000" dirty="0"/>
              <a:t>Promote reconciliation and peace building</a:t>
            </a:r>
            <a:endParaRPr lang="en-IN" sz="2000" dirty="0"/>
          </a:p>
          <a:p>
            <a:pPr lvl="0"/>
            <a:r>
              <a:rPr lang="en-US" sz="2000" dirty="0"/>
              <a:t>Pursue criminal prosecution as a means of promoting the reconstruction of Rwandan society (Longman, 2009). </a:t>
            </a:r>
            <a:endParaRPr lang="en-IN" sz="2000" dirty="0"/>
          </a:p>
          <a:p>
            <a:pPr lvl="0"/>
            <a:r>
              <a:rPr lang="en-US" sz="2000" dirty="0"/>
              <a:t>Promote accountability and the rule of law.</a:t>
            </a:r>
            <a:endParaRPr lang="en-IN" sz="2000" dirty="0"/>
          </a:p>
          <a:p>
            <a:pPr lvl="0"/>
            <a:r>
              <a:rPr lang="en-US" sz="2000" dirty="0"/>
              <a:t>Speed up the prosecution of those accused of genocide crimes. </a:t>
            </a:r>
            <a:endParaRPr lang="en-IN" sz="2000" dirty="0"/>
          </a:p>
          <a:p>
            <a:pPr marL="139700" lvl="0" indent="0">
              <a:buNone/>
            </a:pPr>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17</a:t>
            </a:fld>
            <a:endParaRPr lang="en-IN"/>
          </a:p>
        </p:txBody>
      </p:sp>
    </p:spTree>
    <p:extLst>
      <p:ext uri="{BB962C8B-B14F-4D97-AF65-F5344CB8AC3E}">
        <p14:creationId xmlns:p14="http://schemas.microsoft.com/office/powerpoint/2010/main" val="175165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126920"/>
            <a:ext cx="6169055" cy="651900"/>
          </a:xfrm>
          <a:prstGeom prst="rect">
            <a:avLst/>
          </a:prstGeom>
        </p:spPr>
        <p:txBody>
          <a:bodyPr spcFirstLastPara="1" wrap="square" lIns="91425" tIns="91425" rIns="91425" bIns="91425" anchor="t" anchorCtr="0">
            <a:noAutofit/>
          </a:bodyPr>
          <a:lstStyle/>
          <a:p>
            <a:pPr algn="ctr"/>
            <a:r>
              <a:rPr lang="en-US" sz="2800" dirty="0">
                <a:solidFill>
                  <a:srgbClr val="00B0F0"/>
                </a:solidFill>
              </a:rPr>
              <a:t>Impact Made </a:t>
            </a:r>
            <a:r>
              <a:rPr lang="en-US" sz="2800" i="1" dirty="0">
                <a:solidFill>
                  <a:srgbClr val="00B0F0"/>
                </a:solidFill>
              </a:rPr>
              <a:t>by </a:t>
            </a:r>
            <a:r>
              <a:rPr lang="en-US" sz="2800" i="1" dirty="0" err="1">
                <a:solidFill>
                  <a:srgbClr val="00B0F0"/>
                </a:solidFill>
              </a:rPr>
              <a:t>Gacaca</a:t>
            </a:r>
            <a:r>
              <a:rPr lang="en-US" sz="2800" i="1" dirty="0">
                <a:solidFill>
                  <a:srgbClr val="00B0F0"/>
                </a:solidFill>
              </a:rPr>
              <a:t> </a:t>
            </a:r>
            <a:r>
              <a:rPr lang="en-US" sz="2800" dirty="0">
                <a:solidFill>
                  <a:srgbClr val="00B0F0"/>
                </a:solidFill>
              </a:rPr>
              <a:t>Courts </a:t>
            </a:r>
            <a:r>
              <a:rPr lang="en-IN" sz="2800" dirty="0">
                <a:solidFill>
                  <a:srgbClr val="00B0F0"/>
                </a:solidFill>
              </a:rPr>
              <a:t/>
            </a:r>
            <a:br>
              <a:rPr lang="en-IN" sz="2800" dirty="0">
                <a:solidFill>
                  <a:srgbClr val="00B0F0"/>
                </a:solidFill>
              </a:rPr>
            </a:br>
            <a:endParaRPr sz="2800" dirty="0">
              <a:solidFill>
                <a:srgbClr val="00B0F0"/>
              </a:solidFill>
            </a:endParaRPr>
          </a:p>
        </p:txBody>
      </p:sp>
      <p:sp>
        <p:nvSpPr>
          <p:cNvPr id="377" name="Google Shape;377;p32"/>
          <p:cNvSpPr txBox="1">
            <a:spLocks noGrp="1"/>
          </p:cNvSpPr>
          <p:nvPr>
            <p:ph type="body" idx="1"/>
          </p:nvPr>
        </p:nvSpPr>
        <p:spPr>
          <a:xfrm>
            <a:off x="154112" y="657545"/>
            <a:ext cx="8856324" cy="4232953"/>
          </a:xfrm>
          <a:prstGeom prst="rect">
            <a:avLst/>
          </a:prstGeom>
        </p:spPr>
        <p:txBody>
          <a:bodyPr spcFirstLastPara="1" wrap="square" lIns="91425" tIns="91425" rIns="91425" bIns="91425" anchor="t" anchorCtr="0">
            <a:noAutofit/>
          </a:bodyPr>
          <a:lstStyle/>
          <a:p>
            <a:pPr lvl="0"/>
            <a:r>
              <a:rPr lang="en-US" sz="1500" dirty="0"/>
              <a:t>Since 2005, just over 12,000  </a:t>
            </a:r>
            <a:r>
              <a:rPr lang="en-US" sz="1500" b="1" i="1" dirty="0" err="1" smtClean="0"/>
              <a:t>Gacaca</a:t>
            </a:r>
            <a:r>
              <a:rPr lang="en-US" sz="1500" dirty="0" smtClean="0"/>
              <a:t> </a:t>
            </a:r>
            <a:r>
              <a:rPr lang="en-US" sz="1500" dirty="0"/>
              <a:t>courts have tried approximately 1.2 million cases, (Human Rights Watch, May 31, 2011).</a:t>
            </a:r>
          </a:p>
          <a:p>
            <a:pPr lvl="0"/>
            <a:endParaRPr lang="en-IN" sz="1500" dirty="0"/>
          </a:p>
          <a:p>
            <a:pPr lvl="0"/>
            <a:r>
              <a:rPr lang="en-US" sz="1500" dirty="0"/>
              <a:t>The courts give lower sentences if the person is repentant and seeks reconciliation with the community. Often, confessing prisoners return home without further penalty or receive community service orders .</a:t>
            </a:r>
          </a:p>
          <a:p>
            <a:pPr lvl="0"/>
            <a:endParaRPr lang="en-IN" sz="1500" dirty="0"/>
          </a:p>
          <a:p>
            <a:pPr lvl="0"/>
            <a:r>
              <a:rPr lang="en-US" sz="1500" dirty="0"/>
              <a:t>Allowed victims to confront perpetrators in public and have communities recognize their suffering, thus allowing them to move on. Because </a:t>
            </a:r>
            <a:r>
              <a:rPr lang="en-US" sz="1500" b="1" i="1" dirty="0" err="1"/>
              <a:t>Gacaca</a:t>
            </a:r>
            <a:r>
              <a:rPr lang="en-US" sz="1500" dirty="0"/>
              <a:t> would allow those who confessed to receive a reduced sentence and be more quickly reintegrated into their communities (Longman, 2009).</a:t>
            </a:r>
            <a:endParaRPr lang="en-IN" sz="1500" dirty="0"/>
          </a:p>
          <a:p>
            <a:pPr lvl="0"/>
            <a:endParaRPr sz="15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18</a:t>
            </a:fld>
            <a:endParaRPr lang="en-IN"/>
          </a:p>
        </p:txBody>
      </p:sp>
    </p:spTree>
    <p:extLst>
      <p:ext uri="{BB962C8B-B14F-4D97-AF65-F5344CB8AC3E}">
        <p14:creationId xmlns:p14="http://schemas.microsoft.com/office/powerpoint/2010/main" val="635958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154112" y="96098"/>
            <a:ext cx="7556067" cy="651900"/>
          </a:xfrm>
          <a:prstGeom prst="rect">
            <a:avLst/>
          </a:prstGeom>
        </p:spPr>
        <p:txBody>
          <a:bodyPr spcFirstLastPara="1" wrap="square" lIns="91425" tIns="91425" rIns="91425" bIns="91425" anchor="t" anchorCtr="0">
            <a:noAutofit/>
          </a:bodyPr>
          <a:lstStyle/>
          <a:p>
            <a:r>
              <a:rPr lang="en-US" sz="2800" dirty="0">
                <a:solidFill>
                  <a:srgbClr val="00B0F0"/>
                </a:solidFill>
              </a:rPr>
              <a:t>4. </a:t>
            </a:r>
            <a:r>
              <a:rPr lang="en-US" sz="2800" i="1" dirty="0" err="1">
                <a:solidFill>
                  <a:srgbClr val="00B0F0"/>
                </a:solidFill>
              </a:rPr>
              <a:t>Ubudehe</a:t>
            </a:r>
            <a:r>
              <a:rPr lang="en-US" sz="2800" dirty="0">
                <a:solidFill>
                  <a:srgbClr val="00B0F0"/>
                </a:solidFill>
              </a:rPr>
              <a:t> (Collectively Solve Problems)</a:t>
            </a:r>
            <a:r>
              <a:rPr lang="en-IN" sz="2800" dirty="0"/>
              <a:t/>
            </a:r>
            <a:br>
              <a:rPr lang="en-IN" sz="2800" dirty="0"/>
            </a:br>
            <a:endParaRPr sz="2800" dirty="0">
              <a:solidFill>
                <a:srgbClr val="00B0F0"/>
              </a:solidFill>
            </a:endParaRPr>
          </a:p>
        </p:txBody>
      </p:sp>
      <p:sp>
        <p:nvSpPr>
          <p:cNvPr id="377" name="Google Shape;377;p32"/>
          <p:cNvSpPr txBox="1">
            <a:spLocks noGrp="1"/>
          </p:cNvSpPr>
          <p:nvPr>
            <p:ph type="body" idx="1"/>
          </p:nvPr>
        </p:nvSpPr>
        <p:spPr>
          <a:xfrm>
            <a:off x="154112" y="657545"/>
            <a:ext cx="8856324" cy="4232953"/>
          </a:xfrm>
          <a:prstGeom prst="rect">
            <a:avLst/>
          </a:prstGeom>
        </p:spPr>
        <p:txBody>
          <a:bodyPr spcFirstLastPara="1" wrap="square" lIns="91425" tIns="91425" rIns="91425" bIns="91425" anchor="t" anchorCtr="0">
            <a:noAutofit/>
          </a:bodyPr>
          <a:lstStyle/>
          <a:p>
            <a:pPr lvl="0"/>
            <a:r>
              <a:rPr lang="en-US" sz="2000" b="1" i="1" dirty="0" err="1"/>
              <a:t>Ubudehe</a:t>
            </a:r>
            <a:r>
              <a:rPr lang="en-US" sz="2000" dirty="0"/>
              <a:t> is a Rwandan social protection system of intra-community co-operation based on collective actions (</a:t>
            </a:r>
            <a:r>
              <a:rPr lang="en-US" sz="2000" dirty="0" err="1"/>
              <a:t>Niringiye</a:t>
            </a:r>
            <a:r>
              <a:rPr lang="en-US" sz="2000" dirty="0"/>
              <a:t> and </a:t>
            </a:r>
            <a:r>
              <a:rPr lang="en-US" sz="2000" dirty="0" err="1"/>
              <a:t>Ayebale</a:t>
            </a:r>
            <a:r>
              <a:rPr lang="en-US" sz="2000" dirty="0"/>
              <a:t>, 2012). </a:t>
            </a:r>
            <a:endParaRPr lang="en-IN" sz="2000" dirty="0"/>
          </a:p>
          <a:p>
            <a:pPr lvl="0"/>
            <a:r>
              <a:rPr lang="en-US" sz="2000" dirty="0"/>
              <a:t>A socio-economic stratification system in which poor Rwandans are supported with social protection schemes (Alexis, 2023).</a:t>
            </a:r>
            <a:endParaRPr lang="en-IN" sz="2000" dirty="0"/>
          </a:p>
          <a:p>
            <a:pPr lvl="0"/>
            <a:r>
              <a:rPr lang="en-US" sz="2000" dirty="0"/>
              <a:t>In 2001, Ministry of Finance and Economic Planning in partnership with Ministry of Local Government launched the </a:t>
            </a:r>
            <a:r>
              <a:rPr lang="en-US" sz="2000" b="1" i="1" dirty="0" err="1"/>
              <a:t>Ubudehe</a:t>
            </a:r>
            <a:r>
              <a:rPr lang="en-US" sz="2000" dirty="0"/>
              <a:t> project.</a:t>
            </a:r>
            <a:endParaRPr lang="en-IN" sz="2000" dirty="0"/>
          </a:p>
          <a:p>
            <a:pPr lvl="0"/>
            <a:r>
              <a:rPr lang="en-US" sz="2000" dirty="0"/>
              <a:t>Communities to collectively solve problems related to poverty. As a form of social capital, </a:t>
            </a:r>
            <a:r>
              <a:rPr lang="en-US" sz="2000" b="1" i="1" dirty="0" err="1"/>
              <a:t>Ubudehe</a:t>
            </a:r>
            <a:r>
              <a:rPr lang="en-US" sz="2000" b="1" i="1" dirty="0"/>
              <a:t> </a:t>
            </a:r>
            <a:r>
              <a:rPr lang="en-US" sz="2000" dirty="0"/>
              <a:t>involved trust and reciprocity (Alexis, 2023).</a:t>
            </a:r>
            <a:endParaRPr lang="en-IN" sz="2000" dirty="0"/>
          </a:p>
          <a:p>
            <a:pPr lvl="0"/>
            <a:r>
              <a:rPr lang="en-US" sz="2000" dirty="0"/>
              <a:t>Initiated and implemented by the decentralized administrative entity nearest to the recipients, i.e. the cell/villages (</a:t>
            </a:r>
            <a:r>
              <a:rPr lang="en-US" sz="2000" dirty="0" err="1"/>
              <a:t>Niringiye</a:t>
            </a:r>
            <a:r>
              <a:rPr lang="en-US" sz="2000" dirty="0"/>
              <a:t> and </a:t>
            </a:r>
            <a:r>
              <a:rPr lang="en-US" sz="2000" dirty="0" err="1"/>
              <a:t>Ayebale</a:t>
            </a:r>
            <a:r>
              <a:rPr lang="en-US" sz="2000" dirty="0"/>
              <a:t>, 2012</a:t>
            </a:r>
            <a:r>
              <a:rPr lang="en-US" sz="2000" dirty="0" smtClean="0"/>
              <a:t>)</a:t>
            </a:r>
            <a:endParaRPr lang="en-IN" sz="2000" dirty="0"/>
          </a:p>
        </p:txBody>
      </p:sp>
      <p:sp>
        <p:nvSpPr>
          <p:cNvPr id="2" name="Slide Number Placeholder 1"/>
          <p:cNvSpPr>
            <a:spLocks noGrp="1"/>
          </p:cNvSpPr>
          <p:nvPr>
            <p:ph type="sldNum" sz="quarter" idx="10"/>
          </p:nvPr>
        </p:nvSpPr>
        <p:spPr/>
        <p:txBody>
          <a:bodyPr/>
          <a:lstStyle/>
          <a:p>
            <a:fld id="{DD406CD9-9967-4222-8621-9A6BEC8230F5}" type="slidenum">
              <a:rPr lang="en-IN" smtClean="0"/>
              <a:t>19</a:t>
            </a:fld>
            <a:endParaRPr lang="en-IN"/>
          </a:p>
        </p:txBody>
      </p:sp>
    </p:spTree>
    <p:extLst>
      <p:ext uri="{BB962C8B-B14F-4D97-AF65-F5344CB8AC3E}">
        <p14:creationId xmlns:p14="http://schemas.microsoft.com/office/powerpoint/2010/main" val="342640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126920"/>
            <a:ext cx="7556067" cy="651900"/>
          </a:xfrm>
          <a:prstGeom prst="rect">
            <a:avLst/>
          </a:prstGeom>
        </p:spPr>
        <p:txBody>
          <a:bodyPr spcFirstLastPara="1" wrap="square" lIns="91425" tIns="91425" rIns="91425" bIns="91425" anchor="t" anchorCtr="0">
            <a:noAutofit/>
          </a:bodyPr>
          <a:lstStyle/>
          <a:p>
            <a:pPr algn="ctr"/>
            <a:r>
              <a:rPr lang="en-US" dirty="0">
                <a:solidFill>
                  <a:srgbClr val="00B0F0"/>
                </a:solidFill>
              </a:rPr>
              <a:t>About Rwanda</a:t>
            </a:r>
            <a:r>
              <a:rPr lang="en-IN" dirty="0"/>
              <a:t/>
            </a:r>
            <a:br>
              <a:rPr lang="en-IN" dirty="0"/>
            </a:br>
            <a:endParaRPr dirty="0"/>
          </a:p>
        </p:txBody>
      </p:sp>
      <p:sp>
        <p:nvSpPr>
          <p:cNvPr id="377" name="Google Shape;377;p32"/>
          <p:cNvSpPr txBox="1">
            <a:spLocks noGrp="1"/>
          </p:cNvSpPr>
          <p:nvPr>
            <p:ph type="body" idx="1"/>
          </p:nvPr>
        </p:nvSpPr>
        <p:spPr>
          <a:xfrm>
            <a:off x="776275" y="778820"/>
            <a:ext cx="7751276" cy="2241845"/>
          </a:xfrm>
          <a:prstGeom prst="rect">
            <a:avLst/>
          </a:prstGeom>
        </p:spPr>
        <p:txBody>
          <a:bodyPr spcFirstLastPara="1" wrap="square" lIns="91425" tIns="91425" rIns="91425" bIns="91425" anchor="t" anchorCtr="0">
            <a:noAutofit/>
          </a:bodyPr>
          <a:lstStyle/>
          <a:p>
            <a:pPr lvl="0"/>
            <a:r>
              <a:rPr lang="en-US" sz="1800" dirty="0">
                <a:latin typeface="Calibri" panose="020F0502020204030204" pitchFamily="34" charset="0"/>
                <a:cs typeface="Calibri" panose="020F0502020204030204" pitchFamily="34" charset="0"/>
              </a:rPr>
              <a:t>Rwanda( Land of Thousand Hills), is situated in East – Central Africa.</a:t>
            </a:r>
            <a:endParaRPr lang="en-IN" sz="1800" dirty="0">
              <a:latin typeface="Calibri" panose="020F0502020204030204" pitchFamily="34" charset="0"/>
              <a:cs typeface="Calibri" panose="020F0502020204030204" pitchFamily="34" charset="0"/>
            </a:endParaRPr>
          </a:p>
          <a:p>
            <a:pPr lvl="0"/>
            <a:r>
              <a:rPr lang="en-US" sz="1800" dirty="0">
                <a:latin typeface="Calibri" panose="020F0502020204030204" pitchFamily="34" charset="0"/>
                <a:cs typeface="Calibri" panose="020F0502020204030204" pitchFamily="34" charset="0"/>
              </a:rPr>
              <a:t>Capital: Kigali</a:t>
            </a:r>
            <a:endParaRPr lang="en-IN" sz="1800" dirty="0">
              <a:latin typeface="Calibri" panose="020F0502020204030204" pitchFamily="34" charset="0"/>
              <a:cs typeface="Calibri" panose="020F0502020204030204" pitchFamily="34" charset="0"/>
            </a:endParaRPr>
          </a:p>
          <a:p>
            <a:pPr lvl="0"/>
            <a:r>
              <a:rPr lang="en-US" sz="1800" dirty="0">
                <a:latin typeface="Calibri" panose="020F0502020204030204" pitchFamily="34" charset="0"/>
                <a:cs typeface="Calibri" panose="020F0502020204030204" pitchFamily="34" charset="0"/>
              </a:rPr>
              <a:t>Area: 26,338 sq. km</a:t>
            </a:r>
            <a:endParaRPr lang="en-IN" sz="1800" dirty="0">
              <a:latin typeface="Calibri" panose="020F0502020204030204" pitchFamily="34" charset="0"/>
              <a:cs typeface="Calibri" panose="020F0502020204030204" pitchFamily="34" charset="0"/>
            </a:endParaRPr>
          </a:p>
          <a:p>
            <a:pPr lvl="0"/>
            <a:r>
              <a:rPr lang="en-US" sz="1800" dirty="0">
                <a:latin typeface="Calibri" panose="020F0502020204030204" pitchFamily="34" charset="0"/>
                <a:cs typeface="Calibri" panose="020F0502020204030204" pitchFamily="34" charset="0"/>
              </a:rPr>
              <a:t>Population:  14 million</a:t>
            </a:r>
            <a:endParaRPr lang="en-IN" sz="1800" dirty="0">
              <a:latin typeface="Calibri" panose="020F0502020204030204" pitchFamily="34" charset="0"/>
              <a:cs typeface="Calibri" panose="020F0502020204030204" pitchFamily="34" charset="0"/>
            </a:endParaRPr>
          </a:p>
          <a:p>
            <a:pPr lvl="0"/>
            <a:r>
              <a:rPr lang="en-US" sz="1800" dirty="0">
                <a:latin typeface="Calibri" panose="020F0502020204030204" pitchFamily="34" charset="0"/>
                <a:cs typeface="Calibri" panose="020F0502020204030204" pitchFamily="34" charset="0"/>
              </a:rPr>
              <a:t>Population Density - 571 people per Km2</a:t>
            </a:r>
            <a:endParaRPr lang="en-IN" sz="1800" dirty="0">
              <a:latin typeface="Calibri" panose="020F0502020204030204" pitchFamily="34" charset="0"/>
              <a:cs typeface="Calibri" panose="020F0502020204030204" pitchFamily="34" charset="0"/>
            </a:endParaRPr>
          </a:p>
          <a:p>
            <a:pPr lvl="0"/>
            <a:r>
              <a:rPr lang="en-US" sz="1800" dirty="0">
                <a:latin typeface="Calibri" panose="020F0502020204030204" pitchFamily="34" charset="0"/>
                <a:cs typeface="Calibri" panose="020F0502020204030204" pitchFamily="34" charset="0"/>
              </a:rPr>
              <a:t>Languages: Kinyarwanda, French, English, </a:t>
            </a:r>
            <a:r>
              <a:rPr lang="en-US" sz="1800" dirty="0" err="1">
                <a:latin typeface="Calibri" panose="020F0502020204030204" pitchFamily="34" charset="0"/>
                <a:cs typeface="Calibri" panose="020F0502020204030204" pitchFamily="34" charset="0"/>
              </a:rPr>
              <a:t>Swahil</a:t>
            </a:r>
            <a:endParaRPr lang="en-IN" sz="1800" dirty="0">
              <a:latin typeface="Calibri" panose="020F0502020204030204" pitchFamily="34" charset="0"/>
              <a:cs typeface="Calibri" panose="020F0502020204030204" pitchFamily="34" charset="0"/>
            </a:endParaRPr>
          </a:p>
          <a:p>
            <a:pPr lvl="0"/>
            <a:r>
              <a:rPr lang="en-US" sz="1800" dirty="0">
                <a:latin typeface="Calibri" panose="020F0502020204030204" pitchFamily="34" charset="0"/>
                <a:cs typeface="Calibri" panose="020F0502020204030204" pitchFamily="34" charset="0"/>
              </a:rPr>
              <a:t>Life expectancy: 65 years (men) 69 years (women)</a:t>
            </a:r>
            <a:endParaRPr lang="en-IN" sz="1800" dirty="0">
              <a:latin typeface="Calibri" panose="020F0502020204030204" pitchFamily="34" charset="0"/>
              <a:cs typeface="Calibri" panose="020F0502020204030204" pitchFamily="34" charset="0"/>
            </a:endParaRPr>
          </a:p>
          <a:p>
            <a:pPr marL="139700" lvl="0" indent="0">
              <a:buNone/>
            </a:pPr>
            <a:endParaRPr lang="en-IN" dirty="0"/>
          </a:p>
          <a:p>
            <a:pPr marL="0" lvl="0" indent="0" algn="l" rtl="0">
              <a:spcBef>
                <a:spcPts val="0"/>
              </a:spcBef>
              <a:spcAft>
                <a:spcPts val="0"/>
              </a:spcAft>
              <a:buNone/>
            </a:pPr>
            <a:endParaRPr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988" y="3170343"/>
            <a:ext cx="2676525" cy="1714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816" y="3020665"/>
            <a:ext cx="1897759" cy="2013857"/>
          </a:xfrm>
          <a:prstGeom prst="rect">
            <a:avLst/>
          </a:prstGeom>
        </p:spPr>
      </p:pic>
      <p:sp>
        <p:nvSpPr>
          <p:cNvPr id="4" name="Curved Down Arrow 3"/>
          <p:cNvSpPr/>
          <p:nvPr/>
        </p:nvSpPr>
        <p:spPr>
          <a:xfrm>
            <a:off x="2460171" y="3886200"/>
            <a:ext cx="1905000" cy="34834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 name="Curved Down Arrow 6"/>
          <p:cNvSpPr/>
          <p:nvPr/>
        </p:nvSpPr>
        <p:spPr>
          <a:xfrm>
            <a:off x="5328562" y="3672565"/>
            <a:ext cx="1543051" cy="322492"/>
          </a:xfrm>
          <a:prstGeom prst="curvedDownArrow">
            <a:avLst>
              <a:gd name="adj1" fmla="val 0"/>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103" y="2971800"/>
            <a:ext cx="1943100" cy="1828800"/>
          </a:xfrm>
          <a:prstGeom prst="rect">
            <a:avLst/>
          </a:prstGeom>
        </p:spPr>
      </p:pic>
      <p:sp>
        <p:nvSpPr>
          <p:cNvPr id="6" name="Slide Number Placeholder 5"/>
          <p:cNvSpPr>
            <a:spLocks noGrp="1"/>
          </p:cNvSpPr>
          <p:nvPr>
            <p:ph type="sldNum" sz="quarter" idx="10"/>
          </p:nvPr>
        </p:nvSpPr>
        <p:spPr/>
        <p:txBody>
          <a:bodyPr/>
          <a:lstStyle/>
          <a:p>
            <a:fld id="{DD406CD9-9967-4222-8621-9A6BEC8230F5}" type="slidenum">
              <a:rPr lang="en-IN" smtClean="0"/>
              <a:t>2</a:t>
            </a:fld>
            <a:endParaRPr lang="en-IN"/>
          </a:p>
        </p:txBody>
      </p:sp>
    </p:spTree>
    <p:extLst>
      <p:ext uri="{BB962C8B-B14F-4D97-AF65-F5344CB8AC3E}">
        <p14:creationId xmlns:p14="http://schemas.microsoft.com/office/powerpoint/2010/main" val="220154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154112" y="96098"/>
            <a:ext cx="8989888" cy="651900"/>
          </a:xfrm>
          <a:prstGeom prst="rect">
            <a:avLst/>
          </a:prstGeom>
        </p:spPr>
        <p:txBody>
          <a:bodyPr spcFirstLastPara="1" wrap="square" lIns="91425" tIns="91425" rIns="91425" bIns="91425" anchor="t" anchorCtr="0">
            <a:noAutofit/>
          </a:bodyPr>
          <a:lstStyle/>
          <a:p>
            <a:r>
              <a:rPr lang="en-US" sz="2400" dirty="0">
                <a:solidFill>
                  <a:srgbClr val="00B0F0"/>
                </a:solidFill>
              </a:rPr>
              <a:t>4. </a:t>
            </a:r>
            <a:r>
              <a:rPr lang="en-US" sz="2400" i="1" dirty="0" err="1">
                <a:solidFill>
                  <a:srgbClr val="00B0F0"/>
                </a:solidFill>
              </a:rPr>
              <a:t>Ubudehe</a:t>
            </a:r>
            <a:r>
              <a:rPr lang="en-US" sz="2400" dirty="0">
                <a:solidFill>
                  <a:srgbClr val="00B0F0"/>
                </a:solidFill>
              </a:rPr>
              <a:t> (Collectively Solve Problems</a:t>
            </a:r>
            <a:r>
              <a:rPr lang="en-US" sz="2400" dirty="0" smtClean="0">
                <a:solidFill>
                  <a:srgbClr val="00B0F0"/>
                </a:solidFill>
              </a:rPr>
              <a:t>)(</a:t>
            </a:r>
            <a:r>
              <a:rPr lang="en-US" sz="2400" dirty="0" err="1" smtClean="0">
                <a:solidFill>
                  <a:srgbClr val="00B0F0"/>
                </a:solidFill>
              </a:rPr>
              <a:t>Cont</a:t>
            </a:r>
            <a:r>
              <a:rPr lang="en-US" sz="2400" dirty="0" smtClean="0">
                <a:solidFill>
                  <a:srgbClr val="00B0F0"/>
                </a:solidFill>
              </a:rPr>
              <a:t>…..)</a:t>
            </a:r>
            <a:r>
              <a:rPr lang="en-IN" sz="2400" dirty="0"/>
              <a:t/>
            </a:r>
            <a:br>
              <a:rPr lang="en-IN" sz="2400" dirty="0"/>
            </a:br>
            <a:endParaRPr sz="2400" dirty="0">
              <a:solidFill>
                <a:srgbClr val="00B0F0"/>
              </a:solidFill>
            </a:endParaRPr>
          </a:p>
        </p:txBody>
      </p:sp>
      <p:sp>
        <p:nvSpPr>
          <p:cNvPr id="377" name="Google Shape;377;p32"/>
          <p:cNvSpPr txBox="1">
            <a:spLocks noGrp="1"/>
          </p:cNvSpPr>
          <p:nvPr>
            <p:ph type="body" idx="1"/>
          </p:nvPr>
        </p:nvSpPr>
        <p:spPr>
          <a:xfrm>
            <a:off x="154112" y="657545"/>
            <a:ext cx="8856324" cy="4232953"/>
          </a:xfrm>
          <a:prstGeom prst="rect">
            <a:avLst/>
          </a:prstGeom>
        </p:spPr>
        <p:txBody>
          <a:bodyPr spcFirstLastPara="1" wrap="square" lIns="91425" tIns="91425" rIns="91425" bIns="91425" anchor="t" anchorCtr="0">
            <a:noAutofit/>
          </a:bodyPr>
          <a:lstStyle/>
          <a:p>
            <a:pPr lvl="0"/>
            <a:r>
              <a:rPr lang="en-US" sz="1800" dirty="0" smtClean="0"/>
              <a:t>Initially</a:t>
            </a:r>
            <a:r>
              <a:rPr lang="en-US" sz="1800" dirty="0"/>
              <a:t>, </a:t>
            </a:r>
            <a:r>
              <a:rPr lang="en-US" sz="1800" b="1" i="1" dirty="0" err="1"/>
              <a:t>Ubudehe</a:t>
            </a:r>
            <a:r>
              <a:rPr lang="en-US" sz="1800" dirty="0"/>
              <a:t> focused on agricultural activities to ensure timely agricultural operations for food security purposes and house building activities.</a:t>
            </a:r>
            <a:endParaRPr lang="en-IN" sz="1800" dirty="0"/>
          </a:p>
          <a:p>
            <a:pPr lvl="0"/>
            <a:r>
              <a:rPr lang="en-US" sz="1800" dirty="0"/>
              <a:t> At present, </a:t>
            </a:r>
            <a:r>
              <a:rPr lang="en-US" sz="1800" b="1" i="1" dirty="0" err="1"/>
              <a:t>Ubudehe</a:t>
            </a:r>
            <a:r>
              <a:rPr lang="en-US" sz="1800" dirty="0"/>
              <a:t> gives emphasis to construction and repair of rural roads and other infrastructure, construction of administrative infrastructure such as office buildings.</a:t>
            </a:r>
            <a:endParaRPr lang="en-IN" sz="1800" dirty="0"/>
          </a:p>
          <a:p>
            <a:pPr lvl="0"/>
            <a:r>
              <a:rPr lang="en-US" sz="1800" dirty="0"/>
              <a:t>Under </a:t>
            </a:r>
            <a:r>
              <a:rPr lang="en-US" sz="1800" b="1" i="1" dirty="0" err="1"/>
              <a:t>Ubudehe</a:t>
            </a:r>
            <a:r>
              <a:rPr lang="en-US" sz="1800" dirty="0"/>
              <a:t>, there is a provision for bank account to each community and it has facilitated thousands of community-led actions such as purchasing livestock, undertaking agricultural activities, building clean water facilities, classrooms, terraces, health centers as well as silos for storing produce (Alexis, 2023). </a:t>
            </a:r>
            <a:endParaRPr lang="en-IN" sz="1800" dirty="0"/>
          </a:p>
          <a:p>
            <a:pPr lvl="0"/>
            <a:r>
              <a:rPr lang="en-US" sz="1800" b="1" i="1" dirty="0" err="1"/>
              <a:t>Ubudehe</a:t>
            </a:r>
            <a:r>
              <a:rPr lang="en-US" sz="1800" dirty="0"/>
              <a:t> has won the prestigious UN Public Service Award due to the participation and ownership of millions of citizens and the strong support of the Authorities of Rwanda for poverty alleviation.</a:t>
            </a:r>
            <a:endParaRPr lang="en-IN" sz="1800" dirty="0"/>
          </a:p>
          <a:p>
            <a:pPr marL="139700" lvl="0" indent="0">
              <a:buNone/>
            </a:pPr>
            <a:endParaRPr sz="32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20</a:t>
            </a:fld>
            <a:endParaRPr lang="en-IN"/>
          </a:p>
        </p:txBody>
      </p:sp>
    </p:spTree>
    <p:extLst>
      <p:ext uri="{BB962C8B-B14F-4D97-AF65-F5344CB8AC3E}">
        <p14:creationId xmlns:p14="http://schemas.microsoft.com/office/powerpoint/2010/main" val="2123658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126920"/>
            <a:ext cx="7556067" cy="651900"/>
          </a:xfrm>
          <a:prstGeom prst="rect">
            <a:avLst/>
          </a:prstGeom>
        </p:spPr>
        <p:txBody>
          <a:bodyPr spcFirstLastPara="1" wrap="square" lIns="91425" tIns="91425" rIns="91425" bIns="91425" anchor="t" anchorCtr="0">
            <a:noAutofit/>
          </a:bodyPr>
          <a:lstStyle/>
          <a:p>
            <a:pPr lvl="0" algn="ctr"/>
            <a:r>
              <a:rPr lang="en-US" sz="2800" dirty="0">
                <a:solidFill>
                  <a:srgbClr val="00B0F0"/>
                </a:solidFill>
              </a:rPr>
              <a:t> Objectives of </a:t>
            </a:r>
            <a:r>
              <a:rPr lang="en-US" sz="2800" i="1" dirty="0" err="1">
                <a:solidFill>
                  <a:srgbClr val="00B0F0"/>
                </a:solidFill>
              </a:rPr>
              <a:t>Ubudehe</a:t>
            </a:r>
            <a:endParaRPr sz="2800" i="1" dirty="0">
              <a:solidFill>
                <a:srgbClr val="00B0F0"/>
              </a:solidFill>
            </a:endParaRPr>
          </a:p>
        </p:txBody>
      </p:sp>
      <p:sp>
        <p:nvSpPr>
          <p:cNvPr id="377" name="Google Shape;377;p32"/>
          <p:cNvSpPr txBox="1">
            <a:spLocks noGrp="1"/>
          </p:cNvSpPr>
          <p:nvPr>
            <p:ph type="body" idx="1"/>
          </p:nvPr>
        </p:nvSpPr>
        <p:spPr>
          <a:xfrm>
            <a:off x="154112" y="657546"/>
            <a:ext cx="8856324" cy="2547992"/>
          </a:xfrm>
          <a:prstGeom prst="rect">
            <a:avLst/>
          </a:prstGeom>
        </p:spPr>
        <p:txBody>
          <a:bodyPr spcFirstLastPara="1" wrap="square" lIns="91425" tIns="91425" rIns="91425" bIns="91425" anchor="t" anchorCtr="0">
            <a:noAutofit/>
          </a:bodyPr>
          <a:lstStyle/>
          <a:p>
            <a:pPr lvl="0"/>
            <a:r>
              <a:rPr lang="en-US" sz="2000" dirty="0"/>
              <a:t>To fight poverty through collective action and participatory development.</a:t>
            </a:r>
            <a:endParaRPr lang="en-IN" sz="2000" dirty="0"/>
          </a:p>
          <a:p>
            <a:pPr lvl="0"/>
            <a:r>
              <a:rPr lang="en-US" sz="2000" dirty="0"/>
              <a:t>To promote mutual assistance among people living in the same area in order to solve their socio-economic problems. </a:t>
            </a:r>
            <a:endParaRPr lang="en-IN" sz="2000" dirty="0"/>
          </a:p>
          <a:p>
            <a:pPr lvl="0"/>
            <a:r>
              <a:rPr lang="en-US" sz="2000" dirty="0"/>
              <a:t>To empower Rwandans through strengthened collective action for a real partnership with the Government in the fight against poverty.</a:t>
            </a:r>
            <a:endParaRPr lang="en-IN" sz="2000" dirty="0"/>
          </a:p>
          <a:p>
            <a:pPr lvl="0"/>
            <a:r>
              <a:rPr lang="en-US" sz="2000" dirty="0"/>
              <a:t>To reinforce the framework of community participation.</a:t>
            </a:r>
            <a:endParaRPr lang="en-IN" sz="2000" dirty="0"/>
          </a:p>
          <a:p>
            <a:pPr marL="139700" lvl="0" indent="0">
              <a:buNone/>
            </a:pPr>
            <a:endParaRPr sz="2000"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626" y="3285697"/>
            <a:ext cx="2686050" cy="16954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551" y="3285697"/>
            <a:ext cx="2857500" cy="1600200"/>
          </a:xfrm>
          <a:prstGeom prst="rect">
            <a:avLst/>
          </a:prstGeom>
        </p:spPr>
      </p:pic>
      <p:sp>
        <p:nvSpPr>
          <p:cNvPr id="4" name="Slide Number Placeholder 3"/>
          <p:cNvSpPr>
            <a:spLocks noGrp="1"/>
          </p:cNvSpPr>
          <p:nvPr>
            <p:ph type="sldNum" sz="quarter" idx="10"/>
          </p:nvPr>
        </p:nvSpPr>
        <p:spPr/>
        <p:txBody>
          <a:bodyPr/>
          <a:lstStyle/>
          <a:p>
            <a:fld id="{DD406CD9-9967-4222-8621-9A6BEC8230F5}" type="slidenum">
              <a:rPr lang="en-IN" smtClean="0"/>
              <a:t>21</a:t>
            </a:fld>
            <a:endParaRPr lang="en-IN"/>
          </a:p>
        </p:txBody>
      </p:sp>
    </p:spTree>
    <p:extLst>
      <p:ext uri="{BB962C8B-B14F-4D97-AF65-F5344CB8AC3E}">
        <p14:creationId xmlns:p14="http://schemas.microsoft.com/office/powerpoint/2010/main" val="737343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468051" y="0"/>
            <a:ext cx="7556067" cy="651900"/>
          </a:xfrm>
          <a:prstGeom prst="rect">
            <a:avLst/>
          </a:prstGeom>
        </p:spPr>
        <p:txBody>
          <a:bodyPr spcFirstLastPara="1" wrap="square" lIns="91425" tIns="91425" rIns="91425" bIns="91425" anchor="t" anchorCtr="0">
            <a:noAutofit/>
          </a:bodyPr>
          <a:lstStyle/>
          <a:p>
            <a:pPr lvl="0" algn="ctr"/>
            <a:r>
              <a:rPr lang="en-US" sz="2800" dirty="0">
                <a:solidFill>
                  <a:srgbClr val="00B0F0"/>
                </a:solidFill>
              </a:rPr>
              <a:t>Impact Made by </a:t>
            </a:r>
            <a:r>
              <a:rPr lang="en-US" sz="2800" i="1" dirty="0" err="1">
                <a:solidFill>
                  <a:srgbClr val="00B0F0"/>
                </a:solidFill>
              </a:rPr>
              <a:t>Ubudehe</a:t>
            </a:r>
            <a:endParaRPr sz="2800" i="1" dirty="0">
              <a:solidFill>
                <a:srgbClr val="00B0F0"/>
              </a:solidFill>
            </a:endParaRPr>
          </a:p>
        </p:txBody>
      </p:sp>
      <p:sp>
        <p:nvSpPr>
          <p:cNvPr id="377" name="Google Shape;377;p32"/>
          <p:cNvSpPr txBox="1">
            <a:spLocks noGrp="1"/>
          </p:cNvSpPr>
          <p:nvPr>
            <p:ph type="body" idx="1"/>
          </p:nvPr>
        </p:nvSpPr>
        <p:spPr>
          <a:xfrm>
            <a:off x="154112" y="462337"/>
            <a:ext cx="8856324" cy="4428161"/>
          </a:xfrm>
          <a:prstGeom prst="rect">
            <a:avLst/>
          </a:prstGeom>
        </p:spPr>
        <p:txBody>
          <a:bodyPr spcFirstLastPara="1" wrap="square" lIns="91425" tIns="91425" rIns="91425" bIns="91425" anchor="t" anchorCtr="0">
            <a:noAutofit/>
          </a:bodyPr>
          <a:lstStyle/>
          <a:p>
            <a:pPr lvl="0"/>
            <a:r>
              <a:rPr lang="en-US" sz="1600" dirty="0"/>
              <a:t>Estimations show that at least 1.4 million people (the lowest estimation) have been direct beneficiaries of </a:t>
            </a:r>
            <a:r>
              <a:rPr lang="en-US" sz="1600" dirty="0" err="1"/>
              <a:t>Ubudehe</a:t>
            </a:r>
            <a:r>
              <a:rPr lang="en-US" sz="1600" dirty="0"/>
              <a:t>  (</a:t>
            </a:r>
            <a:r>
              <a:rPr lang="en-US" sz="1600" dirty="0" err="1"/>
              <a:t>Niringiye</a:t>
            </a:r>
            <a:r>
              <a:rPr lang="en-US" sz="1600" dirty="0"/>
              <a:t> and </a:t>
            </a:r>
            <a:r>
              <a:rPr lang="en-US" sz="1600" dirty="0" err="1"/>
              <a:t>Ayebale</a:t>
            </a:r>
            <a:r>
              <a:rPr lang="en-US" sz="1600" dirty="0"/>
              <a:t>, 2012).</a:t>
            </a:r>
            <a:endParaRPr lang="en-IN" sz="1600" dirty="0"/>
          </a:p>
          <a:p>
            <a:pPr lvl="0"/>
            <a:r>
              <a:rPr lang="en-US" sz="1600" dirty="0" err="1"/>
              <a:t>Ubudehe</a:t>
            </a:r>
            <a:r>
              <a:rPr lang="en-US" sz="1600" dirty="0"/>
              <a:t> concepts and procedures  has  contributed to the improvement of local community skills, the capacity of self-management and the ability to acquire new skills , (</a:t>
            </a:r>
            <a:r>
              <a:rPr lang="en-US" sz="1600" dirty="0" err="1"/>
              <a:t>Niringiye</a:t>
            </a:r>
            <a:r>
              <a:rPr lang="en-US" sz="1600" dirty="0"/>
              <a:t> and </a:t>
            </a:r>
            <a:r>
              <a:rPr lang="en-US" sz="1600" dirty="0" err="1"/>
              <a:t>Ayebale</a:t>
            </a:r>
            <a:r>
              <a:rPr lang="en-US" sz="1600" dirty="0"/>
              <a:t>, 2012).</a:t>
            </a:r>
            <a:endParaRPr lang="en-IN" sz="1600" dirty="0"/>
          </a:p>
          <a:p>
            <a:pPr lvl="0"/>
            <a:r>
              <a:rPr lang="en-US" sz="1600" dirty="0"/>
              <a:t>Between 2012 and 2017, annual public spending on the social protection sector  increased rom </a:t>
            </a:r>
            <a:r>
              <a:rPr lang="en-US" sz="1600" dirty="0" err="1"/>
              <a:t>Rwf</a:t>
            </a:r>
            <a:r>
              <a:rPr lang="en-US" sz="1600" dirty="0"/>
              <a:t> 64 billion to over </a:t>
            </a:r>
            <a:r>
              <a:rPr lang="en-US" sz="1600" dirty="0" err="1"/>
              <a:t>Rwf</a:t>
            </a:r>
            <a:r>
              <a:rPr lang="en-US" sz="1600" dirty="0"/>
              <a:t> 130 billion (Alexis, 2023). </a:t>
            </a:r>
            <a:endParaRPr lang="en-IN" sz="1600" dirty="0"/>
          </a:p>
          <a:p>
            <a:pPr lvl="0"/>
            <a:r>
              <a:rPr lang="en-US" sz="1600" dirty="0"/>
              <a:t>Generation of 4805 temporary or more long-term jobs, through the construction of classrooms, health </a:t>
            </a:r>
            <a:r>
              <a:rPr lang="en-US" sz="1600" dirty="0" err="1"/>
              <a:t>centres</a:t>
            </a:r>
            <a:r>
              <a:rPr lang="en-US" sz="1600" dirty="0"/>
              <a:t>, roads and bridges, mills, electricity and water infrastructures, as well as the creation of radical terraces (Alexis, 2023).</a:t>
            </a:r>
            <a:endParaRPr lang="en-IN" sz="1600" dirty="0"/>
          </a:p>
          <a:p>
            <a:pPr lvl="0"/>
            <a:r>
              <a:rPr lang="en-US" sz="1600" dirty="0"/>
              <a:t> Among 385 respondents  found that 95% confirmed that their incomes had improved; within that, about 71 % consider that their income had doubled and 22 %  consider that their income had more than tripled (</a:t>
            </a:r>
            <a:r>
              <a:rPr lang="en-US" sz="1600" dirty="0" err="1"/>
              <a:t>Havugimana</a:t>
            </a:r>
            <a:r>
              <a:rPr lang="en-US" sz="1600" dirty="0"/>
              <a:t>, 2023).</a:t>
            </a:r>
          </a:p>
          <a:p>
            <a:r>
              <a:rPr lang="en-US" sz="1600" dirty="0"/>
              <a:t>The success recorded under CBHI have been linked to </a:t>
            </a:r>
            <a:r>
              <a:rPr lang="en-US" sz="1600" dirty="0" err="1"/>
              <a:t>Ubudehe</a:t>
            </a:r>
            <a:r>
              <a:rPr lang="en-US" sz="1600" dirty="0"/>
              <a:t>. ( Will Discuss on CBHI)</a:t>
            </a:r>
          </a:p>
          <a:p>
            <a:pPr lvl="0"/>
            <a:endParaRPr lang="en-US" sz="1500" dirty="0"/>
          </a:p>
          <a:p>
            <a:pPr lvl="0"/>
            <a:endParaRPr lang="en-IN" sz="1500" dirty="0"/>
          </a:p>
          <a:p>
            <a:pPr marL="139700" lvl="0" indent="0">
              <a:buNone/>
            </a:pPr>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22</a:t>
            </a:fld>
            <a:endParaRPr lang="en-IN"/>
          </a:p>
        </p:txBody>
      </p:sp>
    </p:spTree>
    <p:extLst>
      <p:ext uri="{BB962C8B-B14F-4D97-AF65-F5344CB8AC3E}">
        <p14:creationId xmlns:p14="http://schemas.microsoft.com/office/powerpoint/2010/main" val="309957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478325" y="0"/>
            <a:ext cx="7556067" cy="651900"/>
          </a:xfrm>
          <a:prstGeom prst="rect">
            <a:avLst/>
          </a:prstGeom>
        </p:spPr>
        <p:txBody>
          <a:bodyPr spcFirstLastPara="1" wrap="square" lIns="91425" tIns="91425" rIns="91425" bIns="91425" anchor="t" anchorCtr="0">
            <a:noAutofit/>
          </a:bodyPr>
          <a:lstStyle/>
          <a:p>
            <a:r>
              <a:rPr lang="en-US" sz="2800" dirty="0">
                <a:solidFill>
                  <a:srgbClr val="00B0F0"/>
                </a:solidFill>
              </a:rPr>
              <a:t>5. </a:t>
            </a:r>
            <a:r>
              <a:rPr lang="en-US" sz="2800" i="1" dirty="0" err="1">
                <a:solidFill>
                  <a:srgbClr val="00B0F0"/>
                </a:solidFill>
              </a:rPr>
              <a:t>Imihigo</a:t>
            </a:r>
            <a:r>
              <a:rPr lang="en-US" sz="2800" i="1" dirty="0">
                <a:solidFill>
                  <a:srgbClr val="00B0F0"/>
                </a:solidFill>
              </a:rPr>
              <a:t> </a:t>
            </a:r>
            <a:r>
              <a:rPr lang="en-US" sz="2800" dirty="0">
                <a:solidFill>
                  <a:srgbClr val="00B0F0"/>
                </a:solidFill>
              </a:rPr>
              <a:t>(Performance Contracts)</a:t>
            </a:r>
            <a:r>
              <a:rPr lang="en-IN" sz="2800" dirty="0">
                <a:solidFill>
                  <a:srgbClr val="00B0F0"/>
                </a:solidFill>
              </a:rPr>
              <a:t/>
            </a:r>
            <a:br>
              <a:rPr lang="en-IN" sz="2800" dirty="0">
                <a:solidFill>
                  <a:srgbClr val="00B0F0"/>
                </a:solidFill>
              </a:rPr>
            </a:br>
            <a:endParaRPr sz="2800" dirty="0">
              <a:solidFill>
                <a:srgbClr val="00B0F0"/>
              </a:solidFill>
            </a:endParaRPr>
          </a:p>
        </p:txBody>
      </p:sp>
      <p:sp>
        <p:nvSpPr>
          <p:cNvPr id="377" name="Google Shape;377;p32"/>
          <p:cNvSpPr txBox="1">
            <a:spLocks noGrp="1"/>
          </p:cNvSpPr>
          <p:nvPr>
            <p:ph type="body" idx="1"/>
          </p:nvPr>
        </p:nvSpPr>
        <p:spPr>
          <a:xfrm>
            <a:off x="154112" y="441789"/>
            <a:ext cx="8856324" cy="4448709"/>
          </a:xfrm>
          <a:prstGeom prst="rect">
            <a:avLst/>
          </a:prstGeom>
        </p:spPr>
        <p:txBody>
          <a:bodyPr spcFirstLastPara="1" wrap="square" lIns="91425" tIns="91425" rIns="91425" bIns="91425" anchor="t" anchorCtr="0">
            <a:noAutofit/>
          </a:bodyPr>
          <a:lstStyle/>
          <a:p>
            <a:pPr lvl="0"/>
            <a:r>
              <a:rPr lang="en-US" sz="2000" b="1" i="1" dirty="0" err="1"/>
              <a:t>Imihigo</a:t>
            </a:r>
            <a:r>
              <a:rPr lang="en-US" sz="2000" dirty="0"/>
              <a:t> is based on a pre-colonial tradition where individuals or communities would publicly promise to complete certain tasks, sometimes set by the king or leaders. If the they achieved their goal, the community celebrated their success; if they failed to follow through, they faced public humiliation (</a:t>
            </a:r>
            <a:r>
              <a:rPr lang="en-US" sz="2000" dirty="0" err="1"/>
              <a:t>Ndahiro</a:t>
            </a:r>
            <a:r>
              <a:rPr lang="en-US" sz="2000" dirty="0"/>
              <a:t> 2015).</a:t>
            </a:r>
            <a:endParaRPr lang="en-IN" sz="2000" dirty="0"/>
          </a:p>
          <a:p>
            <a:pPr lvl="0"/>
            <a:r>
              <a:rPr lang="en-US" sz="2000" dirty="0"/>
              <a:t>In 2006, the Paul </a:t>
            </a:r>
            <a:r>
              <a:rPr lang="en-US" sz="2000" dirty="0" err="1"/>
              <a:t>Kagame</a:t>
            </a:r>
            <a:r>
              <a:rPr lang="en-US" sz="2000" dirty="0"/>
              <a:t> government reintroduced the modern version of </a:t>
            </a:r>
            <a:r>
              <a:rPr lang="en-US" sz="2000" b="1" i="1" dirty="0" err="1"/>
              <a:t>Imihigo</a:t>
            </a:r>
            <a:r>
              <a:rPr lang="en-US" sz="2000" b="1" dirty="0"/>
              <a:t> </a:t>
            </a:r>
            <a:r>
              <a:rPr lang="en-GB" sz="2000" dirty="0"/>
              <a:t>t</a:t>
            </a:r>
            <a:r>
              <a:rPr lang="en-US" sz="2000" dirty="0"/>
              <a:t>o hold public officials accountable, and to adapt the idea of performance contracts to a traditional practice of setting and achieving goals. </a:t>
            </a:r>
            <a:endParaRPr lang="en-IN" sz="2000" dirty="0"/>
          </a:p>
          <a:p>
            <a:pPr lvl="0"/>
            <a:r>
              <a:rPr lang="en-US" sz="2000" dirty="0"/>
              <a:t>First implemented with district mayors, </a:t>
            </a:r>
            <a:r>
              <a:rPr lang="en-US" sz="2000" b="1" i="1" dirty="0" err="1"/>
              <a:t>Imihigo</a:t>
            </a:r>
            <a:r>
              <a:rPr lang="en-US" sz="2000" i="1" dirty="0"/>
              <a:t> </a:t>
            </a:r>
            <a:r>
              <a:rPr lang="en-US" sz="2000" dirty="0"/>
              <a:t>were later expanded across government ministries and agencies</a:t>
            </a:r>
            <a:r>
              <a:rPr lang="en-US" sz="2000" dirty="0" smtClean="0"/>
              <a:t>.</a:t>
            </a:r>
            <a:endParaRPr lang="en-IN" sz="2000" dirty="0"/>
          </a:p>
        </p:txBody>
      </p:sp>
      <p:sp>
        <p:nvSpPr>
          <p:cNvPr id="2" name="Slide Number Placeholder 1"/>
          <p:cNvSpPr>
            <a:spLocks noGrp="1"/>
          </p:cNvSpPr>
          <p:nvPr>
            <p:ph type="sldNum" sz="quarter" idx="10"/>
          </p:nvPr>
        </p:nvSpPr>
        <p:spPr/>
        <p:txBody>
          <a:bodyPr/>
          <a:lstStyle/>
          <a:p>
            <a:fld id="{DD406CD9-9967-4222-8621-9A6BEC8230F5}" type="slidenum">
              <a:rPr lang="en-IN" smtClean="0"/>
              <a:t>23</a:t>
            </a:fld>
            <a:endParaRPr lang="en-IN"/>
          </a:p>
        </p:txBody>
      </p:sp>
    </p:spTree>
    <p:extLst>
      <p:ext uri="{BB962C8B-B14F-4D97-AF65-F5344CB8AC3E}">
        <p14:creationId xmlns:p14="http://schemas.microsoft.com/office/powerpoint/2010/main" val="2737912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478325" y="0"/>
            <a:ext cx="8375219" cy="651900"/>
          </a:xfrm>
          <a:prstGeom prst="rect">
            <a:avLst/>
          </a:prstGeom>
        </p:spPr>
        <p:txBody>
          <a:bodyPr spcFirstLastPara="1" wrap="square" lIns="91425" tIns="91425" rIns="91425" bIns="91425" anchor="t" anchorCtr="0">
            <a:noAutofit/>
          </a:bodyPr>
          <a:lstStyle/>
          <a:p>
            <a:r>
              <a:rPr lang="en-US" sz="2800" dirty="0">
                <a:solidFill>
                  <a:srgbClr val="00B0F0"/>
                </a:solidFill>
              </a:rPr>
              <a:t>5. </a:t>
            </a:r>
            <a:r>
              <a:rPr lang="en-US" sz="2800" i="1" dirty="0" err="1">
                <a:solidFill>
                  <a:srgbClr val="00B0F0"/>
                </a:solidFill>
              </a:rPr>
              <a:t>Imihigo</a:t>
            </a:r>
            <a:r>
              <a:rPr lang="en-US" sz="2800" i="1" dirty="0">
                <a:solidFill>
                  <a:srgbClr val="00B0F0"/>
                </a:solidFill>
              </a:rPr>
              <a:t> </a:t>
            </a:r>
            <a:r>
              <a:rPr lang="en-US" sz="2800" dirty="0">
                <a:solidFill>
                  <a:srgbClr val="00B0F0"/>
                </a:solidFill>
              </a:rPr>
              <a:t>(Performance Contracts</a:t>
            </a:r>
            <a:r>
              <a:rPr lang="en-US" sz="2800" dirty="0" smtClean="0">
                <a:solidFill>
                  <a:srgbClr val="00B0F0"/>
                </a:solidFill>
              </a:rPr>
              <a:t>)(</a:t>
            </a:r>
            <a:r>
              <a:rPr lang="en-US" sz="2800" dirty="0" err="1" smtClean="0">
                <a:solidFill>
                  <a:srgbClr val="00B0F0"/>
                </a:solidFill>
              </a:rPr>
              <a:t>Cont</a:t>
            </a:r>
            <a:r>
              <a:rPr lang="en-US" sz="2800" dirty="0" smtClean="0">
                <a:solidFill>
                  <a:srgbClr val="00B0F0"/>
                </a:solidFill>
              </a:rPr>
              <a:t>…)</a:t>
            </a:r>
            <a:r>
              <a:rPr lang="en-IN" sz="2800" dirty="0">
                <a:solidFill>
                  <a:srgbClr val="00B0F0"/>
                </a:solidFill>
              </a:rPr>
              <a:t/>
            </a:r>
            <a:br>
              <a:rPr lang="en-IN" sz="2800" dirty="0">
                <a:solidFill>
                  <a:srgbClr val="00B0F0"/>
                </a:solidFill>
              </a:rPr>
            </a:br>
            <a:endParaRPr sz="2800" dirty="0">
              <a:solidFill>
                <a:srgbClr val="00B0F0"/>
              </a:solidFill>
            </a:endParaRPr>
          </a:p>
        </p:txBody>
      </p:sp>
      <p:sp>
        <p:nvSpPr>
          <p:cNvPr id="377" name="Google Shape;377;p32"/>
          <p:cNvSpPr txBox="1">
            <a:spLocks noGrp="1"/>
          </p:cNvSpPr>
          <p:nvPr>
            <p:ph type="body" idx="1"/>
          </p:nvPr>
        </p:nvSpPr>
        <p:spPr>
          <a:xfrm>
            <a:off x="154112" y="441789"/>
            <a:ext cx="8856324" cy="4448709"/>
          </a:xfrm>
          <a:prstGeom prst="rect">
            <a:avLst/>
          </a:prstGeom>
        </p:spPr>
        <p:txBody>
          <a:bodyPr spcFirstLastPara="1" wrap="square" lIns="91425" tIns="91425" rIns="91425" bIns="91425" anchor="t" anchorCtr="0">
            <a:noAutofit/>
          </a:bodyPr>
          <a:lstStyle/>
          <a:p>
            <a:pPr lvl="0"/>
            <a:r>
              <a:rPr lang="en-US" sz="2000" b="1" i="1" dirty="0" err="1" smtClean="0"/>
              <a:t>Imihigo</a:t>
            </a:r>
            <a:r>
              <a:rPr lang="en-US" sz="2000" dirty="0" smtClean="0"/>
              <a:t> </a:t>
            </a:r>
            <a:r>
              <a:rPr lang="en-US" sz="2000" dirty="0"/>
              <a:t>was designed as a Rwandan approach to performance management, as described in a policy note published by the Ministry of  Local Government in 2006:</a:t>
            </a:r>
            <a:endParaRPr lang="en-IN" sz="2000" dirty="0"/>
          </a:p>
          <a:p>
            <a:r>
              <a:rPr lang="en-US" sz="2000" dirty="0"/>
              <a:t>“</a:t>
            </a:r>
            <a:r>
              <a:rPr lang="en-US" sz="2000" i="1" dirty="0"/>
              <a:t>The </a:t>
            </a:r>
            <a:r>
              <a:rPr lang="en-US" sz="2000" b="1" i="1" dirty="0" err="1"/>
              <a:t>Imihigo</a:t>
            </a:r>
            <a:r>
              <a:rPr lang="en-US" sz="2000" i="1" dirty="0"/>
              <a:t> approach shares many characteristics with results-based management tools. </a:t>
            </a:r>
            <a:r>
              <a:rPr lang="en-US" sz="2000" dirty="0"/>
              <a:t>1,</a:t>
            </a:r>
            <a:r>
              <a:rPr lang="en-US" sz="2000" i="1" dirty="0"/>
              <a:t> each </a:t>
            </a:r>
            <a:r>
              <a:rPr lang="en-US" sz="2000" b="1" i="1" dirty="0" err="1"/>
              <a:t>Imihigo</a:t>
            </a:r>
            <a:r>
              <a:rPr lang="en-US" sz="2000" b="1" i="1" dirty="0"/>
              <a:t> </a:t>
            </a:r>
            <a:r>
              <a:rPr lang="en-US" sz="2000" i="1" dirty="0"/>
              <a:t>identifies a set of clear priorities. 2, each </a:t>
            </a:r>
            <a:r>
              <a:rPr lang="en-US" sz="2000" b="1" i="1" dirty="0" err="1"/>
              <a:t>Imihigo</a:t>
            </a:r>
            <a:r>
              <a:rPr lang="en-US" sz="2000" i="1" dirty="0"/>
              <a:t> presents a set of specific targets backed by measurable performance indicators. 3, each </a:t>
            </a:r>
            <a:r>
              <a:rPr lang="en-US" sz="2000" b="1" i="1" dirty="0" err="1"/>
              <a:t>Imihigo</a:t>
            </a:r>
            <a:r>
              <a:rPr lang="en-US" sz="2000" b="1" i="1" dirty="0"/>
              <a:t> </a:t>
            </a:r>
            <a:r>
              <a:rPr lang="en-US" sz="2000" i="1" dirty="0" smtClean="0"/>
              <a:t>undergoes evaluation</a:t>
            </a:r>
            <a:r>
              <a:rPr lang="en-US" sz="2000" i="1" dirty="0"/>
              <a:t>. 4, each </a:t>
            </a:r>
            <a:r>
              <a:rPr lang="en-US" sz="2000" b="1" i="1" dirty="0" err="1"/>
              <a:t>Imihigo</a:t>
            </a:r>
            <a:r>
              <a:rPr lang="en-US" sz="2000" i="1" dirty="0"/>
              <a:t> constitutes an efficient accountability mechanism and </a:t>
            </a:r>
            <a:r>
              <a:rPr lang="en-US" sz="2000" i="1" dirty="0" smtClean="0"/>
              <a:t>an      </a:t>
            </a:r>
            <a:r>
              <a:rPr lang="en-US" sz="2000" i="1" dirty="0"/>
              <a:t>incentive for local government leaders and their population to implement the decentralization policies and to meet local and national development targets,” </a:t>
            </a:r>
            <a:endParaRPr lang="en-IN" sz="2000" dirty="0"/>
          </a:p>
          <a:p>
            <a:pPr marL="139700" lvl="0" indent="0">
              <a:buNone/>
            </a:pPr>
            <a:endParaRPr sz="32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24</a:t>
            </a:fld>
            <a:endParaRPr lang="en-IN"/>
          </a:p>
        </p:txBody>
      </p:sp>
    </p:spTree>
    <p:extLst>
      <p:ext uri="{BB962C8B-B14F-4D97-AF65-F5344CB8AC3E}">
        <p14:creationId xmlns:p14="http://schemas.microsoft.com/office/powerpoint/2010/main" val="345820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126920"/>
            <a:ext cx="7556067" cy="651900"/>
          </a:xfrm>
          <a:prstGeom prst="rect">
            <a:avLst/>
          </a:prstGeom>
        </p:spPr>
        <p:txBody>
          <a:bodyPr spcFirstLastPara="1" wrap="square" lIns="91425" tIns="91425" rIns="91425" bIns="91425" anchor="t" anchorCtr="0">
            <a:noAutofit/>
          </a:bodyPr>
          <a:lstStyle/>
          <a:p>
            <a:pPr algn="ctr"/>
            <a:r>
              <a:rPr lang="en-US" sz="2800" dirty="0">
                <a:solidFill>
                  <a:srgbClr val="00B0F0"/>
                </a:solidFill>
              </a:rPr>
              <a:t>Objectives of </a:t>
            </a:r>
            <a:r>
              <a:rPr lang="en-US" sz="2800" i="1" dirty="0" err="1">
                <a:solidFill>
                  <a:srgbClr val="00B0F0"/>
                </a:solidFill>
              </a:rPr>
              <a:t>Imihigo</a:t>
            </a:r>
            <a:r>
              <a:rPr lang="en-IN" sz="2800" dirty="0"/>
              <a:t/>
            </a:r>
            <a:br>
              <a:rPr lang="en-IN" sz="2800" dirty="0"/>
            </a:br>
            <a:endParaRPr sz="2800" dirty="0">
              <a:solidFill>
                <a:srgbClr val="00B0F0"/>
              </a:solidFill>
            </a:endParaRPr>
          </a:p>
        </p:txBody>
      </p:sp>
      <p:sp>
        <p:nvSpPr>
          <p:cNvPr id="377" name="Google Shape;377;p32"/>
          <p:cNvSpPr txBox="1">
            <a:spLocks noGrp="1"/>
          </p:cNvSpPr>
          <p:nvPr>
            <p:ph type="body" idx="1"/>
          </p:nvPr>
        </p:nvSpPr>
        <p:spPr>
          <a:xfrm>
            <a:off x="143838" y="544530"/>
            <a:ext cx="8856324" cy="2671282"/>
          </a:xfrm>
          <a:prstGeom prst="rect">
            <a:avLst/>
          </a:prstGeom>
        </p:spPr>
        <p:txBody>
          <a:bodyPr spcFirstLastPara="1" wrap="square" lIns="91425" tIns="91425" rIns="91425" bIns="91425" anchor="t" anchorCtr="0">
            <a:noAutofit/>
          </a:bodyPr>
          <a:lstStyle/>
          <a:p>
            <a:pPr lvl="0"/>
            <a:r>
              <a:rPr lang="en-US" sz="1800" dirty="0"/>
              <a:t> Speed up implementation of the local &amp; national development agenda.</a:t>
            </a:r>
            <a:endParaRPr lang="en-IN" sz="1800" dirty="0"/>
          </a:p>
          <a:p>
            <a:pPr lvl="0"/>
            <a:r>
              <a:rPr lang="en-US" sz="1800" dirty="0"/>
              <a:t>Ensure stakeholder ownership of the development agenda.</a:t>
            </a:r>
            <a:endParaRPr lang="en-IN" sz="1800" dirty="0"/>
          </a:p>
          <a:p>
            <a:pPr lvl="0"/>
            <a:r>
              <a:rPr lang="en-US" sz="1800" dirty="0"/>
              <a:t>Promote accountability &amp; transparency.</a:t>
            </a:r>
            <a:endParaRPr lang="en-IN" sz="1800" dirty="0"/>
          </a:p>
          <a:p>
            <a:pPr lvl="0"/>
            <a:r>
              <a:rPr lang="en-US" sz="1800" dirty="0"/>
              <a:t>Promote results-oriented performance.</a:t>
            </a:r>
            <a:endParaRPr lang="en-IN" sz="1800" dirty="0"/>
          </a:p>
          <a:p>
            <a:pPr lvl="0"/>
            <a:r>
              <a:rPr lang="en-US" sz="1800" dirty="0"/>
              <a:t>Encourage competitiveness &amp; evaluation </a:t>
            </a:r>
            <a:endParaRPr lang="en-IN" sz="1800" dirty="0"/>
          </a:p>
          <a:p>
            <a:pPr lvl="0"/>
            <a:r>
              <a:rPr lang="en-US" sz="1800" dirty="0"/>
              <a:t>Ensure stakeholders’ participation &amp; engagement in policy formulation.</a:t>
            </a:r>
            <a:endParaRPr lang="en-IN" sz="1800" dirty="0"/>
          </a:p>
          <a:p>
            <a:pPr lvl="0"/>
            <a:r>
              <a:rPr lang="en-US" sz="1800" dirty="0" err="1"/>
              <a:t>Enstill</a:t>
            </a:r>
            <a:r>
              <a:rPr lang="en-US" sz="1800" dirty="0"/>
              <a:t> a culture of regular performance evaluation.</a:t>
            </a:r>
            <a:endParaRPr lang="en-IN" sz="1800" dirty="0"/>
          </a:p>
          <a:p>
            <a:pPr marL="139700" lvl="0" indent="0">
              <a:buNone/>
            </a:pPr>
            <a:endParaRPr sz="2000"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30" y="3139612"/>
            <a:ext cx="2994313" cy="183515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1544" y="2460170"/>
            <a:ext cx="1676400" cy="2514601"/>
          </a:xfrm>
          <a:prstGeom prst="rect">
            <a:avLst/>
          </a:prstGeom>
        </p:spPr>
      </p:pic>
      <p:sp>
        <p:nvSpPr>
          <p:cNvPr id="4" name="Slide Number Placeholder 3"/>
          <p:cNvSpPr>
            <a:spLocks noGrp="1"/>
          </p:cNvSpPr>
          <p:nvPr>
            <p:ph type="sldNum" sz="quarter" idx="10"/>
          </p:nvPr>
        </p:nvSpPr>
        <p:spPr/>
        <p:txBody>
          <a:bodyPr/>
          <a:lstStyle/>
          <a:p>
            <a:fld id="{DD406CD9-9967-4222-8621-9A6BEC8230F5}" type="slidenum">
              <a:rPr lang="en-IN" smtClean="0"/>
              <a:t>25</a:t>
            </a:fld>
            <a:endParaRPr lang="en-IN"/>
          </a:p>
        </p:txBody>
      </p:sp>
    </p:spTree>
    <p:extLst>
      <p:ext uri="{BB962C8B-B14F-4D97-AF65-F5344CB8AC3E}">
        <p14:creationId xmlns:p14="http://schemas.microsoft.com/office/powerpoint/2010/main" val="4049480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299260" y="0"/>
            <a:ext cx="7556067" cy="478971"/>
          </a:xfrm>
          <a:prstGeom prst="rect">
            <a:avLst/>
          </a:prstGeom>
        </p:spPr>
        <p:txBody>
          <a:bodyPr spcFirstLastPara="1" wrap="square" lIns="91425" tIns="91425" rIns="91425" bIns="91425" anchor="t" anchorCtr="0">
            <a:noAutofit/>
          </a:bodyPr>
          <a:lstStyle/>
          <a:p>
            <a:pPr algn="ctr"/>
            <a:r>
              <a:rPr lang="en-US" sz="2800" dirty="0">
                <a:solidFill>
                  <a:srgbClr val="00B0F0"/>
                </a:solidFill>
              </a:rPr>
              <a:t>Impact made by </a:t>
            </a:r>
            <a:r>
              <a:rPr lang="en-US" sz="2800" i="1" dirty="0" err="1">
                <a:solidFill>
                  <a:srgbClr val="00B0F0"/>
                </a:solidFill>
              </a:rPr>
              <a:t>Imihigo</a:t>
            </a:r>
            <a:r>
              <a:rPr lang="en-IN" sz="2800" dirty="0">
                <a:solidFill>
                  <a:srgbClr val="00B0F0"/>
                </a:solidFill>
              </a:rPr>
              <a:t/>
            </a:r>
            <a:br>
              <a:rPr lang="en-IN" sz="2800" dirty="0">
                <a:solidFill>
                  <a:srgbClr val="00B0F0"/>
                </a:solidFill>
              </a:rPr>
            </a:br>
            <a:endParaRPr sz="2800" dirty="0">
              <a:solidFill>
                <a:srgbClr val="00B0F0"/>
              </a:solidFill>
            </a:endParaRPr>
          </a:p>
        </p:txBody>
      </p:sp>
      <p:sp>
        <p:nvSpPr>
          <p:cNvPr id="377" name="Google Shape;377;p32"/>
          <p:cNvSpPr txBox="1">
            <a:spLocks noGrp="1"/>
          </p:cNvSpPr>
          <p:nvPr>
            <p:ph type="body" idx="1"/>
          </p:nvPr>
        </p:nvSpPr>
        <p:spPr>
          <a:xfrm>
            <a:off x="154112" y="478971"/>
            <a:ext cx="8856324" cy="4411527"/>
          </a:xfrm>
          <a:prstGeom prst="rect">
            <a:avLst/>
          </a:prstGeom>
        </p:spPr>
        <p:txBody>
          <a:bodyPr spcFirstLastPara="1" wrap="square" lIns="91425" tIns="91425" rIns="91425" bIns="91425" anchor="t" anchorCtr="0">
            <a:noAutofit/>
          </a:bodyPr>
          <a:lstStyle/>
          <a:p>
            <a:pPr lvl="0"/>
            <a:r>
              <a:rPr lang="en-US" dirty="0"/>
              <a:t>The increased focus on performance of public officials helped Rwanda achieve impressive rates of economic growth, rapidly improve infrastructure, and increase health and education outcomes for its citizens, (World Bank, 2019)</a:t>
            </a:r>
          </a:p>
          <a:p>
            <a:pPr lvl="0"/>
            <a:endParaRPr lang="en-IN" dirty="0"/>
          </a:p>
          <a:p>
            <a:pPr lvl="0"/>
            <a:r>
              <a:rPr lang="en-US" dirty="0"/>
              <a:t>The political leadership recognized the gap between the country’s development vision and the outcomes on the ground, and initiated an outreach to Distract Mayors to bring them into a new partnership to deliver on district-level development plans, (World Bank, 2019)</a:t>
            </a:r>
          </a:p>
          <a:p>
            <a:pPr lvl="0"/>
            <a:endParaRPr lang="en-IN" dirty="0"/>
          </a:p>
          <a:p>
            <a:pPr lvl="0"/>
            <a:r>
              <a:rPr lang="en-US" dirty="0"/>
              <a:t>Scrutiny from the president and other high-level officials put pressure on government workers at every level to perform (World Bank, 2019)</a:t>
            </a:r>
          </a:p>
          <a:p>
            <a:pPr lvl="0"/>
            <a:endParaRPr lang="en-IN" dirty="0"/>
          </a:p>
          <a:p>
            <a:pPr lvl="0"/>
            <a:r>
              <a:rPr lang="en-US" b="1" dirty="0"/>
              <a:t>Incentives</a:t>
            </a:r>
            <a:r>
              <a:rPr lang="en-US" dirty="0"/>
              <a:t> are a key element of the </a:t>
            </a:r>
            <a:r>
              <a:rPr lang="en-US" b="1" i="1" dirty="0" err="1"/>
              <a:t>Imihigo</a:t>
            </a:r>
            <a:r>
              <a:rPr lang="en-US" dirty="0"/>
              <a:t> contracts and critical to the reform’s success. Mayors around the country had to report progress to the central government, and evaluations were conducted by a special team each year. All districts were scored on their performance, and top performers received special recognition from the President in a dedicated awards ceremony. </a:t>
            </a:r>
          </a:p>
          <a:p>
            <a:pPr lvl="0"/>
            <a:endParaRPr lang="en-IN" dirty="0"/>
          </a:p>
          <a:p>
            <a:pPr lvl="0"/>
            <a:r>
              <a:rPr lang="en-US" dirty="0"/>
              <a:t>Public recognition of achievement also helped create positive competition among Mayors to do even better.</a:t>
            </a:r>
            <a:endParaRPr lang="en-IN" dirty="0"/>
          </a:p>
          <a:p>
            <a:pPr lvl="0"/>
            <a:endParaRPr sz="12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26</a:t>
            </a:fld>
            <a:endParaRPr lang="en-IN"/>
          </a:p>
        </p:txBody>
      </p:sp>
    </p:spTree>
    <p:extLst>
      <p:ext uri="{BB962C8B-B14F-4D97-AF65-F5344CB8AC3E}">
        <p14:creationId xmlns:p14="http://schemas.microsoft.com/office/powerpoint/2010/main" val="2671235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154112" y="0"/>
            <a:ext cx="8728631" cy="468086"/>
          </a:xfrm>
          <a:prstGeom prst="rect">
            <a:avLst/>
          </a:prstGeom>
        </p:spPr>
        <p:txBody>
          <a:bodyPr spcFirstLastPara="1" wrap="square" lIns="91425" tIns="91425" rIns="91425" bIns="91425" anchor="t" anchorCtr="0">
            <a:noAutofit/>
          </a:bodyPr>
          <a:lstStyle/>
          <a:p>
            <a:r>
              <a:rPr lang="en-US" sz="2000" dirty="0">
                <a:solidFill>
                  <a:srgbClr val="00B0F0"/>
                </a:solidFill>
              </a:rPr>
              <a:t>6. </a:t>
            </a:r>
            <a:r>
              <a:rPr lang="en-US" sz="2000" dirty="0" err="1">
                <a:solidFill>
                  <a:srgbClr val="00B0F0"/>
                </a:solidFill>
              </a:rPr>
              <a:t>Tubarerere</a:t>
            </a:r>
            <a:r>
              <a:rPr lang="en-US" sz="2000" dirty="0">
                <a:solidFill>
                  <a:srgbClr val="00B0F0"/>
                </a:solidFill>
              </a:rPr>
              <a:t> Mu </a:t>
            </a:r>
            <a:r>
              <a:rPr lang="en-US" sz="2000" dirty="0" err="1">
                <a:solidFill>
                  <a:srgbClr val="00B0F0"/>
                </a:solidFill>
              </a:rPr>
              <a:t>Muryango</a:t>
            </a:r>
            <a:r>
              <a:rPr lang="en-US" sz="2000" dirty="0">
                <a:solidFill>
                  <a:srgbClr val="00B0F0"/>
                </a:solidFill>
              </a:rPr>
              <a:t> (Let us Raise Children in Families)</a:t>
            </a:r>
            <a:r>
              <a:rPr lang="en-IN" sz="2000" dirty="0">
                <a:solidFill>
                  <a:srgbClr val="00B0F0"/>
                </a:solidFill>
              </a:rPr>
              <a:t/>
            </a:r>
            <a:br>
              <a:rPr lang="en-IN" sz="2000" dirty="0">
                <a:solidFill>
                  <a:srgbClr val="00B0F0"/>
                </a:solidFill>
              </a:rPr>
            </a:br>
            <a:endParaRPr sz="2000" dirty="0">
              <a:solidFill>
                <a:srgbClr val="00B0F0"/>
              </a:solidFill>
            </a:endParaRPr>
          </a:p>
        </p:txBody>
      </p:sp>
      <p:sp>
        <p:nvSpPr>
          <p:cNvPr id="377" name="Google Shape;377;p32"/>
          <p:cNvSpPr txBox="1">
            <a:spLocks noGrp="1"/>
          </p:cNvSpPr>
          <p:nvPr>
            <p:ph type="body" idx="1"/>
          </p:nvPr>
        </p:nvSpPr>
        <p:spPr>
          <a:xfrm>
            <a:off x="154112" y="468086"/>
            <a:ext cx="8856324" cy="2336025"/>
          </a:xfrm>
          <a:prstGeom prst="rect">
            <a:avLst/>
          </a:prstGeom>
        </p:spPr>
        <p:txBody>
          <a:bodyPr spcFirstLastPara="1" wrap="square" lIns="91425" tIns="91425" rIns="91425" bIns="91425" anchor="t" anchorCtr="0">
            <a:noAutofit/>
          </a:bodyPr>
          <a:lstStyle/>
          <a:p>
            <a:pPr lvl="0"/>
            <a:r>
              <a:rPr lang="en-US" sz="1800" dirty="0"/>
              <a:t>Rwandan Ministry of Gender and Family Promotion and Hope and Homes for Children in 2011-2012 found that many  children and young adults are living in government-registered facilities/institutional care alone.</a:t>
            </a:r>
            <a:endParaRPr lang="en-IN" sz="1800" dirty="0"/>
          </a:p>
          <a:p>
            <a:pPr lvl="0"/>
            <a:r>
              <a:rPr lang="en-US" sz="1800" dirty="0"/>
              <a:t>The use of institutional care also contradicts Rwandan cultural norms around the value of the family, and government policies.</a:t>
            </a:r>
            <a:endParaRPr lang="en-IN" sz="1800" dirty="0"/>
          </a:p>
          <a:p>
            <a:pPr lvl="0"/>
            <a:r>
              <a:rPr lang="en-GB" sz="1800" dirty="0"/>
              <a:t>To ensure all children can grow up in safe and protected families, in 2015, the Rwandan government in collaboration with UNICEF,  established the </a:t>
            </a:r>
            <a:r>
              <a:rPr lang="en-GB" sz="1800" i="1" dirty="0" err="1"/>
              <a:t>Tubarerere</a:t>
            </a:r>
            <a:r>
              <a:rPr lang="en-GB" sz="1800" i="1" dirty="0"/>
              <a:t> Mu </a:t>
            </a:r>
            <a:r>
              <a:rPr lang="en-GB" sz="1800" i="1" dirty="0" err="1"/>
              <a:t>Muryango</a:t>
            </a:r>
            <a:r>
              <a:rPr lang="en-GB" sz="1800" i="1" dirty="0"/>
              <a:t> </a:t>
            </a:r>
            <a:r>
              <a:rPr lang="en-GB" sz="1800" dirty="0"/>
              <a:t>(TMM) </a:t>
            </a:r>
            <a:endParaRPr lang="en-IN" sz="1800" dirty="0"/>
          </a:p>
          <a:p>
            <a:pPr marL="139700" lvl="0" indent="0">
              <a:buNone/>
            </a:pPr>
            <a:endParaRPr sz="2000" dirty="0">
              <a:solidFill>
                <a:schemeClr val="dk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523" y="3156537"/>
            <a:ext cx="2619375" cy="1743075"/>
          </a:xfrm>
          <a:prstGeom prst="rect">
            <a:avLst/>
          </a:prstGeom>
        </p:spPr>
      </p:pic>
      <p:pic>
        <p:nvPicPr>
          <p:cNvPr id="2050" name="Picture 2" descr="Chad | Better Care Net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283" y="2804111"/>
            <a:ext cx="1816768" cy="20955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92" y="2980323"/>
            <a:ext cx="2237589" cy="2166657"/>
          </a:xfrm>
          <a:prstGeom prst="rect">
            <a:avLst/>
          </a:prstGeom>
        </p:spPr>
      </p:pic>
      <p:sp>
        <p:nvSpPr>
          <p:cNvPr id="3" name="Slide Number Placeholder 2"/>
          <p:cNvSpPr>
            <a:spLocks noGrp="1"/>
          </p:cNvSpPr>
          <p:nvPr>
            <p:ph type="sldNum" sz="quarter" idx="10"/>
          </p:nvPr>
        </p:nvSpPr>
        <p:spPr/>
        <p:txBody>
          <a:bodyPr/>
          <a:lstStyle/>
          <a:p>
            <a:fld id="{DD406CD9-9967-4222-8621-9A6BEC8230F5}" type="slidenum">
              <a:rPr lang="en-IN" smtClean="0"/>
              <a:t>27</a:t>
            </a:fld>
            <a:endParaRPr lang="en-IN"/>
          </a:p>
        </p:txBody>
      </p:sp>
    </p:spTree>
    <p:extLst>
      <p:ext uri="{BB962C8B-B14F-4D97-AF65-F5344CB8AC3E}">
        <p14:creationId xmlns:p14="http://schemas.microsoft.com/office/powerpoint/2010/main" val="1236818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126920"/>
            <a:ext cx="7556067" cy="651900"/>
          </a:xfrm>
          <a:prstGeom prst="rect">
            <a:avLst/>
          </a:prstGeom>
        </p:spPr>
        <p:txBody>
          <a:bodyPr spcFirstLastPara="1" wrap="square" lIns="91425" tIns="91425" rIns="91425" bIns="91425" anchor="t" anchorCtr="0">
            <a:noAutofit/>
          </a:bodyPr>
          <a:lstStyle/>
          <a:p>
            <a:r>
              <a:rPr lang="en-GB" sz="2400" dirty="0">
                <a:solidFill>
                  <a:srgbClr val="00B0F0"/>
                </a:solidFill>
              </a:rPr>
              <a:t>Objectives of </a:t>
            </a:r>
            <a:r>
              <a:rPr lang="en-GB" sz="2400" i="1" dirty="0" err="1">
                <a:solidFill>
                  <a:srgbClr val="00B0F0"/>
                </a:solidFill>
              </a:rPr>
              <a:t>Tubarerere</a:t>
            </a:r>
            <a:r>
              <a:rPr lang="en-GB" sz="2400" i="1" dirty="0">
                <a:solidFill>
                  <a:srgbClr val="00B0F0"/>
                </a:solidFill>
              </a:rPr>
              <a:t> Mu </a:t>
            </a:r>
            <a:r>
              <a:rPr lang="en-GB" sz="2400" i="1" dirty="0" err="1">
                <a:solidFill>
                  <a:srgbClr val="00B0F0"/>
                </a:solidFill>
              </a:rPr>
              <a:t>Muryango</a:t>
            </a:r>
            <a:r>
              <a:rPr lang="en-GB" sz="2400" dirty="0">
                <a:solidFill>
                  <a:srgbClr val="00B0F0"/>
                </a:solidFill>
              </a:rPr>
              <a:t>(TMM)</a:t>
            </a:r>
            <a:r>
              <a:rPr lang="en-IN" sz="2400" dirty="0">
                <a:solidFill>
                  <a:srgbClr val="00B0F0"/>
                </a:solidFill>
              </a:rPr>
              <a:t/>
            </a:r>
            <a:br>
              <a:rPr lang="en-IN" sz="2400" dirty="0">
                <a:solidFill>
                  <a:srgbClr val="00B0F0"/>
                </a:solidFill>
              </a:rPr>
            </a:br>
            <a:endParaRPr sz="2400" dirty="0">
              <a:solidFill>
                <a:srgbClr val="00B0F0"/>
              </a:solidFill>
            </a:endParaRPr>
          </a:p>
        </p:txBody>
      </p:sp>
      <p:sp>
        <p:nvSpPr>
          <p:cNvPr id="377" name="Google Shape;377;p32"/>
          <p:cNvSpPr txBox="1">
            <a:spLocks noGrp="1"/>
          </p:cNvSpPr>
          <p:nvPr>
            <p:ph type="body" idx="1"/>
          </p:nvPr>
        </p:nvSpPr>
        <p:spPr>
          <a:xfrm>
            <a:off x="154112" y="657545"/>
            <a:ext cx="8856324" cy="4306341"/>
          </a:xfrm>
          <a:prstGeom prst="rect">
            <a:avLst/>
          </a:prstGeom>
        </p:spPr>
        <p:txBody>
          <a:bodyPr spcFirstLastPara="1" wrap="square" lIns="91425" tIns="91425" rIns="91425" bIns="91425" anchor="t" anchorCtr="0">
            <a:noAutofit/>
          </a:bodyPr>
          <a:lstStyle/>
          <a:p>
            <a:pPr lvl="0"/>
            <a:r>
              <a:rPr lang="en-GB" sz="1600" dirty="0"/>
              <a:t>To ensure all children living in institutional care  are reunited with their families or placed in suitable forms of family-based alternative care.</a:t>
            </a:r>
            <a:endParaRPr lang="en-IN" sz="1600" dirty="0"/>
          </a:p>
          <a:p>
            <a:pPr lvl="0"/>
            <a:r>
              <a:rPr lang="en-US" sz="1600" dirty="0"/>
              <a:t>To strengthen the National Commission for Children (NCC) and to develop national standards and guidance on children’s care.</a:t>
            </a:r>
            <a:endParaRPr lang="en-IN" sz="1600" dirty="0"/>
          </a:p>
          <a:p>
            <a:pPr lvl="0"/>
            <a:r>
              <a:rPr lang="en-US" sz="1600" dirty="0"/>
              <a:t>To recruit and train professional social workers and psychologists, and absorbing these professionals into the civil service.</a:t>
            </a:r>
            <a:endParaRPr lang="en-IN" sz="1600" dirty="0"/>
          </a:p>
          <a:p>
            <a:pPr lvl="0"/>
            <a:r>
              <a:rPr lang="en-US" sz="1600" dirty="0"/>
              <a:t>To provide support packages to the families of reintegrated children, to young adults leaving care to live independently and to 1,000 foster caregivers. </a:t>
            </a:r>
            <a:endParaRPr lang="en-IN" sz="1600" dirty="0"/>
          </a:p>
          <a:p>
            <a:pPr lvl="0"/>
            <a:r>
              <a:rPr lang="en-US" sz="1600" dirty="0"/>
              <a:t>To prevent further institutionalization, including awareness-raising and the use of short-term emergency foster care </a:t>
            </a:r>
            <a:endParaRPr lang="en-IN" sz="1600" dirty="0"/>
          </a:p>
          <a:p>
            <a:pPr lvl="0"/>
            <a:r>
              <a:rPr lang="en-US" sz="1600" dirty="0"/>
              <a:t>To enable 29,674 community volunteers (Friends of the Family) to monitor vulnerable children and families, help prevent unnecessary separation and reintegrate children into family care.</a:t>
            </a:r>
            <a:endParaRPr lang="en-IN" sz="1600" dirty="0"/>
          </a:p>
          <a:p>
            <a:pPr lvl="0"/>
            <a:r>
              <a:rPr lang="en-US" sz="1600" dirty="0"/>
              <a:t>To develop case management and monitoring and evaluation  systems.</a:t>
            </a:r>
            <a:endParaRPr lang="en-IN" sz="1600" dirty="0"/>
          </a:p>
          <a:p>
            <a:pPr marL="139700" lvl="0" indent="0">
              <a:buNone/>
            </a:pPr>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28</a:t>
            </a:fld>
            <a:endParaRPr lang="en-IN"/>
          </a:p>
        </p:txBody>
      </p:sp>
    </p:spTree>
    <p:extLst>
      <p:ext uri="{BB962C8B-B14F-4D97-AF65-F5344CB8AC3E}">
        <p14:creationId xmlns:p14="http://schemas.microsoft.com/office/powerpoint/2010/main" val="3085929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484318" y="5645"/>
            <a:ext cx="7556067" cy="651900"/>
          </a:xfrm>
          <a:prstGeom prst="rect">
            <a:avLst/>
          </a:prstGeom>
        </p:spPr>
        <p:txBody>
          <a:bodyPr spcFirstLastPara="1" wrap="square" lIns="91425" tIns="91425" rIns="91425" bIns="91425" anchor="t" anchorCtr="0">
            <a:noAutofit/>
          </a:bodyPr>
          <a:lstStyle/>
          <a:p>
            <a:r>
              <a:rPr lang="en-US" sz="2400" dirty="0">
                <a:solidFill>
                  <a:srgbClr val="00B0F0"/>
                </a:solidFill>
              </a:rPr>
              <a:t>Outcomes of </a:t>
            </a:r>
            <a:r>
              <a:rPr lang="en-US" sz="2400" i="1" dirty="0" err="1">
                <a:solidFill>
                  <a:srgbClr val="00B0F0"/>
                </a:solidFill>
              </a:rPr>
              <a:t>Tubarerere</a:t>
            </a:r>
            <a:r>
              <a:rPr lang="en-US" sz="2400" i="1" dirty="0">
                <a:solidFill>
                  <a:srgbClr val="00B0F0"/>
                </a:solidFill>
              </a:rPr>
              <a:t> Mu </a:t>
            </a:r>
            <a:r>
              <a:rPr lang="en-US" sz="2400" i="1" dirty="0" err="1">
                <a:solidFill>
                  <a:srgbClr val="00B0F0"/>
                </a:solidFill>
              </a:rPr>
              <a:t>Muryango</a:t>
            </a:r>
            <a:r>
              <a:rPr lang="en-US" sz="2400" i="1" dirty="0">
                <a:solidFill>
                  <a:srgbClr val="00B0F0"/>
                </a:solidFill>
              </a:rPr>
              <a:t>(TMM</a:t>
            </a:r>
            <a:r>
              <a:rPr lang="en-US" sz="2400" dirty="0">
                <a:solidFill>
                  <a:srgbClr val="00B0F0"/>
                </a:solidFill>
              </a:rPr>
              <a:t>)</a:t>
            </a:r>
            <a:r>
              <a:rPr lang="en-IN" sz="2400" dirty="0">
                <a:solidFill>
                  <a:srgbClr val="00B0F0"/>
                </a:solidFill>
              </a:rPr>
              <a:t/>
            </a:r>
            <a:br>
              <a:rPr lang="en-IN" sz="2400" dirty="0">
                <a:solidFill>
                  <a:srgbClr val="00B0F0"/>
                </a:solidFill>
              </a:rPr>
            </a:br>
            <a:r>
              <a:rPr lang="en-US" sz="2400" dirty="0">
                <a:solidFill>
                  <a:srgbClr val="00B0F0"/>
                </a:solidFill>
              </a:rPr>
              <a:t/>
            </a:r>
            <a:br>
              <a:rPr lang="en-US" sz="2400" dirty="0">
                <a:solidFill>
                  <a:srgbClr val="00B0F0"/>
                </a:solidFill>
              </a:rPr>
            </a:br>
            <a:endParaRPr lang="en-US" sz="2400" dirty="0">
              <a:solidFill>
                <a:srgbClr val="00B0F0"/>
              </a:solidFill>
            </a:endParaRPr>
          </a:p>
        </p:txBody>
      </p:sp>
      <p:sp>
        <p:nvSpPr>
          <p:cNvPr id="377" name="Google Shape;377;p32"/>
          <p:cNvSpPr txBox="1">
            <a:spLocks noGrp="1"/>
          </p:cNvSpPr>
          <p:nvPr>
            <p:ph type="body" idx="1"/>
          </p:nvPr>
        </p:nvSpPr>
        <p:spPr>
          <a:xfrm>
            <a:off x="99683" y="472487"/>
            <a:ext cx="8856324" cy="4232953"/>
          </a:xfrm>
          <a:prstGeom prst="rect">
            <a:avLst/>
          </a:prstGeom>
        </p:spPr>
        <p:txBody>
          <a:bodyPr spcFirstLastPara="1" wrap="square" lIns="91425" tIns="91425" rIns="91425" bIns="91425" anchor="t" anchorCtr="0">
            <a:noAutofit/>
          </a:bodyPr>
          <a:lstStyle/>
          <a:p>
            <a:pPr lvl="0"/>
            <a:r>
              <a:rPr lang="en-US" sz="1800" b="1" dirty="0"/>
              <a:t>Reduction in the number of children in institutional care</a:t>
            </a:r>
            <a:r>
              <a:rPr lang="en-US" sz="1800" dirty="0"/>
              <a:t>: Close to 70 % of children  had left institutional care and been reintegrated into families or placed in foster care (NCC , UNICEF, USAID, 2019).</a:t>
            </a:r>
            <a:endParaRPr lang="en-IN" sz="1800" dirty="0"/>
          </a:p>
          <a:p>
            <a:pPr lvl="0"/>
            <a:r>
              <a:rPr lang="en-US" sz="1800" b="1" dirty="0"/>
              <a:t>Stronger commitment from the part of government in introducing childcare reforms and in creating a dedicated professional child welfare workforce</a:t>
            </a:r>
            <a:r>
              <a:rPr lang="en-US" sz="1800" dirty="0"/>
              <a:t>: National Commission for Children (NCC) is now a fully functioning government agency with a cadre of professional social workers and psychologists.</a:t>
            </a:r>
            <a:endParaRPr lang="en-IN" sz="1800" dirty="0"/>
          </a:p>
          <a:p>
            <a:pPr lvl="0"/>
            <a:r>
              <a:rPr lang="en-US" sz="1800" b="1" dirty="0"/>
              <a:t>Cooperation and transformation of institutional care: </a:t>
            </a:r>
            <a:r>
              <a:rPr lang="en-US" sz="1800" dirty="0"/>
              <a:t>Many care homes were transformed into community outreach </a:t>
            </a:r>
            <a:r>
              <a:rPr lang="en-US" sz="1800" dirty="0" err="1"/>
              <a:t>centres</a:t>
            </a:r>
            <a:r>
              <a:rPr lang="en-US" sz="1800" dirty="0"/>
              <a:t>, providing family support, schooling and early childhood development interventions.</a:t>
            </a:r>
            <a:endParaRPr lang="en-IN" sz="1800" dirty="0"/>
          </a:p>
          <a:p>
            <a:pPr lvl="0"/>
            <a:r>
              <a:rPr lang="en-US" sz="1800" dirty="0"/>
              <a:t>A total of 29,674 community volunteers were recruited and trained. </a:t>
            </a:r>
          </a:p>
          <a:p>
            <a:pPr lvl="0"/>
            <a:endParaRPr lang="en-US" sz="1800" dirty="0"/>
          </a:p>
          <a:p>
            <a:pPr lvl="0"/>
            <a:r>
              <a:rPr lang="en-IN" sz="1800" b="1" dirty="0"/>
              <a:t>It is more close to Gary S Becker ( </a:t>
            </a:r>
            <a:r>
              <a:rPr lang="en-IN" sz="1800" b="1" i="1" dirty="0"/>
              <a:t>A  Treatise on the Family )?</a:t>
            </a:r>
          </a:p>
          <a:p>
            <a:pPr marL="139700" lvl="0" indent="0">
              <a:buNone/>
            </a:pPr>
            <a:endParaRPr sz="18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29</a:t>
            </a:fld>
            <a:endParaRPr lang="en-IN"/>
          </a:p>
        </p:txBody>
      </p:sp>
    </p:spTree>
    <p:extLst>
      <p:ext uri="{BB962C8B-B14F-4D97-AF65-F5344CB8AC3E}">
        <p14:creationId xmlns:p14="http://schemas.microsoft.com/office/powerpoint/2010/main" val="270399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246580" y="0"/>
            <a:ext cx="7556067" cy="651900"/>
          </a:xfrm>
          <a:prstGeom prst="rect">
            <a:avLst/>
          </a:prstGeom>
        </p:spPr>
        <p:txBody>
          <a:bodyPr spcFirstLastPara="1" wrap="square" lIns="91425" tIns="91425" rIns="91425" bIns="91425" anchor="t" anchorCtr="0">
            <a:noAutofit/>
          </a:bodyPr>
          <a:lstStyle/>
          <a:p>
            <a:pPr algn="ctr"/>
            <a:r>
              <a:rPr lang="en-US" sz="2400" dirty="0">
                <a:solidFill>
                  <a:srgbClr val="00B0F0"/>
                </a:solidFill>
              </a:rPr>
              <a:t>Rwanda – A Brief Historic and Political Profile</a:t>
            </a:r>
            <a:r>
              <a:rPr lang="en-IN" sz="2400" dirty="0">
                <a:solidFill>
                  <a:srgbClr val="00B0F0"/>
                </a:solidFill>
              </a:rPr>
              <a:t/>
            </a:r>
            <a:br>
              <a:rPr lang="en-IN" sz="2400" dirty="0">
                <a:solidFill>
                  <a:srgbClr val="00B0F0"/>
                </a:solidFill>
              </a:rPr>
            </a:br>
            <a:endParaRPr sz="2400" dirty="0">
              <a:solidFill>
                <a:srgbClr val="00B0F0"/>
              </a:solidFill>
            </a:endParaRPr>
          </a:p>
        </p:txBody>
      </p:sp>
      <p:sp>
        <p:nvSpPr>
          <p:cNvPr id="377" name="Google Shape;377;p32"/>
          <p:cNvSpPr txBox="1">
            <a:spLocks noGrp="1"/>
          </p:cNvSpPr>
          <p:nvPr>
            <p:ph type="body" idx="1"/>
          </p:nvPr>
        </p:nvSpPr>
        <p:spPr>
          <a:xfrm>
            <a:off x="246580" y="565080"/>
            <a:ext cx="8784403" cy="4140484"/>
          </a:xfrm>
          <a:prstGeom prst="rect">
            <a:avLst/>
          </a:prstGeom>
        </p:spPr>
        <p:txBody>
          <a:bodyPr spcFirstLastPara="1" wrap="square" lIns="91425" tIns="91425" rIns="91425" bIns="91425" anchor="t" anchorCtr="0">
            <a:noAutofit/>
          </a:bodyPr>
          <a:lstStyle/>
          <a:p>
            <a:pPr lvl="0"/>
            <a:r>
              <a:rPr lang="en-US" sz="2000" dirty="0">
                <a:latin typeface="Calibri" panose="020F0502020204030204" pitchFamily="34" charset="0"/>
                <a:cs typeface="Calibri" panose="020F0502020204030204" pitchFamily="34" charset="0"/>
              </a:rPr>
              <a:t>In the pre-colonial Rwanda, Hutus and Tutsis were the two prominent ethnic groups .</a:t>
            </a:r>
            <a:endParaRPr lang="en-IN" sz="2000" dirty="0">
              <a:latin typeface="Calibri" panose="020F0502020204030204" pitchFamily="34" charset="0"/>
              <a:cs typeface="Calibri" panose="020F0502020204030204" pitchFamily="34" charset="0"/>
            </a:endParaRPr>
          </a:p>
          <a:p>
            <a:pPr lvl="0"/>
            <a:r>
              <a:rPr lang="en-US" sz="2000" dirty="0" err="1" smtClean="0">
                <a:latin typeface="Calibri" panose="020F0502020204030204" pitchFamily="34" charset="0"/>
                <a:cs typeface="Calibri" panose="020F0502020204030204" pitchFamily="34" charset="0"/>
              </a:rPr>
              <a:t>Twas</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are believed to be the first inhabitants (Rennie, 1972). </a:t>
            </a:r>
            <a:endParaRPr lang="en-IN" sz="2000" dirty="0">
              <a:latin typeface="Calibri" panose="020F0502020204030204" pitchFamily="34" charset="0"/>
              <a:cs typeface="Calibri" panose="020F0502020204030204" pitchFamily="34" charset="0"/>
            </a:endParaRPr>
          </a:p>
          <a:p>
            <a:pPr lvl="0"/>
            <a:r>
              <a:rPr lang="en-US" sz="2000" dirty="0" err="1">
                <a:latin typeface="Calibri" panose="020F0502020204030204" pitchFamily="34" charset="0"/>
                <a:cs typeface="Calibri" panose="020F0502020204030204" pitchFamily="34" charset="0"/>
              </a:rPr>
              <a:t>Twa</a:t>
            </a:r>
            <a:r>
              <a:rPr lang="en-US" sz="2000" dirty="0">
                <a:latin typeface="Calibri" panose="020F0502020204030204" pitchFamily="34" charset="0"/>
                <a:cs typeface="Calibri" panose="020F0502020204030204" pitchFamily="34" charset="0"/>
              </a:rPr>
              <a:t> community engaged in hunting and gathering of food and pottery. </a:t>
            </a:r>
            <a:endParaRPr lang="en-IN" sz="2000" dirty="0">
              <a:latin typeface="Calibri" panose="020F0502020204030204" pitchFamily="34" charset="0"/>
              <a:cs typeface="Calibri" panose="020F0502020204030204" pitchFamily="34" charset="0"/>
            </a:endParaRPr>
          </a:p>
          <a:p>
            <a:pPr lvl="0"/>
            <a:r>
              <a:rPr lang="en-US" sz="2000" dirty="0">
                <a:latin typeface="Calibri" panose="020F0502020204030204" pitchFamily="34" charset="0"/>
                <a:cs typeface="Calibri" panose="020F0502020204030204" pitchFamily="34" charset="0"/>
              </a:rPr>
              <a:t>Between 400 – 1000 AD (CE), migrants from Central Africa entered Rwanda and they brought with them extensive knowledge of farming and agriculture and they were identified as Hutus. </a:t>
            </a:r>
            <a:endParaRPr lang="en-IN" sz="2000" dirty="0">
              <a:latin typeface="Calibri" panose="020F0502020204030204" pitchFamily="34" charset="0"/>
              <a:cs typeface="Calibri" panose="020F0502020204030204" pitchFamily="34" charset="0"/>
            </a:endParaRPr>
          </a:p>
          <a:p>
            <a:pPr lvl="0"/>
            <a:r>
              <a:rPr lang="en-US" sz="2000" dirty="0">
                <a:latin typeface="Calibri" panose="020F0502020204030204" pitchFamily="34" charset="0"/>
                <a:cs typeface="Calibri" panose="020F0502020204030204" pitchFamily="34" charset="0"/>
              </a:rPr>
              <a:t>Between 1400 and 1500 AD (CE), cattle herding pastoralists made their way to Rwanda and they came to be later identified as Tutsis.</a:t>
            </a:r>
            <a:endParaRPr lang="en-IN" sz="2000" dirty="0">
              <a:latin typeface="Calibri" panose="020F0502020204030204" pitchFamily="34" charset="0"/>
              <a:cs typeface="Calibri" panose="020F0502020204030204" pitchFamily="34" charset="0"/>
            </a:endParaRPr>
          </a:p>
          <a:p>
            <a:pPr lvl="0"/>
            <a:r>
              <a:rPr lang="en-US" sz="2000" dirty="0">
                <a:latin typeface="Calibri" panose="020F0502020204030204" pitchFamily="34" charset="0"/>
                <a:cs typeface="Calibri" panose="020F0502020204030204" pitchFamily="34" charset="0"/>
              </a:rPr>
              <a:t>In 1899, Germany became the first European nation to colonize Rwanda.</a:t>
            </a:r>
            <a:endParaRPr lang="en-IN" sz="2000" dirty="0">
              <a:latin typeface="Calibri" panose="020F0502020204030204" pitchFamily="34" charset="0"/>
              <a:cs typeface="Calibri" panose="020F0502020204030204" pitchFamily="34" charset="0"/>
            </a:endParaRPr>
          </a:p>
          <a:p>
            <a:pPr lvl="0"/>
            <a:r>
              <a:rPr lang="en-US" sz="2000" dirty="0">
                <a:latin typeface="Calibri" panose="020F0502020204030204" pitchFamily="34" charset="0"/>
                <a:cs typeface="Calibri" panose="020F0502020204030204" pitchFamily="34" charset="0"/>
              </a:rPr>
              <a:t>Belgian occupation in Rwanda began in 1919 under the tutelage of League of Nations.</a:t>
            </a:r>
            <a:endParaRPr lang="en-IN" sz="2000" dirty="0">
              <a:latin typeface="Calibri" panose="020F0502020204030204" pitchFamily="34" charset="0"/>
              <a:cs typeface="Calibri" panose="020F0502020204030204" pitchFamily="34" charset="0"/>
            </a:endParaRPr>
          </a:p>
          <a:p>
            <a:pPr marL="139700" indent="0">
              <a:buNone/>
            </a:pPr>
            <a:endParaRPr lang="en-IN" sz="2000" dirty="0"/>
          </a:p>
          <a:p>
            <a:pPr marL="0" lvl="0" indent="0" algn="l" rtl="0">
              <a:spcBef>
                <a:spcPts val="0"/>
              </a:spcBef>
              <a:spcAft>
                <a:spcPts val="0"/>
              </a:spcAft>
              <a:buNone/>
            </a:pPr>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3</a:t>
            </a:fld>
            <a:endParaRPr lang="en-IN"/>
          </a:p>
        </p:txBody>
      </p:sp>
    </p:spTree>
    <p:extLst>
      <p:ext uri="{BB962C8B-B14F-4D97-AF65-F5344CB8AC3E}">
        <p14:creationId xmlns:p14="http://schemas.microsoft.com/office/powerpoint/2010/main" val="185090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126920"/>
            <a:ext cx="7556067" cy="651900"/>
          </a:xfrm>
          <a:prstGeom prst="rect">
            <a:avLst/>
          </a:prstGeom>
        </p:spPr>
        <p:txBody>
          <a:bodyPr spcFirstLastPara="1" wrap="square" lIns="91425" tIns="91425" rIns="91425" bIns="91425" anchor="t" anchorCtr="0">
            <a:noAutofit/>
          </a:bodyPr>
          <a:lstStyle/>
          <a:p>
            <a:r>
              <a:rPr lang="en-US" sz="2400" dirty="0">
                <a:solidFill>
                  <a:srgbClr val="00B0F0"/>
                </a:solidFill>
              </a:rPr>
              <a:t>7. </a:t>
            </a:r>
            <a:r>
              <a:rPr lang="en-US" sz="2400" i="1" dirty="0" err="1">
                <a:solidFill>
                  <a:srgbClr val="00B0F0"/>
                </a:solidFill>
              </a:rPr>
              <a:t>Itorero</a:t>
            </a:r>
            <a:r>
              <a:rPr lang="en-US" sz="2400" dirty="0">
                <a:solidFill>
                  <a:srgbClr val="00B0F0"/>
                </a:solidFill>
              </a:rPr>
              <a:t> (Civic Education)</a:t>
            </a:r>
            <a:r>
              <a:rPr lang="en-IN" sz="2400" dirty="0">
                <a:solidFill>
                  <a:srgbClr val="00B0F0"/>
                </a:solidFill>
              </a:rPr>
              <a:t/>
            </a:r>
            <a:br>
              <a:rPr lang="en-IN" sz="2400" dirty="0">
                <a:solidFill>
                  <a:srgbClr val="00B0F0"/>
                </a:solidFill>
              </a:rPr>
            </a:br>
            <a:endParaRPr sz="2400" dirty="0">
              <a:solidFill>
                <a:srgbClr val="00B0F0"/>
              </a:solidFill>
            </a:endParaRPr>
          </a:p>
        </p:txBody>
      </p:sp>
      <p:sp>
        <p:nvSpPr>
          <p:cNvPr id="377" name="Google Shape;377;p32"/>
          <p:cNvSpPr txBox="1">
            <a:spLocks noGrp="1"/>
          </p:cNvSpPr>
          <p:nvPr>
            <p:ph type="body" idx="1"/>
          </p:nvPr>
        </p:nvSpPr>
        <p:spPr>
          <a:xfrm>
            <a:off x="154112" y="657545"/>
            <a:ext cx="8856324" cy="4232953"/>
          </a:xfrm>
          <a:prstGeom prst="rect">
            <a:avLst/>
          </a:prstGeom>
        </p:spPr>
        <p:txBody>
          <a:bodyPr spcFirstLastPara="1" wrap="square" lIns="91425" tIns="91425" rIns="91425" bIns="91425" anchor="t" anchorCtr="0">
            <a:noAutofit/>
          </a:bodyPr>
          <a:lstStyle/>
          <a:p>
            <a:pPr lvl="0"/>
            <a:endParaRPr lang="en-US" sz="2000" dirty="0"/>
          </a:p>
          <a:p>
            <a:pPr lvl="0"/>
            <a:r>
              <a:rPr lang="en-US" sz="2000" dirty="0"/>
              <a:t>Education at </a:t>
            </a:r>
            <a:r>
              <a:rPr lang="en-US" sz="2000" b="1" i="1" dirty="0" err="1"/>
              <a:t>Itorero</a:t>
            </a:r>
            <a:r>
              <a:rPr lang="en-US" sz="2000" dirty="0"/>
              <a:t> was a formal training in Rwanda’s rich pre-colonial political culture</a:t>
            </a:r>
          </a:p>
          <a:p>
            <a:r>
              <a:rPr lang="en-US" sz="2000" dirty="0"/>
              <a:t>Modernized </a:t>
            </a:r>
            <a:r>
              <a:rPr lang="en-US" sz="2000" b="1" i="1" dirty="0" err="1"/>
              <a:t>Itorero</a:t>
            </a:r>
            <a:r>
              <a:rPr lang="en-US" sz="2000" b="1" dirty="0"/>
              <a:t> </a:t>
            </a:r>
            <a:r>
              <a:rPr lang="en-US" sz="2000" dirty="0"/>
              <a:t>program began in 2007.</a:t>
            </a:r>
          </a:p>
          <a:p>
            <a:pPr lvl="0"/>
            <a:r>
              <a:rPr lang="en-US" sz="2000" dirty="0"/>
              <a:t>In the post -Genocide era, the Rwandan government attributed great importance to the elimination of the still-existing ethnic and cultural divisions </a:t>
            </a:r>
          </a:p>
          <a:p>
            <a:pPr lvl="0"/>
            <a:r>
              <a:rPr lang="en-US" sz="2000" dirty="0"/>
              <a:t> Civic education </a:t>
            </a:r>
            <a:r>
              <a:rPr lang="en-US" sz="2000" dirty="0" smtClean="0"/>
              <a:t>inculcate the </a:t>
            </a:r>
            <a:r>
              <a:rPr lang="en-US" sz="2000" dirty="0"/>
              <a:t>spirit of national unity and patriotism. </a:t>
            </a:r>
            <a:endParaRPr lang="en-IN" sz="2000" dirty="0"/>
          </a:p>
          <a:p>
            <a:pPr lvl="0"/>
            <a:r>
              <a:rPr lang="en-US" sz="2000" dirty="0" smtClean="0"/>
              <a:t>Unification </a:t>
            </a:r>
            <a:r>
              <a:rPr lang="en-US" sz="2000" dirty="0"/>
              <a:t>of society through civic education as a priority goal, in which intercultural education plays an important role.</a:t>
            </a:r>
            <a:endParaRPr lang="en-IN" sz="2000" dirty="0"/>
          </a:p>
          <a:p>
            <a:pPr lvl="0"/>
            <a:r>
              <a:rPr lang="en-US" sz="2000" dirty="0"/>
              <a:t>The pillars of civic education include (</a:t>
            </a:r>
            <a:r>
              <a:rPr lang="en-US" sz="2000" dirty="0" err="1"/>
              <a:t>i</a:t>
            </a:r>
            <a:r>
              <a:rPr lang="en-US" sz="2000" dirty="0"/>
              <a:t>)history, (ii)culture, (iii)national values, and (iv) the vision of the state.</a:t>
            </a:r>
            <a:endParaRPr lang="en-IN" sz="2000" dirty="0"/>
          </a:p>
          <a:p>
            <a:pPr marL="139700" lvl="0" indent="0">
              <a:buNone/>
            </a:pPr>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30</a:t>
            </a:fld>
            <a:endParaRPr lang="en-IN"/>
          </a:p>
        </p:txBody>
      </p:sp>
    </p:spTree>
    <p:extLst>
      <p:ext uri="{BB962C8B-B14F-4D97-AF65-F5344CB8AC3E}">
        <p14:creationId xmlns:p14="http://schemas.microsoft.com/office/powerpoint/2010/main" val="1694986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126920"/>
            <a:ext cx="7556067" cy="651900"/>
          </a:xfrm>
          <a:prstGeom prst="rect">
            <a:avLst/>
          </a:prstGeom>
        </p:spPr>
        <p:txBody>
          <a:bodyPr spcFirstLastPara="1" wrap="square" lIns="91425" tIns="91425" rIns="91425" bIns="91425" anchor="t" anchorCtr="0">
            <a:noAutofit/>
          </a:bodyPr>
          <a:lstStyle/>
          <a:p>
            <a:r>
              <a:rPr lang="en-US" sz="2400" dirty="0">
                <a:solidFill>
                  <a:srgbClr val="00B0F0"/>
                </a:solidFill>
              </a:rPr>
              <a:t>Objectives of </a:t>
            </a:r>
            <a:r>
              <a:rPr lang="en-US" sz="2400" i="1" dirty="0" err="1">
                <a:solidFill>
                  <a:srgbClr val="00B0F0"/>
                </a:solidFill>
              </a:rPr>
              <a:t>Itorero</a:t>
            </a:r>
            <a:r>
              <a:rPr lang="en-US" sz="2400" dirty="0">
                <a:solidFill>
                  <a:srgbClr val="00B0F0"/>
                </a:solidFill>
              </a:rPr>
              <a:t> (Civic Education)</a:t>
            </a:r>
            <a:r>
              <a:rPr lang="en-IN" sz="2400" dirty="0">
                <a:solidFill>
                  <a:srgbClr val="00B0F0"/>
                </a:solidFill>
              </a:rPr>
              <a:t/>
            </a:r>
            <a:br>
              <a:rPr lang="en-IN" sz="2400" dirty="0">
                <a:solidFill>
                  <a:srgbClr val="00B0F0"/>
                </a:solidFill>
              </a:rPr>
            </a:br>
            <a:r>
              <a:rPr lang="en-IN" sz="2400" dirty="0">
                <a:solidFill>
                  <a:srgbClr val="00B0F0"/>
                </a:solidFill>
              </a:rPr>
              <a:t/>
            </a:r>
            <a:br>
              <a:rPr lang="en-IN" sz="2400" dirty="0">
                <a:solidFill>
                  <a:srgbClr val="00B0F0"/>
                </a:solidFill>
              </a:rPr>
            </a:br>
            <a:endParaRPr sz="2400" dirty="0">
              <a:solidFill>
                <a:srgbClr val="00B0F0"/>
              </a:solidFill>
            </a:endParaRPr>
          </a:p>
        </p:txBody>
      </p:sp>
      <p:sp>
        <p:nvSpPr>
          <p:cNvPr id="377" name="Google Shape;377;p32"/>
          <p:cNvSpPr txBox="1">
            <a:spLocks noGrp="1"/>
          </p:cNvSpPr>
          <p:nvPr>
            <p:ph type="body" idx="1"/>
          </p:nvPr>
        </p:nvSpPr>
        <p:spPr>
          <a:xfrm>
            <a:off x="154112" y="657546"/>
            <a:ext cx="8856324" cy="2270712"/>
          </a:xfrm>
          <a:prstGeom prst="rect">
            <a:avLst/>
          </a:prstGeom>
        </p:spPr>
        <p:txBody>
          <a:bodyPr spcFirstLastPara="1" wrap="square" lIns="91425" tIns="91425" rIns="91425" bIns="91425" anchor="t" anchorCtr="0">
            <a:noAutofit/>
          </a:bodyPr>
          <a:lstStyle/>
          <a:p>
            <a:pPr lvl="0"/>
            <a:r>
              <a:rPr lang="en-US" sz="2000" dirty="0"/>
              <a:t>To train Rwandans to become patriotic citizens</a:t>
            </a:r>
            <a:endParaRPr lang="en-IN" sz="2000" dirty="0"/>
          </a:p>
          <a:p>
            <a:pPr lvl="0"/>
            <a:r>
              <a:rPr lang="en-US" sz="2000" dirty="0"/>
              <a:t>To rebuild the Rwanda’s social fabric and mobilize </a:t>
            </a:r>
            <a:r>
              <a:rPr lang="en-US" sz="2000" dirty="0" smtClean="0"/>
              <a:t>citizens  </a:t>
            </a:r>
            <a:r>
              <a:rPr lang="en-US" sz="2000" dirty="0"/>
              <a:t>to uphold important cultural values and to give  a sense of dedication to their country.</a:t>
            </a:r>
            <a:endParaRPr lang="en-IN" sz="2000" dirty="0"/>
          </a:p>
          <a:p>
            <a:pPr lvl="0"/>
            <a:r>
              <a:rPr lang="en-US" sz="2000" dirty="0"/>
              <a:t>To foster unity and reconciliation efforts of the Rwandan government through civic education.</a:t>
            </a:r>
            <a:endParaRPr lang="en-IN" sz="2000" dirty="0"/>
          </a:p>
          <a:p>
            <a:pPr lvl="0"/>
            <a:r>
              <a:rPr lang="en-US" sz="2000" dirty="0"/>
              <a:t>To eliminate still-existing ethnic and cultural divisions. </a:t>
            </a:r>
            <a:endParaRPr lang="en-IN" sz="2000" dirty="0"/>
          </a:p>
          <a:p>
            <a:pPr marL="139700" lvl="0" indent="0">
              <a:buNone/>
            </a:pPr>
            <a:endParaRPr sz="2000"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32" y="2962223"/>
            <a:ext cx="5810250" cy="2124075"/>
          </a:xfrm>
          <a:prstGeom prst="rect">
            <a:avLst/>
          </a:prstGeom>
        </p:spPr>
      </p:pic>
      <p:sp>
        <p:nvSpPr>
          <p:cNvPr id="3" name="Slide Number Placeholder 2"/>
          <p:cNvSpPr>
            <a:spLocks noGrp="1"/>
          </p:cNvSpPr>
          <p:nvPr>
            <p:ph type="sldNum" sz="quarter" idx="10"/>
          </p:nvPr>
        </p:nvSpPr>
        <p:spPr/>
        <p:txBody>
          <a:bodyPr/>
          <a:lstStyle/>
          <a:p>
            <a:fld id="{DD406CD9-9967-4222-8621-9A6BEC8230F5}" type="slidenum">
              <a:rPr lang="en-IN" smtClean="0"/>
              <a:t>31</a:t>
            </a:fld>
            <a:endParaRPr lang="en-IN"/>
          </a:p>
        </p:txBody>
      </p:sp>
    </p:spTree>
    <p:extLst>
      <p:ext uri="{BB962C8B-B14F-4D97-AF65-F5344CB8AC3E}">
        <p14:creationId xmlns:p14="http://schemas.microsoft.com/office/powerpoint/2010/main" val="2513660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14102" y="126920"/>
            <a:ext cx="7556067" cy="651900"/>
          </a:xfrm>
          <a:prstGeom prst="rect">
            <a:avLst/>
          </a:prstGeom>
        </p:spPr>
        <p:txBody>
          <a:bodyPr spcFirstLastPara="1" wrap="square" lIns="91425" tIns="91425" rIns="91425" bIns="91425" anchor="t" anchorCtr="0">
            <a:noAutofit/>
          </a:bodyPr>
          <a:lstStyle/>
          <a:p>
            <a:pPr algn="ctr"/>
            <a:r>
              <a:rPr lang="en-US" sz="2400" dirty="0">
                <a:solidFill>
                  <a:srgbClr val="00B0F0"/>
                </a:solidFill>
              </a:rPr>
              <a:t>Outcomes of </a:t>
            </a:r>
            <a:r>
              <a:rPr lang="en-US" sz="2400" i="1" dirty="0" err="1">
                <a:solidFill>
                  <a:srgbClr val="00B0F0"/>
                </a:solidFill>
              </a:rPr>
              <a:t>Itorero</a:t>
            </a:r>
            <a:endParaRPr lang="en-IN" sz="2400" i="1" dirty="0">
              <a:solidFill>
                <a:srgbClr val="00B0F0"/>
              </a:solidFill>
            </a:endParaRPr>
          </a:p>
        </p:txBody>
      </p:sp>
      <p:sp>
        <p:nvSpPr>
          <p:cNvPr id="377" name="Google Shape;377;p32"/>
          <p:cNvSpPr txBox="1">
            <a:spLocks noGrp="1"/>
          </p:cNvSpPr>
          <p:nvPr>
            <p:ph type="body" idx="1"/>
          </p:nvPr>
        </p:nvSpPr>
        <p:spPr>
          <a:xfrm>
            <a:off x="154112" y="778820"/>
            <a:ext cx="8856324" cy="2029694"/>
          </a:xfrm>
          <a:prstGeom prst="rect">
            <a:avLst/>
          </a:prstGeom>
        </p:spPr>
        <p:txBody>
          <a:bodyPr spcFirstLastPara="1" wrap="square" lIns="91425" tIns="91425" rIns="91425" bIns="91425" anchor="t" anchorCtr="0">
            <a:noAutofit/>
          </a:bodyPr>
          <a:lstStyle/>
          <a:p>
            <a:pPr lvl="0"/>
            <a:r>
              <a:rPr lang="en-US" sz="2000" b="1" dirty="0"/>
              <a:t>Today, Rwanda promotes the concept of </a:t>
            </a:r>
            <a:r>
              <a:rPr lang="en-US" sz="2000" b="1" i="1" u="sng" dirty="0"/>
              <a:t>“I am Rwandan” </a:t>
            </a:r>
            <a:r>
              <a:rPr lang="en-US" sz="2000" b="1" dirty="0"/>
              <a:t>or in other words, Rwandan nationality is given utmost importance and it is the only acceptable identity in the country. This is due to </a:t>
            </a:r>
            <a:r>
              <a:rPr lang="en-US" sz="2000" b="1" i="1" dirty="0" err="1"/>
              <a:t>Itorero</a:t>
            </a:r>
            <a:r>
              <a:rPr lang="en-US" sz="2000" b="1" i="1" dirty="0"/>
              <a:t> </a:t>
            </a:r>
            <a:r>
              <a:rPr lang="en-US" sz="2000" b="1" dirty="0"/>
              <a:t>(Civic Education)</a:t>
            </a:r>
            <a:endParaRPr lang="en-IN" sz="2000" dirty="0"/>
          </a:p>
          <a:p>
            <a:r>
              <a:rPr lang="en-GB" sz="2000" b="1" dirty="0"/>
              <a:t>The de-</a:t>
            </a:r>
            <a:r>
              <a:rPr lang="en-GB" sz="2000" b="1" dirty="0" err="1"/>
              <a:t>ethnicization</a:t>
            </a:r>
            <a:r>
              <a:rPr lang="en-GB" sz="2000" b="1" dirty="0"/>
              <a:t> </a:t>
            </a:r>
            <a:r>
              <a:rPr lang="en-GB" sz="2000" b="1" i="1" dirty="0"/>
              <a:t>(</a:t>
            </a:r>
            <a:r>
              <a:rPr lang="en-GB" sz="2000" b="1" i="1" dirty="0" err="1"/>
              <a:t>Ndi</a:t>
            </a:r>
            <a:r>
              <a:rPr lang="en-GB" sz="2000" b="1" i="1" dirty="0"/>
              <a:t> </a:t>
            </a:r>
            <a:r>
              <a:rPr lang="en-GB" sz="2000" b="1" i="1" dirty="0" err="1"/>
              <a:t>Umunyarwanda</a:t>
            </a:r>
            <a:r>
              <a:rPr lang="en-GB" sz="2000" b="1" dirty="0"/>
              <a:t>) </a:t>
            </a:r>
            <a:r>
              <a:rPr lang="en-GB" sz="2000" b="1" u="sng" dirty="0"/>
              <a:t>“I am Rwandan, not Hutu, Tutsi, or </a:t>
            </a:r>
            <a:r>
              <a:rPr lang="en-GB" sz="2000" b="1" u="sng" dirty="0" err="1"/>
              <a:t>Twa</a:t>
            </a:r>
            <a:r>
              <a:rPr lang="en-GB" sz="2000" b="1" u="sng" dirty="0"/>
              <a:t>.”</a:t>
            </a:r>
            <a:r>
              <a:rPr lang="en-GB" sz="2000" u="sng" dirty="0"/>
              <a:t> </a:t>
            </a:r>
            <a:r>
              <a:rPr lang="en-GB" sz="2000" dirty="0"/>
              <a:t/>
            </a:r>
            <a:br>
              <a:rPr lang="en-GB" sz="2000" dirty="0"/>
            </a:br>
            <a:endParaRPr sz="2000"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654" y="2808514"/>
            <a:ext cx="4216631" cy="2069599"/>
          </a:xfrm>
          <a:prstGeom prst="rect">
            <a:avLst/>
          </a:prstGeom>
        </p:spPr>
      </p:pic>
      <p:sp>
        <p:nvSpPr>
          <p:cNvPr id="3" name="Slide Number Placeholder 2"/>
          <p:cNvSpPr>
            <a:spLocks noGrp="1"/>
          </p:cNvSpPr>
          <p:nvPr>
            <p:ph type="sldNum" sz="quarter" idx="10"/>
          </p:nvPr>
        </p:nvSpPr>
        <p:spPr/>
        <p:txBody>
          <a:bodyPr/>
          <a:lstStyle/>
          <a:p>
            <a:fld id="{DD406CD9-9967-4222-8621-9A6BEC8230F5}" type="slidenum">
              <a:rPr lang="en-IN" smtClean="0"/>
              <a:t>32</a:t>
            </a:fld>
            <a:endParaRPr lang="en-IN"/>
          </a:p>
        </p:txBody>
      </p:sp>
    </p:spTree>
    <p:extLst>
      <p:ext uri="{BB962C8B-B14F-4D97-AF65-F5344CB8AC3E}">
        <p14:creationId xmlns:p14="http://schemas.microsoft.com/office/powerpoint/2010/main" val="1117457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82290" y="5645"/>
            <a:ext cx="7556067" cy="651900"/>
          </a:xfrm>
          <a:prstGeom prst="rect">
            <a:avLst/>
          </a:prstGeom>
        </p:spPr>
        <p:txBody>
          <a:bodyPr spcFirstLastPara="1" wrap="square" lIns="91425" tIns="91425" rIns="91425" bIns="91425" anchor="t" anchorCtr="0">
            <a:noAutofit/>
          </a:bodyPr>
          <a:lstStyle/>
          <a:p>
            <a:pPr algn="ctr"/>
            <a:r>
              <a:rPr lang="en-US" sz="2400" dirty="0">
                <a:solidFill>
                  <a:srgbClr val="00B0F0"/>
                </a:solidFill>
              </a:rPr>
              <a:t>8. </a:t>
            </a:r>
            <a:r>
              <a:rPr lang="en-US" sz="2400" i="1" dirty="0" err="1">
                <a:solidFill>
                  <a:srgbClr val="00B0F0"/>
                </a:solidFill>
              </a:rPr>
              <a:t>Ingando</a:t>
            </a:r>
            <a:r>
              <a:rPr lang="en-US" sz="2400" dirty="0">
                <a:solidFill>
                  <a:srgbClr val="00B0F0"/>
                </a:solidFill>
              </a:rPr>
              <a:t> (Solidarity Camp)</a:t>
            </a:r>
            <a:r>
              <a:rPr lang="en-IN" sz="1100" b="0" i="0" dirty="0">
                <a:solidFill>
                  <a:srgbClr val="202124"/>
                </a:solidFill>
                <a:effectLst/>
                <a:highlight>
                  <a:srgbClr val="FFFFFF"/>
                </a:highlight>
                <a:latin typeface="Google Sans"/>
              </a:rPr>
              <a:t> </a:t>
            </a:r>
            <a:endParaRPr sz="2400" dirty="0">
              <a:solidFill>
                <a:srgbClr val="00B0F0"/>
              </a:solidFill>
            </a:endParaRPr>
          </a:p>
        </p:txBody>
      </p:sp>
      <p:sp>
        <p:nvSpPr>
          <p:cNvPr id="377" name="Google Shape;377;p32"/>
          <p:cNvSpPr txBox="1">
            <a:spLocks noGrp="1"/>
          </p:cNvSpPr>
          <p:nvPr>
            <p:ph type="body" idx="1"/>
          </p:nvPr>
        </p:nvSpPr>
        <p:spPr>
          <a:xfrm>
            <a:off x="154112" y="489857"/>
            <a:ext cx="8856324" cy="4400641"/>
          </a:xfrm>
          <a:prstGeom prst="rect">
            <a:avLst/>
          </a:prstGeom>
        </p:spPr>
        <p:txBody>
          <a:bodyPr spcFirstLastPara="1" wrap="square" lIns="91425" tIns="91425" rIns="91425" bIns="91425" anchor="t" anchorCtr="0">
            <a:noAutofit/>
          </a:bodyPr>
          <a:lstStyle/>
          <a:p>
            <a:pPr lvl="0"/>
            <a:r>
              <a:rPr lang="en-US" sz="1600" dirty="0"/>
              <a:t>After the  genocide of 1994, thousands of prisoners accused of genocidal crimes were transferred to</a:t>
            </a:r>
            <a:r>
              <a:rPr lang="en-US" sz="1600" b="1" dirty="0"/>
              <a:t> </a:t>
            </a:r>
            <a:r>
              <a:rPr lang="en-US" sz="1600" b="1" i="1" dirty="0" err="1" smtClean="0"/>
              <a:t>Ingando</a:t>
            </a:r>
            <a:r>
              <a:rPr lang="en-US" sz="1600" b="1" dirty="0" smtClean="0"/>
              <a:t> </a:t>
            </a:r>
            <a:r>
              <a:rPr lang="en-US" sz="1600" dirty="0"/>
              <a:t>solidarity camps for re-education and rehabilitation before being released (Hoeksema, 2016).</a:t>
            </a:r>
            <a:endParaRPr lang="en-IN" sz="1600" dirty="0"/>
          </a:p>
          <a:p>
            <a:pPr lvl="0"/>
            <a:r>
              <a:rPr lang="en-US" sz="1600" dirty="0"/>
              <a:t>The National Community and Reconciliation Commission (NURC) is in charge of organizing the </a:t>
            </a:r>
            <a:r>
              <a:rPr lang="en-US" sz="1600" b="1" i="1" dirty="0" err="1"/>
              <a:t>Ingando</a:t>
            </a:r>
            <a:r>
              <a:rPr lang="en-US" sz="1600" dirty="0"/>
              <a:t> camps.</a:t>
            </a:r>
            <a:endParaRPr lang="en-IN" sz="1600" dirty="0"/>
          </a:p>
          <a:p>
            <a:pPr lvl="0"/>
            <a:r>
              <a:rPr lang="en-US" sz="1600" b="1" i="1" dirty="0"/>
              <a:t> </a:t>
            </a:r>
            <a:r>
              <a:rPr lang="en-US" sz="1600" b="1" i="1" dirty="0" err="1"/>
              <a:t>Ingando</a:t>
            </a:r>
            <a:r>
              <a:rPr lang="en-US" sz="1600" b="1" i="1" dirty="0"/>
              <a:t> </a:t>
            </a:r>
            <a:r>
              <a:rPr lang="en-US" sz="1600" dirty="0"/>
              <a:t>originates from the old tradition of </a:t>
            </a:r>
            <a:r>
              <a:rPr lang="en-US" sz="1600" i="1" u="sng" dirty="0" err="1"/>
              <a:t>kugandika</a:t>
            </a:r>
            <a:r>
              <a:rPr lang="en-US" sz="1600" i="1" u="sng" dirty="0"/>
              <a:t>,</a:t>
            </a:r>
            <a:r>
              <a:rPr lang="en-US" sz="1600" dirty="0"/>
              <a:t> ( “a halt to one’s usual preoccupations to contemplate issues of great national concern such as war and disaster”)</a:t>
            </a:r>
            <a:endParaRPr lang="en-IN" sz="1600" dirty="0"/>
          </a:p>
          <a:p>
            <a:pPr lvl="0"/>
            <a:r>
              <a:rPr lang="en-US" sz="1600" dirty="0"/>
              <a:t>The process of civic education  is carried out through the implementation of a series of initiatives aimed at uniting the antagonized society. </a:t>
            </a:r>
            <a:endParaRPr lang="en-IN" sz="1600" dirty="0"/>
          </a:p>
          <a:p>
            <a:pPr lvl="0"/>
            <a:r>
              <a:rPr lang="en-US" sz="1600" dirty="0"/>
              <a:t>It served to shape the desired civic qualities and the sense of being Rwandan.</a:t>
            </a:r>
            <a:endParaRPr lang="en-IN" sz="1600" dirty="0"/>
          </a:p>
          <a:p>
            <a:pPr lvl="0"/>
            <a:r>
              <a:rPr lang="en-US" sz="1600" dirty="0"/>
              <a:t>History education and the “redefinition” of ethnicity are central to the</a:t>
            </a:r>
            <a:r>
              <a:rPr lang="en-US" sz="1600" b="1" dirty="0"/>
              <a:t> </a:t>
            </a:r>
            <a:r>
              <a:rPr lang="en-US" sz="1600" b="1" i="1" dirty="0" err="1"/>
              <a:t>Ingando</a:t>
            </a:r>
            <a:r>
              <a:rPr lang="en-US" sz="1600" b="1" dirty="0"/>
              <a:t> </a:t>
            </a:r>
            <a:r>
              <a:rPr lang="en-US" sz="1600" dirty="0"/>
              <a:t>program.</a:t>
            </a:r>
            <a:endParaRPr lang="en-IN" sz="1600" dirty="0"/>
          </a:p>
          <a:p>
            <a:pPr lvl="0"/>
            <a:r>
              <a:rPr lang="en-US" sz="1600" b="1" i="1" dirty="0" err="1"/>
              <a:t>Ingando</a:t>
            </a:r>
            <a:r>
              <a:rPr lang="en-US" sz="1600" dirty="0"/>
              <a:t> has tailor-made programs for special target groups: politicians, businessmen, teachers, students, demobilized soldiers, and </a:t>
            </a:r>
            <a:r>
              <a:rPr lang="en-US" sz="1600" dirty="0" smtClean="0"/>
              <a:t>prisoners</a:t>
            </a:r>
            <a:r>
              <a:rPr lang="en-US" sz="1600" dirty="0"/>
              <a:t>.</a:t>
            </a:r>
            <a:endParaRPr lang="en-IN" sz="1600" dirty="0"/>
          </a:p>
          <a:p>
            <a:pPr marL="139700" lvl="0" indent="0">
              <a:buNone/>
            </a:pPr>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33</a:t>
            </a:fld>
            <a:endParaRPr lang="en-IN"/>
          </a:p>
        </p:txBody>
      </p:sp>
    </p:spTree>
    <p:extLst>
      <p:ext uri="{BB962C8B-B14F-4D97-AF65-F5344CB8AC3E}">
        <p14:creationId xmlns:p14="http://schemas.microsoft.com/office/powerpoint/2010/main" val="2867950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126920"/>
            <a:ext cx="7556067" cy="651900"/>
          </a:xfrm>
          <a:prstGeom prst="rect">
            <a:avLst/>
          </a:prstGeom>
        </p:spPr>
        <p:txBody>
          <a:bodyPr spcFirstLastPara="1" wrap="square" lIns="91425" tIns="91425" rIns="91425" bIns="91425" anchor="t" anchorCtr="0">
            <a:noAutofit/>
          </a:bodyPr>
          <a:lstStyle/>
          <a:p>
            <a:pPr algn="ctr"/>
            <a:r>
              <a:rPr lang="en-US" sz="2400" dirty="0">
                <a:solidFill>
                  <a:srgbClr val="00B0F0"/>
                </a:solidFill>
              </a:rPr>
              <a:t>Objectives of </a:t>
            </a:r>
            <a:r>
              <a:rPr lang="en-US" sz="2400" i="1" dirty="0" err="1">
                <a:solidFill>
                  <a:srgbClr val="00B0F0"/>
                </a:solidFill>
              </a:rPr>
              <a:t>Ingando</a:t>
            </a:r>
            <a:r>
              <a:rPr lang="en-US" sz="2400" i="1" dirty="0">
                <a:solidFill>
                  <a:srgbClr val="00B0F0"/>
                </a:solidFill>
              </a:rPr>
              <a:t> </a:t>
            </a:r>
            <a:r>
              <a:rPr lang="en-IN" sz="2400" i="1" dirty="0">
                <a:solidFill>
                  <a:srgbClr val="00B0F0"/>
                </a:solidFill>
              </a:rPr>
              <a:t/>
            </a:r>
            <a:br>
              <a:rPr lang="en-IN" sz="2400" i="1" dirty="0">
                <a:solidFill>
                  <a:srgbClr val="00B0F0"/>
                </a:solidFill>
              </a:rPr>
            </a:br>
            <a:endParaRPr sz="2400" i="1" dirty="0">
              <a:solidFill>
                <a:srgbClr val="00B0F0"/>
              </a:solidFill>
            </a:endParaRPr>
          </a:p>
        </p:txBody>
      </p:sp>
      <p:sp>
        <p:nvSpPr>
          <p:cNvPr id="377" name="Google Shape;377;p32"/>
          <p:cNvSpPr txBox="1">
            <a:spLocks noGrp="1"/>
          </p:cNvSpPr>
          <p:nvPr>
            <p:ph type="body" idx="1"/>
          </p:nvPr>
        </p:nvSpPr>
        <p:spPr>
          <a:xfrm>
            <a:off x="154112" y="581346"/>
            <a:ext cx="8856324" cy="2597284"/>
          </a:xfrm>
          <a:prstGeom prst="rect">
            <a:avLst/>
          </a:prstGeom>
        </p:spPr>
        <p:txBody>
          <a:bodyPr spcFirstLastPara="1" wrap="square" lIns="91425" tIns="91425" rIns="91425" bIns="91425" anchor="t" anchorCtr="0">
            <a:noAutofit/>
          </a:bodyPr>
          <a:lstStyle/>
          <a:p>
            <a:pPr lvl="0"/>
            <a:r>
              <a:rPr lang="en-US" sz="2000" dirty="0"/>
              <a:t>To eliminate “bad” and “divisive” ideologies and correct “historical and ethnic distortions”. </a:t>
            </a:r>
            <a:endParaRPr lang="en-IN" sz="2000" dirty="0"/>
          </a:p>
          <a:p>
            <a:pPr lvl="0"/>
            <a:r>
              <a:rPr lang="en-US" sz="2000" dirty="0"/>
              <a:t>To give Rwandans a “proper and positive understanding of politics as a way of managing the society and not as a dirty game”.</a:t>
            </a:r>
            <a:endParaRPr lang="en-IN" sz="2000" dirty="0"/>
          </a:p>
          <a:p>
            <a:pPr lvl="0"/>
            <a:r>
              <a:rPr lang="en-US" sz="2000" dirty="0"/>
              <a:t>To help citizens surpass petty thinking and raise them to a new level of competence in the best interest of Rwandans as a whole.  </a:t>
            </a:r>
            <a:endParaRPr lang="en-IN" sz="2000" dirty="0"/>
          </a:p>
          <a:p>
            <a:pPr lvl="0"/>
            <a:r>
              <a:rPr lang="en-US" sz="2000" dirty="0"/>
              <a:t>To “inculcate healthy, liberated minds with a clear vision about issues of national interest and development”</a:t>
            </a:r>
            <a:endParaRPr lang="en-IN" sz="2000" dirty="0"/>
          </a:p>
          <a:p>
            <a:pPr marL="139700" lvl="0" indent="0">
              <a:buNone/>
            </a:pPr>
            <a:endParaRPr sz="2000"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521" y="3178630"/>
            <a:ext cx="2932339" cy="1954893"/>
          </a:xfrm>
          <a:prstGeom prst="rect">
            <a:avLst/>
          </a:prstGeom>
        </p:spPr>
      </p:pic>
      <p:sp>
        <p:nvSpPr>
          <p:cNvPr id="3" name="Slide Number Placeholder 2"/>
          <p:cNvSpPr>
            <a:spLocks noGrp="1"/>
          </p:cNvSpPr>
          <p:nvPr>
            <p:ph type="sldNum" sz="quarter" idx="10"/>
          </p:nvPr>
        </p:nvSpPr>
        <p:spPr/>
        <p:txBody>
          <a:bodyPr/>
          <a:lstStyle/>
          <a:p>
            <a:fld id="{DD406CD9-9967-4222-8621-9A6BEC8230F5}" type="slidenum">
              <a:rPr lang="en-IN" smtClean="0"/>
              <a:t>34</a:t>
            </a:fld>
            <a:endParaRPr lang="en-IN"/>
          </a:p>
        </p:txBody>
      </p:sp>
    </p:spTree>
    <p:extLst>
      <p:ext uri="{BB962C8B-B14F-4D97-AF65-F5344CB8AC3E}">
        <p14:creationId xmlns:p14="http://schemas.microsoft.com/office/powerpoint/2010/main" val="238605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126920"/>
            <a:ext cx="7556067" cy="651900"/>
          </a:xfrm>
          <a:prstGeom prst="rect">
            <a:avLst/>
          </a:prstGeom>
        </p:spPr>
        <p:txBody>
          <a:bodyPr spcFirstLastPara="1" wrap="square" lIns="91425" tIns="91425" rIns="91425" bIns="91425" anchor="t" anchorCtr="0">
            <a:noAutofit/>
          </a:bodyPr>
          <a:lstStyle/>
          <a:p>
            <a:pPr algn="ctr"/>
            <a:r>
              <a:rPr lang="en-US" sz="2400" dirty="0">
                <a:solidFill>
                  <a:srgbClr val="00B0F0"/>
                </a:solidFill>
              </a:rPr>
              <a:t>Outcomes of </a:t>
            </a:r>
            <a:r>
              <a:rPr lang="en-US" sz="2400" i="1" dirty="0" err="1">
                <a:solidFill>
                  <a:srgbClr val="00B0F0"/>
                </a:solidFill>
              </a:rPr>
              <a:t>Ingando</a:t>
            </a:r>
            <a:r>
              <a:rPr lang="en-IN" sz="2400" i="1" dirty="0">
                <a:solidFill>
                  <a:srgbClr val="00B0F0"/>
                </a:solidFill>
              </a:rPr>
              <a:t/>
            </a:r>
            <a:br>
              <a:rPr lang="en-IN" sz="2400" i="1" dirty="0">
                <a:solidFill>
                  <a:srgbClr val="00B0F0"/>
                </a:solidFill>
              </a:rPr>
            </a:br>
            <a:endParaRPr sz="2400" i="1" dirty="0">
              <a:solidFill>
                <a:srgbClr val="00B0F0"/>
              </a:solidFill>
            </a:endParaRPr>
          </a:p>
        </p:txBody>
      </p:sp>
      <p:sp>
        <p:nvSpPr>
          <p:cNvPr id="377" name="Google Shape;377;p32"/>
          <p:cNvSpPr txBox="1">
            <a:spLocks noGrp="1"/>
          </p:cNvSpPr>
          <p:nvPr>
            <p:ph type="body" idx="1"/>
          </p:nvPr>
        </p:nvSpPr>
        <p:spPr>
          <a:xfrm>
            <a:off x="154112" y="657546"/>
            <a:ext cx="8856324" cy="844684"/>
          </a:xfrm>
          <a:prstGeom prst="rect">
            <a:avLst/>
          </a:prstGeom>
        </p:spPr>
        <p:txBody>
          <a:bodyPr spcFirstLastPara="1" wrap="square" lIns="91425" tIns="91425" rIns="91425" bIns="91425" anchor="t" anchorCtr="0">
            <a:noAutofit/>
          </a:bodyPr>
          <a:lstStyle/>
          <a:p>
            <a:pPr marL="139700" indent="0">
              <a:buNone/>
            </a:pPr>
            <a:r>
              <a:rPr lang="en-US" sz="2000" dirty="0"/>
              <a:t>The de-</a:t>
            </a:r>
            <a:r>
              <a:rPr lang="en-US" sz="2000" dirty="0" err="1"/>
              <a:t>ethnicization</a:t>
            </a:r>
            <a:r>
              <a:rPr lang="en-US" sz="2000" dirty="0"/>
              <a:t> (</a:t>
            </a:r>
            <a:r>
              <a:rPr lang="en-US" sz="2000" dirty="0" err="1"/>
              <a:t>Ndi</a:t>
            </a:r>
            <a:r>
              <a:rPr lang="en-US" sz="2000" dirty="0"/>
              <a:t> </a:t>
            </a:r>
            <a:r>
              <a:rPr lang="en-US" sz="2000" dirty="0" err="1"/>
              <a:t>Umunyarwanda</a:t>
            </a:r>
            <a:r>
              <a:rPr lang="en-US" sz="2000" dirty="0"/>
              <a:t>) “</a:t>
            </a:r>
            <a:r>
              <a:rPr lang="en-US" sz="2000" u="sng" dirty="0"/>
              <a:t>I am Rwandan, not Hutu, Tutsi, or </a:t>
            </a:r>
            <a:r>
              <a:rPr lang="en-US" sz="2000" u="sng" dirty="0" err="1"/>
              <a:t>Twa</a:t>
            </a:r>
            <a:r>
              <a:rPr lang="en-US" sz="2000" u="sng" dirty="0"/>
              <a:t>.”</a:t>
            </a:r>
            <a:endParaRPr lang="en-IN" sz="2000" u="sng" dirty="0"/>
          </a:p>
          <a:p>
            <a:pPr marL="139700" lvl="0" indent="0">
              <a:buNone/>
            </a:pPr>
            <a:endParaRPr sz="2000"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58" y="1838778"/>
            <a:ext cx="4344762" cy="28965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677" y="2032856"/>
            <a:ext cx="4163759" cy="2255867"/>
          </a:xfrm>
          <a:prstGeom prst="rect">
            <a:avLst/>
          </a:prstGeom>
        </p:spPr>
      </p:pic>
      <p:sp>
        <p:nvSpPr>
          <p:cNvPr id="4" name="Slide Number Placeholder 3"/>
          <p:cNvSpPr>
            <a:spLocks noGrp="1"/>
          </p:cNvSpPr>
          <p:nvPr>
            <p:ph type="sldNum" sz="quarter" idx="10"/>
          </p:nvPr>
        </p:nvSpPr>
        <p:spPr/>
        <p:txBody>
          <a:bodyPr/>
          <a:lstStyle/>
          <a:p>
            <a:fld id="{DD406CD9-9967-4222-8621-9A6BEC8230F5}" type="slidenum">
              <a:rPr lang="en-IN" smtClean="0"/>
              <a:t>35</a:t>
            </a:fld>
            <a:endParaRPr lang="en-IN"/>
          </a:p>
        </p:txBody>
      </p:sp>
    </p:spTree>
    <p:extLst>
      <p:ext uri="{BB962C8B-B14F-4D97-AF65-F5344CB8AC3E}">
        <p14:creationId xmlns:p14="http://schemas.microsoft.com/office/powerpoint/2010/main" val="3090165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154112" y="5645"/>
            <a:ext cx="7259059" cy="516869"/>
          </a:xfrm>
          <a:prstGeom prst="rect">
            <a:avLst/>
          </a:prstGeom>
        </p:spPr>
        <p:txBody>
          <a:bodyPr spcFirstLastPara="1" wrap="square" lIns="91425" tIns="91425" rIns="91425" bIns="91425" anchor="t" anchorCtr="0">
            <a:noAutofit/>
          </a:bodyPr>
          <a:lstStyle/>
          <a:p>
            <a:r>
              <a:rPr lang="en-US" sz="2300" dirty="0" smtClean="0">
                <a:solidFill>
                  <a:srgbClr val="00B0F0"/>
                </a:solidFill>
              </a:rPr>
              <a:t>Community-Based </a:t>
            </a:r>
            <a:r>
              <a:rPr lang="en-US" sz="2300" dirty="0">
                <a:solidFill>
                  <a:srgbClr val="00B0F0"/>
                </a:solidFill>
              </a:rPr>
              <a:t>Health Insurance (CBHI)</a:t>
            </a:r>
            <a:r>
              <a:rPr lang="en-IN" sz="2300" dirty="0">
                <a:solidFill>
                  <a:srgbClr val="00B0F0"/>
                </a:solidFill>
              </a:rPr>
              <a:t/>
            </a:r>
            <a:br>
              <a:rPr lang="en-IN" sz="2300" dirty="0">
                <a:solidFill>
                  <a:srgbClr val="00B0F0"/>
                </a:solidFill>
              </a:rPr>
            </a:br>
            <a:endParaRPr sz="2300" dirty="0">
              <a:solidFill>
                <a:srgbClr val="00B0F0"/>
              </a:solidFill>
            </a:endParaRPr>
          </a:p>
        </p:txBody>
      </p:sp>
      <p:sp>
        <p:nvSpPr>
          <p:cNvPr id="377" name="Google Shape;377;p32"/>
          <p:cNvSpPr txBox="1">
            <a:spLocks noGrp="1"/>
          </p:cNvSpPr>
          <p:nvPr>
            <p:ph type="body" idx="1"/>
          </p:nvPr>
        </p:nvSpPr>
        <p:spPr>
          <a:xfrm>
            <a:off x="154111" y="522514"/>
            <a:ext cx="8915929" cy="4232953"/>
          </a:xfrm>
          <a:prstGeom prst="rect">
            <a:avLst/>
          </a:prstGeom>
        </p:spPr>
        <p:txBody>
          <a:bodyPr spcFirstLastPara="1" wrap="square" lIns="91425" tIns="91425" rIns="91425" bIns="91425" anchor="t" anchorCtr="0">
            <a:noAutofit/>
          </a:bodyPr>
          <a:lstStyle/>
          <a:p>
            <a:pPr lvl="0"/>
            <a:r>
              <a:rPr lang="en-US" sz="1600" dirty="0"/>
              <a:t>Rwanda one of the poorest countries in the world achieved the high health insurance enrolment (</a:t>
            </a:r>
            <a:r>
              <a:rPr lang="en-US" sz="1600" dirty="0" err="1"/>
              <a:t>Chemouni</a:t>
            </a:r>
            <a:r>
              <a:rPr lang="en-US" sz="1600" dirty="0"/>
              <a:t> ,2018). The success recorded under CBHI have been linked to HGS and particularly </a:t>
            </a:r>
            <a:r>
              <a:rPr lang="en-US" sz="1600" dirty="0" err="1"/>
              <a:t>Ubudehe</a:t>
            </a:r>
            <a:r>
              <a:rPr lang="en-US" sz="1600" dirty="0"/>
              <a:t>.</a:t>
            </a:r>
          </a:p>
          <a:p>
            <a:pPr lvl="0"/>
            <a:endParaRPr lang="en-US" sz="1600" dirty="0"/>
          </a:p>
          <a:p>
            <a:pPr lvl="0"/>
            <a:r>
              <a:rPr lang="en-US" sz="1600" dirty="0"/>
              <a:t>In 2001, Rwanda introduced a CBHI) </a:t>
            </a:r>
            <a:r>
              <a:rPr lang="en-US" sz="1600" dirty="0" err="1"/>
              <a:t>programme</a:t>
            </a:r>
            <a:r>
              <a:rPr lang="en-US" sz="1600" dirty="0"/>
              <a:t> which enable citizens to  cover the expenses of health care. </a:t>
            </a:r>
            <a:endParaRPr lang="en-IN" sz="1600" dirty="0"/>
          </a:p>
          <a:p>
            <a:pPr marL="139700" lvl="0" indent="0">
              <a:buNone/>
            </a:pPr>
            <a:r>
              <a:rPr lang="en-US" sz="1600" dirty="0"/>
              <a:t>. </a:t>
            </a:r>
            <a:endParaRPr lang="en-IN" sz="1600" dirty="0"/>
          </a:p>
          <a:p>
            <a:pPr lvl="0"/>
            <a:r>
              <a:rPr lang="en-US" sz="1600" dirty="0"/>
              <a:t>Today more than 90 % of Rwandan citizens are covered under CBHI. </a:t>
            </a:r>
          </a:p>
          <a:p>
            <a:pPr lvl="0"/>
            <a:endParaRPr lang="en-IN" sz="1600" dirty="0"/>
          </a:p>
          <a:p>
            <a:pPr lvl="0"/>
            <a:r>
              <a:rPr lang="en-US" sz="1600" dirty="0"/>
              <a:t> Had a positive effect on the life expectancy , rising from 49.7 years to 69.6 years between 2001 and 2022 (</a:t>
            </a:r>
            <a:r>
              <a:rPr lang="en-US" sz="1600" dirty="0" err="1"/>
              <a:t>Sabet</a:t>
            </a:r>
            <a:r>
              <a:rPr lang="en-US" sz="1600" dirty="0"/>
              <a:t> et al., 2023). </a:t>
            </a:r>
          </a:p>
          <a:p>
            <a:pPr lvl="0"/>
            <a:endParaRPr lang="en-IN" sz="1600" dirty="0"/>
          </a:p>
          <a:p>
            <a:pPr lvl="0"/>
            <a:r>
              <a:rPr lang="en-US" sz="1600" dirty="0"/>
              <a:t>Rwanda is also one among the sub-Saharan low-income country to meet the SDGs of reducing maternal mortality rate and containing the spread of malaria, tuberculosis and AIDS. </a:t>
            </a:r>
          </a:p>
          <a:p>
            <a:pPr lvl="0"/>
            <a:endParaRPr lang="en-IN" sz="1600" dirty="0"/>
          </a:p>
          <a:p>
            <a:pPr lvl="0"/>
            <a:r>
              <a:rPr lang="en-US" sz="1600" dirty="0"/>
              <a:t>Rwanda spends 7.8 % of its 2020 budget on health care (</a:t>
            </a:r>
            <a:r>
              <a:rPr lang="en-US" sz="1600" dirty="0" err="1"/>
              <a:t>Sabet</a:t>
            </a:r>
            <a:r>
              <a:rPr lang="en-US" sz="1600" dirty="0"/>
              <a:t> et al., 2023). </a:t>
            </a:r>
          </a:p>
          <a:p>
            <a:pPr lvl="0"/>
            <a:endParaRPr lang="en-IN" sz="1600" dirty="0"/>
          </a:p>
          <a:p>
            <a:pPr marL="139700" indent="0">
              <a:buNone/>
            </a:pPr>
            <a:endParaRPr lang="en-IN" sz="2000" dirty="0"/>
          </a:p>
          <a:p>
            <a:pPr marL="139700" lvl="0" indent="0">
              <a:buNone/>
            </a:pPr>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36</a:t>
            </a:fld>
            <a:endParaRPr lang="en-IN"/>
          </a:p>
        </p:txBody>
      </p:sp>
    </p:spTree>
    <p:extLst>
      <p:ext uri="{BB962C8B-B14F-4D97-AF65-F5344CB8AC3E}">
        <p14:creationId xmlns:p14="http://schemas.microsoft.com/office/powerpoint/2010/main" val="2610629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408118" y="5645"/>
            <a:ext cx="7556067" cy="651900"/>
          </a:xfrm>
          <a:prstGeom prst="rect">
            <a:avLst/>
          </a:prstGeom>
        </p:spPr>
        <p:txBody>
          <a:bodyPr spcFirstLastPara="1" wrap="square" lIns="91425" tIns="91425" rIns="91425" bIns="91425" anchor="t" anchorCtr="0">
            <a:noAutofit/>
          </a:bodyPr>
          <a:lstStyle/>
          <a:p>
            <a:pPr algn="ctr"/>
            <a:r>
              <a:rPr lang="en-US" sz="2400" dirty="0">
                <a:solidFill>
                  <a:srgbClr val="00B0F0"/>
                </a:solidFill>
              </a:rPr>
              <a:t>Objectives of CBHI </a:t>
            </a:r>
            <a:r>
              <a:rPr lang="en-IN" sz="2400" dirty="0">
                <a:solidFill>
                  <a:srgbClr val="00B0F0"/>
                </a:solidFill>
              </a:rPr>
              <a:t/>
            </a:r>
            <a:br>
              <a:rPr lang="en-IN" sz="2400" dirty="0">
                <a:solidFill>
                  <a:srgbClr val="00B0F0"/>
                </a:solidFill>
              </a:rPr>
            </a:br>
            <a:endParaRPr sz="2400" dirty="0">
              <a:solidFill>
                <a:srgbClr val="00B0F0"/>
              </a:solidFill>
            </a:endParaRPr>
          </a:p>
        </p:txBody>
      </p:sp>
      <p:sp>
        <p:nvSpPr>
          <p:cNvPr id="377" name="Google Shape;377;p32"/>
          <p:cNvSpPr txBox="1">
            <a:spLocks noGrp="1"/>
          </p:cNvSpPr>
          <p:nvPr>
            <p:ph type="body" idx="1"/>
          </p:nvPr>
        </p:nvSpPr>
        <p:spPr>
          <a:xfrm>
            <a:off x="164870" y="453150"/>
            <a:ext cx="8856324" cy="1611075"/>
          </a:xfrm>
          <a:prstGeom prst="rect">
            <a:avLst/>
          </a:prstGeom>
        </p:spPr>
        <p:txBody>
          <a:bodyPr spcFirstLastPara="1" wrap="square" lIns="91425" tIns="91425" rIns="91425" bIns="91425" anchor="t" anchorCtr="0">
            <a:noAutofit/>
          </a:bodyPr>
          <a:lstStyle/>
          <a:p>
            <a:pPr lvl="0"/>
            <a:r>
              <a:rPr lang="en-US" sz="2000" dirty="0"/>
              <a:t>To build a health-care system through strong leadership, community engagement and collaborative partnerships.</a:t>
            </a:r>
            <a:endParaRPr lang="en-IN" sz="2000" dirty="0"/>
          </a:p>
          <a:p>
            <a:pPr lvl="0"/>
            <a:r>
              <a:rPr lang="en-US" sz="2000" dirty="0"/>
              <a:t>To make health care affordable and accessible.</a:t>
            </a:r>
          </a:p>
          <a:p>
            <a:pPr lvl="0"/>
            <a:r>
              <a:rPr lang="en-US" sz="2000" dirty="0"/>
              <a:t>It could  achieve health-care affordability and accessibility in Rwanda.  </a:t>
            </a:r>
          </a:p>
          <a:p>
            <a:pPr lvl="0"/>
            <a:endParaRPr lang="en-US" sz="2000" dirty="0"/>
          </a:p>
          <a:p>
            <a:pPr marL="139700" lvl="0" indent="0">
              <a:buNone/>
            </a:pPr>
            <a:endParaRPr sz="2000"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37" y="2235887"/>
            <a:ext cx="3980543" cy="2651104"/>
          </a:xfrm>
          <a:prstGeom prst="rect">
            <a:avLst/>
          </a:prstGeom>
        </p:spPr>
      </p:pic>
      <p:pic>
        <p:nvPicPr>
          <p:cNvPr id="1026" name="Picture 2" descr="Rwanda Improves Access to Care and Equity through Community-Based Health  Insurance - Management Sciences for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971" y="2305474"/>
            <a:ext cx="3216541" cy="251193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DD406CD9-9967-4222-8621-9A6BEC8230F5}" type="slidenum">
              <a:rPr lang="en-IN" smtClean="0"/>
              <a:t>37</a:t>
            </a:fld>
            <a:endParaRPr lang="en-IN"/>
          </a:p>
        </p:txBody>
      </p:sp>
    </p:spTree>
    <p:extLst>
      <p:ext uri="{BB962C8B-B14F-4D97-AF65-F5344CB8AC3E}">
        <p14:creationId xmlns:p14="http://schemas.microsoft.com/office/powerpoint/2010/main" val="3641356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71404" y="0"/>
            <a:ext cx="7556067" cy="651900"/>
          </a:xfrm>
          <a:prstGeom prst="rect">
            <a:avLst/>
          </a:prstGeom>
        </p:spPr>
        <p:txBody>
          <a:bodyPr spcFirstLastPara="1" wrap="square" lIns="91425" tIns="91425" rIns="91425" bIns="91425" anchor="t" anchorCtr="0">
            <a:noAutofit/>
          </a:bodyPr>
          <a:lstStyle/>
          <a:p>
            <a:pPr algn="ctr"/>
            <a:r>
              <a:rPr lang="en-US" sz="2400" dirty="0">
                <a:solidFill>
                  <a:srgbClr val="00B0F0"/>
                </a:solidFill>
              </a:rPr>
              <a:t>Conclusion</a:t>
            </a:r>
            <a:endParaRPr sz="2400" dirty="0">
              <a:solidFill>
                <a:srgbClr val="00B0F0"/>
              </a:solidFill>
            </a:endParaRPr>
          </a:p>
        </p:txBody>
      </p:sp>
      <p:sp>
        <p:nvSpPr>
          <p:cNvPr id="377" name="Google Shape;377;p32"/>
          <p:cNvSpPr txBox="1">
            <a:spLocks noGrp="1"/>
          </p:cNvSpPr>
          <p:nvPr>
            <p:ph type="body" idx="1"/>
          </p:nvPr>
        </p:nvSpPr>
        <p:spPr>
          <a:xfrm>
            <a:off x="154112" y="381001"/>
            <a:ext cx="8856324" cy="4509498"/>
          </a:xfrm>
          <a:prstGeom prst="rect">
            <a:avLst/>
          </a:prstGeom>
        </p:spPr>
        <p:txBody>
          <a:bodyPr spcFirstLastPara="1" wrap="square" lIns="91425" tIns="91425" rIns="91425" bIns="91425" anchor="t" anchorCtr="0">
            <a:noAutofit/>
          </a:bodyPr>
          <a:lstStyle/>
          <a:p>
            <a:pPr lvl="0"/>
            <a:r>
              <a:rPr lang="en-US" sz="2000" dirty="0" smtClean="0"/>
              <a:t>HGS have helped Rwandans to resolve issues faced  in the post-genocide era to a large extent</a:t>
            </a:r>
            <a:r>
              <a:rPr lang="en-US" sz="2000" dirty="0" smtClean="0"/>
              <a:t>.</a:t>
            </a:r>
          </a:p>
          <a:p>
            <a:r>
              <a:rPr lang="en-US" sz="2000" dirty="0"/>
              <a:t>Rwanda's development was pioneered by  “locally engineered policy innovations” known as </a:t>
            </a:r>
            <a:r>
              <a:rPr lang="en-US" sz="2000" dirty="0" smtClean="0"/>
              <a:t>HGS. </a:t>
            </a:r>
            <a:endParaRPr lang="en-IN" sz="2000" dirty="0"/>
          </a:p>
          <a:p>
            <a:pPr lvl="0"/>
            <a:r>
              <a:rPr lang="en-US" sz="2000" dirty="0" smtClean="0"/>
              <a:t>HGS </a:t>
            </a:r>
            <a:r>
              <a:rPr lang="en-US" sz="2000" dirty="0" smtClean="0"/>
              <a:t>play an important role in ensuring sustainable </a:t>
            </a:r>
            <a:r>
              <a:rPr lang="en-US" sz="2000" dirty="0" smtClean="0"/>
              <a:t>development in</a:t>
            </a:r>
            <a:endParaRPr lang="en-IN" sz="2000" dirty="0" smtClean="0"/>
          </a:p>
          <a:p>
            <a:pPr marL="139700" lvl="0" indent="0">
              <a:buNone/>
            </a:pPr>
            <a:r>
              <a:rPr lang="en-US" sz="2000" dirty="0"/>
              <a:t> </a:t>
            </a:r>
            <a:r>
              <a:rPr lang="en-US" sz="2000" dirty="0" smtClean="0"/>
              <a:t>    </a:t>
            </a:r>
            <a:r>
              <a:rPr lang="en-US" sz="2000" dirty="0" smtClean="0"/>
              <a:t>Rwanda</a:t>
            </a:r>
          </a:p>
          <a:p>
            <a:pPr lvl="0"/>
            <a:r>
              <a:rPr lang="en-US" sz="2000" dirty="0" smtClean="0"/>
              <a:t>Peace-building </a:t>
            </a:r>
            <a:r>
              <a:rPr lang="en-US" sz="2000" dirty="0" smtClean="0"/>
              <a:t>processes and initiatives in Rwanda was a fruitful result of HGS.</a:t>
            </a:r>
            <a:endParaRPr lang="en-IN" sz="2000" dirty="0" smtClean="0"/>
          </a:p>
          <a:p>
            <a:pPr lvl="0"/>
            <a:r>
              <a:rPr lang="en-US" sz="2000" dirty="0" smtClean="0"/>
              <a:t>No other country in the world has effectively made use of the power of HGS than Rwanda not only in post-conflict resolutions and reconstructions but also in strengthening political, social, and economic transformations.</a:t>
            </a:r>
            <a:endParaRPr lang="en-IN" sz="2000" dirty="0" smtClean="0"/>
          </a:p>
        </p:txBody>
      </p:sp>
      <p:sp>
        <p:nvSpPr>
          <p:cNvPr id="2" name="Slide Number Placeholder 1"/>
          <p:cNvSpPr>
            <a:spLocks noGrp="1"/>
          </p:cNvSpPr>
          <p:nvPr>
            <p:ph type="sldNum" sz="quarter" idx="10"/>
          </p:nvPr>
        </p:nvSpPr>
        <p:spPr/>
        <p:txBody>
          <a:bodyPr/>
          <a:lstStyle/>
          <a:p>
            <a:fld id="{DD406CD9-9967-4222-8621-9A6BEC8230F5}" type="slidenum">
              <a:rPr lang="en-IN" smtClean="0"/>
              <a:t>38</a:t>
            </a:fld>
            <a:endParaRPr lang="en-IN"/>
          </a:p>
        </p:txBody>
      </p:sp>
    </p:spTree>
    <p:extLst>
      <p:ext uri="{BB962C8B-B14F-4D97-AF65-F5344CB8AC3E}">
        <p14:creationId xmlns:p14="http://schemas.microsoft.com/office/powerpoint/2010/main" val="3105089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71404" y="0"/>
            <a:ext cx="7556067" cy="651900"/>
          </a:xfrm>
          <a:prstGeom prst="rect">
            <a:avLst/>
          </a:prstGeom>
        </p:spPr>
        <p:txBody>
          <a:bodyPr spcFirstLastPara="1" wrap="square" lIns="91425" tIns="91425" rIns="91425" bIns="91425" anchor="t" anchorCtr="0">
            <a:noAutofit/>
          </a:bodyPr>
          <a:lstStyle/>
          <a:p>
            <a:pPr algn="ctr"/>
            <a:r>
              <a:rPr lang="en-US" sz="2400" dirty="0" smtClean="0">
                <a:solidFill>
                  <a:srgbClr val="00B0F0"/>
                </a:solidFill>
              </a:rPr>
              <a:t>Conclusion(</a:t>
            </a:r>
            <a:r>
              <a:rPr lang="en-US" sz="2400" dirty="0" err="1" smtClean="0">
                <a:solidFill>
                  <a:srgbClr val="00B0F0"/>
                </a:solidFill>
              </a:rPr>
              <a:t>Cont</a:t>
            </a:r>
            <a:r>
              <a:rPr lang="en-US" sz="2400" dirty="0" smtClean="0">
                <a:solidFill>
                  <a:srgbClr val="00B0F0"/>
                </a:solidFill>
              </a:rPr>
              <a:t>…)</a:t>
            </a:r>
            <a:endParaRPr sz="2400" dirty="0">
              <a:solidFill>
                <a:srgbClr val="00B0F0"/>
              </a:solidFill>
            </a:endParaRPr>
          </a:p>
        </p:txBody>
      </p:sp>
      <p:sp>
        <p:nvSpPr>
          <p:cNvPr id="377" name="Google Shape;377;p32"/>
          <p:cNvSpPr txBox="1">
            <a:spLocks noGrp="1"/>
          </p:cNvSpPr>
          <p:nvPr>
            <p:ph type="body" idx="1"/>
          </p:nvPr>
        </p:nvSpPr>
        <p:spPr>
          <a:xfrm>
            <a:off x="154112" y="381001"/>
            <a:ext cx="8856324" cy="4509498"/>
          </a:xfrm>
          <a:prstGeom prst="rect">
            <a:avLst/>
          </a:prstGeom>
        </p:spPr>
        <p:txBody>
          <a:bodyPr spcFirstLastPara="1" wrap="square" lIns="91425" tIns="91425" rIns="91425" bIns="91425" anchor="t" anchorCtr="0">
            <a:noAutofit/>
          </a:bodyPr>
          <a:lstStyle/>
          <a:p>
            <a:pPr lvl="0"/>
            <a:r>
              <a:rPr lang="en-US" sz="2400" dirty="0" smtClean="0"/>
              <a:t>HGS </a:t>
            </a:r>
            <a:r>
              <a:rPr lang="en-US" sz="2400" dirty="0"/>
              <a:t>in Rwanda has resulted in enhancing participatory and accountable governance, reducing vulnerability, fostering social cohesion and nurturing inclusive human development.   </a:t>
            </a:r>
            <a:endParaRPr lang="en-IN" sz="2400" dirty="0"/>
          </a:p>
          <a:p>
            <a:pPr lvl="0"/>
            <a:r>
              <a:rPr lang="en-US" sz="2400" dirty="0"/>
              <a:t>Countries across the world  can learn from the experiences </a:t>
            </a:r>
            <a:r>
              <a:rPr lang="en-US" sz="2400"/>
              <a:t>emerging </a:t>
            </a:r>
            <a:r>
              <a:rPr lang="en-US" sz="2400" smtClean="0"/>
              <a:t>from HGS </a:t>
            </a:r>
            <a:r>
              <a:rPr lang="en-US" sz="2400" dirty="0"/>
              <a:t>in Rwanda.</a:t>
            </a:r>
            <a:endParaRPr lang="en-IN" sz="2400" dirty="0"/>
          </a:p>
          <a:p>
            <a:pPr lvl="0"/>
            <a:r>
              <a:rPr lang="en-US" sz="2400" dirty="0"/>
              <a:t>Significance of HGS should be seriously discussed by policy makers and academicians, especially its role in reconstructing a post-pandemic world. </a:t>
            </a:r>
          </a:p>
          <a:p>
            <a:pPr lvl="0"/>
            <a:r>
              <a:rPr lang="en-US" sz="2400" dirty="0"/>
              <a:t>More serious research is needed in the area of HGS and decentralization. </a:t>
            </a:r>
            <a:endParaRPr lang="en-IN" sz="2400" dirty="0"/>
          </a:p>
          <a:p>
            <a:pPr marL="139700" lvl="0" indent="0">
              <a:buNone/>
            </a:pPr>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39</a:t>
            </a:fld>
            <a:endParaRPr lang="en-IN"/>
          </a:p>
        </p:txBody>
      </p:sp>
    </p:spTree>
    <p:extLst>
      <p:ext uri="{BB962C8B-B14F-4D97-AF65-F5344CB8AC3E}">
        <p14:creationId xmlns:p14="http://schemas.microsoft.com/office/powerpoint/2010/main" val="319192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0" y="0"/>
            <a:ext cx="8899927" cy="651900"/>
          </a:xfrm>
          <a:prstGeom prst="rect">
            <a:avLst/>
          </a:prstGeom>
        </p:spPr>
        <p:txBody>
          <a:bodyPr spcFirstLastPara="1" wrap="square" lIns="91425" tIns="91425" rIns="91425" bIns="91425" anchor="t" anchorCtr="0">
            <a:noAutofit/>
          </a:bodyPr>
          <a:lstStyle/>
          <a:p>
            <a:pPr algn="ctr"/>
            <a:r>
              <a:rPr lang="en-US" sz="2400" dirty="0">
                <a:solidFill>
                  <a:srgbClr val="00B0F0"/>
                </a:solidFill>
              </a:rPr>
              <a:t>Rwanda – A Brief Historic and Political </a:t>
            </a:r>
            <a:r>
              <a:rPr lang="en-US" sz="2400" dirty="0" smtClean="0">
                <a:solidFill>
                  <a:srgbClr val="00B0F0"/>
                </a:solidFill>
              </a:rPr>
              <a:t>Profile(</a:t>
            </a:r>
            <a:r>
              <a:rPr lang="en-US" sz="2400" dirty="0" err="1" smtClean="0">
                <a:solidFill>
                  <a:srgbClr val="00B0F0"/>
                </a:solidFill>
              </a:rPr>
              <a:t>Cont</a:t>
            </a:r>
            <a:r>
              <a:rPr lang="en-US" sz="2400" dirty="0" smtClean="0">
                <a:solidFill>
                  <a:srgbClr val="00B0F0"/>
                </a:solidFill>
              </a:rPr>
              <a:t>….)</a:t>
            </a:r>
            <a:r>
              <a:rPr lang="en-IN" sz="2400" dirty="0">
                <a:solidFill>
                  <a:srgbClr val="00B0F0"/>
                </a:solidFill>
              </a:rPr>
              <a:t/>
            </a:r>
            <a:br>
              <a:rPr lang="en-IN" sz="2400" dirty="0">
                <a:solidFill>
                  <a:srgbClr val="00B0F0"/>
                </a:solidFill>
              </a:rPr>
            </a:br>
            <a:endParaRPr sz="2400" dirty="0">
              <a:solidFill>
                <a:srgbClr val="00B0F0"/>
              </a:solidFill>
            </a:endParaRPr>
          </a:p>
        </p:txBody>
      </p:sp>
      <p:sp>
        <p:nvSpPr>
          <p:cNvPr id="377" name="Google Shape;377;p32"/>
          <p:cNvSpPr txBox="1">
            <a:spLocks noGrp="1"/>
          </p:cNvSpPr>
          <p:nvPr>
            <p:ph type="body" idx="1"/>
          </p:nvPr>
        </p:nvSpPr>
        <p:spPr>
          <a:xfrm>
            <a:off x="246580" y="565080"/>
            <a:ext cx="8784403" cy="4140484"/>
          </a:xfrm>
          <a:prstGeom prst="rect">
            <a:avLst/>
          </a:prstGeom>
        </p:spPr>
        <p:txBody>
          <a:bodyPr spcFirstLastPara="1" wrap="square" lIns="91425" tIns="91425" rIns="91425" bIns="91425" anchor="t" anchorCtr="0">
            <a:noAutofit/>
          </a:bodyPr>
          <a:lstStyle/>
          <a:p>
            <a:pPr lvl="0"/>
            <a:r>
              <a:rPr lang="en-US" sz="1900" dirty="0" smtClean="0">
                <a:latin typeface="Calibri" panose="020F0502020204030204" pitchFamily="34" charset="0"/>
                <a:cs typeface="Calibri" panose="020F0502020204030204" pitchFamily="34" charset="0"/>
              </a:rPr>
              <a:t>The </a:t>
            </a:r>
            <a:r>
              <a:rPr lang="en-US" sz="1900" dirty="0">
                <a:latin typeface="Calibri" panose="020F0502020204030204" pitchFamily="34" charset="0"/>
                <a:cs typeface="Calibri" panose="020F0502020204030204" pitchFamily="34" charset="0"/>
              </a:rPr>
              <a:t>Belgian colonizers propagated the “Hamitic Myth” favoring Tutsis and introduced the identity cards to institutionalize the Tutsi and Hutu identities, with this the colonial masters laid the groundwork for the 1994 Genocide (Phillips, 2009 and Zaidi, 2021).</a:t>
            </a:r>
            <a:endParaRPr lang="en-IN" sz="1900" dirty="0">
              <a:latin typeface="Calibri" panose="020F0502020204030204" pitchFamily="34" charset="0"/>
              <a:cs typeface="Calibri" panose="020F0502020204030204" pitchFamily="34" charset="0"/>
            </a:endParaRPr>
          </a:p>
          <a:p>
            <a:pPr lvl="0"/>
            <a:r>
              <a:rPr lang="en-US" sz="1900" dirty="0">
                <a:latin typeface="Calibri" panose="020F0502020204030204" pitchFamily="34" charset="0"/>
                <a:cs typeface="Calibri" panose="020F0502020204030204" pitchFamily="34" charset="0"/>
              </a:rPr>
              <a:t>On July 1, 1962, Rwanda became an Independent state.</a:t>
            </a:r>
            <a:endParaRPr lang="en-IN" sz="1900" dirty="0">
              <a:latin typeface="Calibri" panose="020F0502020204030204" pitchFamily="34" charset="0"/>
              <a:cs typeface="Calibri" panose="020F0502020204030204" pitchFamily="34" charset="0"/>
            </a:endParaRPr>
          </a:p>
          <a:p>
            <a:pPr lvl="0"/>
            <a:r>
              <a:rPr lang="en-US" sz="1900" dirty="0">
                <a:latin typeface="Calibri" panose="020F0502020204030204" pitchFamily="34" charset="0"/>
                <a:cs typeface="Calibri" panose="020F0502020204030204" pitchFamily="34" charset="0"/>
              </a:rPr>
              <a:t>In 1962, Gregoire </a:t>
            </a:r>
            <a:r>
              <a:rPr lang="en-US" sz="1900" dirty="0" err="1">
                <a:latin typeface="Calibri" panose="020F0502020204030204" pitchFamily="34" charset="0"/>
                <a:cs typeface="Calibri" panose="020F0502020204030204" pitchFamily="34" charset="0"/>
              </a:rPr>
              <a:t>Kayibanda</a:t>
            </a:r>
            <a:r>
              <a:rPr lang="en-US" sz="1900" dirty="0">
                <a:latin typeface="Calibri" panose="020F0502020204030204" pitchFamily="34" charset="0"/>
                <a:cs typeface="Calibri" panose="020F0502020204030204" pitchFamily="34" charset="0"/>
              </a:rPr>
              <a:t>, belonging to Hutu ethnic group became the first President.</a:t>
            </a:r>
            <a:endParaRPr lang="en-IN" sz="1900" dirty="0">
              <a:latin typeface="Calibri" panose="020F0502020204030204" pitchFamily="34" charset="0"/>
              <a:cs typeface="Calibri" panose="020F0502020204030204" pitchFamily="34" charset="0"/>
            </a:endParaRPr>
          </a:p>
          <a:p>
            <a:pPr lvl="0"/>
            <a:r>
              <a:rPr lang="en-US" sz="1900" dirty="0">
                <a:latin typeface="Calibri" panose="020F0502020204030204" pitchFamily="34" charset="0"/>
                <a:cs typeface="Calibri" panose="020F0502020204030204" pitchFamily="34" charset="0"/>
              </a:rPr>
              <a:t>In 1973, a military coup led by and General </a:t>
            </a:r>
            <a:r>
              <a:rPr lang="en-US" sz="1900" dirty="0" err="1">
                <a:latin typeface="Calibri" panose="020F0502020204030204" pitchFamily="34" charset="0"/>
                <a:cs typeface="Calibri" panose="020F0502020204030204" pitchFamily="34" charset="0"/>
              </a:rPr>
              <a:t>Juvénal</a:t>
            </a:r>
            <a:r>
              <a:rPr lang="en-US" sz="1900" dirty="0">
                <a:latin typeface="Calibri" panose="020F0502020204030204" pitchFamily="34" charset="0"/>
                <a:cs typeface="Calibri" panose="020F0502020204030204" pitchFamily="34" charset="0"/>
              </a:rPr>
              <a:t> Habyarimana (also a Hutu) toppled the </a:t>
            </a:r>
            <a:r>
              <a:rPr lang="en-US" sz="1900" dirty="0" err="1">
                <a:latin typeface="Calibri" panose="020F0502020204030204" pitchFamily="34" charset="0"/>
                <a:cs typeface="Calibri" panose="020F0502020204030204" pitchFamily="34" charset="0"/>
              </a:rPr>
              <a:t>Kayibanda</a:t>
            </a:r>
            <a:r>
              <a:rPr lang="en-US" sz="1900" dirty="0">
                <a:latin typeface="Calibri" panose="020F0502020204030204" pitchFamily="34" charset="0"/>
                <a:cs typeface="Calibri" panose="020F0502020204030204" pitchFamily="34" charset="0"/>
              </a:rPr>
              <a:t> government and seized power.</a:t>
            </a:r>
            <a:endParaRPr lang="en-IN" sz="1900" dirty="0">
              <a:latin typeface="Calibri" panose="020F0502020204030204" pitchFamily="34" charset="0"/>
              <a:cs typeface="Calibri" panose="020F0502020204030204" pitchFamily="34" charset="0"/>
            </a:endParaRPr>
          </a:p>
          <a:p>
            <a:pPr lvl="0"/>
            <a:r>
              <a:rPr lang="en-US" sz="1900" dirty="0">
                <a:latin typeface="Calibri" panose="020F0502020204030204" pitchFamily="34" charset="0"/>
                <a:cs typeface="Calibri" panose="020F0502020204030204" pitchFamily="34" charset="0"/>
              </a:rPr>
              <a:t>Hutus after seizing the political power recontextualized the “Hamite Myth” resulting in discrimination and killings of Tutsis by the first and second Hutu governments.</a:t>
            </a:r>
            <a:endParaRPr lang="en-IN" sz="1900" dirty="0">
              <a:latin typeface="Calibri" panose="020F0502020204030204" pitchFamily="34" charset="0"/>
              <a:cs typeface="Calibri" panose="020F0502020204030204" pitchFamily="34" charset="0"/>
            </a:endParaRPr>
          </a:p>
          <a:p>
            <a:pPr lvl="0"/>
            <a:r>
              <a:rPr lang="en-US" sz="1900" dirty="0">
                <a:latin typeface="Calibri" panose="020F0502020204030204" pitchFamily="34" charset="0"/>
                <a:cs typeface="Calibri" panose="020F0502020204030204" pitchFamily="34" charset="0"/>
              </a:rPr>
              <a:t>1993 Arusha Accords</a:t>
            </a:r>
            <a:endParaRPr lang="en-IN" sz="1900" dirty="0">
              <a:latin typeface="Calibri" panose="020F0502020204030204" pitchFamily="34" charset="0"/>
              <a:cs typeface="Calibri" panose="020F0502020204030204" pitchFamily="34" charset="0"/>
            </a:endParaRPr>
          </a:p>
          <a:p>
            <a:pPr lvl="0"/>
            <a:r>
              <a:rPr lang="en-US" sz="1900" dirty="0">
                <a:latin typeface="Calibri" panose="020F0502020204030204" pitchFamily="34" charset="0"/>
                <a:cs typeface="Calibri" panose="020F0502020204030204" pitchFamily="34" charset="0"/>
              </a:rPr>
              <a:t>1994 Genocide </a:t>
            </a:r>
            <a:endParaRPr lang="en-IN" sz="1900" dirty="0">
              <a:latin typeface="Calibri" panose="020F0502020204030204" pitchFamily="34" charset="0"/>
              <a:cs typeface="Calibri" panose="020F0502020204030204" pitchFamily="34" charset="0"/>
            </a:endParaRPr>
          </a:p>
          <a:p>
            <a:pPr marL="139700" indent="0">
              <a:buNone/>
            </a:pPr>
            <a:endParaRPr lang="en-IN" sz="2000" dirty="0"/>
          </a:p>
          <a:p>
            <a:pPr marL="139700" indent="0">
              <a:buNone/>
            </a:pPr>
            <a:endParaRPr lang="en-IN" dirty="0"/>
          </a:p>
          <a:p>
            <a:pPr marL="0" lvl="0" indent="0" algn="l" rtl="0">
              <a:spcBef>
                <a:spcPts val="0"/>
              </a:spcBef>
              <a:spcAft>
                <a:spcPts val="0"/>
              </a:spcAft>
              <a:buNone/>
            </a:pPr>
            <a:endParaRPr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4</a:t>
            </a:fld>
            <a:endParaRPr lang="en-IN"/>
          </a:p>
        </p:txBody>
      </p:sp>
    </p:spTree>
    <p:extLst>
      <p:ext uri="{BB962C8B-B14F-4D97-AF65-F5344CB8AC3E}">
        <p14:creationId xmlns:p14="http://schemas.microsoft.com/office/powerpoint/2010/main" val="691989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076" name="Picture 4" descr="How To Write A Thank You Note In Five Easy St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94" y="-840695"/>
            <a:ext cx="6862616" cy="38669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59105" y="3327443"/>
            <a:ext cx="4916245" cy="1323439"/>
          </a:xfrm>
          <a:prstGeom prst="rect">
            <a:avLst/>
          </a:prstGeom>
        </p:spPr>
        <p:txBody>
          <a:bodyPr wrap="square">
            <a:spAutoFit/>
          </a:bodyPr>
          <a:lstStyle/>
          <a:p>
            <a:pPr algn="ctr"/>
            <a:r>
              <a:rPr lang="en-US" sz="1800" b="1" dirty="0">
                <a:solidFill>
                  <a:srgbClr val="C00000"/>
                </a:solidFill>
                <a:latin typeface="Times New Roman" pitchFamily="18" charset="0"/>
                <a:cs typeface="Times New Roman" pitchFamily="18" charset="0"/>
              </a:rPr>
              <a:t>Jos </a:t>
            </a:r>
            <a:r>
              <a:rPr lang="en-US" sz="1800" b="1" dirty="0" err="1">
                <a:solidFill>
                  <a:srgbClr val="C00000"/>
                </a:solidFill>
                <a:latin typeface="Times New Roman" pitchFamily="18" charset="0"/>
                <a:cs typeface="Times New Roman" pitchFamily="18" charset="0"/>
              </a:rPr>
              <a:t>Chathukulam</a:t>
            </a:r>
            <a:endParaRPr lang="en-US" sz="1800" b="1" dirty="0">
              <a:solidFill>
                <a:srgbClr val="C00000"/>
              </a:solidFill>
              <a:latin typeface="Times New Roman" pitchFamily="18" charset="0"/>
              <a:cs typeface="Times New Roman" pitchFamily="18" charset="0"/>
            </a:endParaRPr>
          </a:p>
          <a:p>
            <a:pPr algn="ctr"/>
            <a:r>
              <a:rPr lang="en-US" b="1" dirty="0">
                <a:solidFill>
                  <a:srgbClr val="002060"/>
                </a:solidFill>
                <a:latin typeface="Times New Roman" pitchFamily="18" charset="0"/>
                <a:cs typeface="Times New Roman" pitchFamily="18" charset="0"/>
              </a:rPr>
              <a:t>Director</a:t>
            </a:r>
          </a:p>
          <a:p>
            <a:pPr algn="ctr"/>
            <a:r>
              <a:rPr lang="en-US" b="1" dirty="0">
                <a:solidFill>
                  <a:srgbClr val="002060"/>
                </a:solidFill>
                <a:latin typeface="Times New Roman" pitchFamily="18" charset="0"/>
                <a:cs typeface="Times New Roman" pitchFamily="18" charset="0"/>
              </a:rPr>
              <a:t>Centre for Rural Management (CRM) </a:t>
            </a:r>
          </a:p>
          <a:p>
            <a:pPr algn="ctr"/>
            <a:r>
              <a:rPr lang="en-US" b="1" dirty="0">
                <a:solidFill>
                  <a:srgbClr val="002060"/>
                </a:solidFill>
                <a:latin typeface="Times New Roman" pitchFamily="18" charset="0"/>
                <a:cs typeface="Times New Roman" pitchFamily="18" charset="0"/>
              </a:rPr>
              <a:t> Kerala (India</a:t>
            </a:r>
            <a:r>
              <a:rPr lang="en-US" b="1" dirty="0" smtClean="0">
                <a:solidFill>
                  <a:srgbClr val="002060"/>
                </a:solidFill>
                <a:latin typeface="Times New Roman" pitchFamily="18" charset="0"/>
                <a:cs typeface="Times New Roman" pitchFamily="18" charset="0"/>
              </a:rPr>
              <a:t>)</a:t>
            </a:r>
          </a:p>
          <a:p>
            <a:pPr algn="ctr"/>
            <a:r>
              <a:rPr lang="en-US" sz="2000" b="1" dirty="0" smtClean="0">
                <a:solidFill>
                  <a:srgbClr val="C00000"/>
                </a:solidFill>
                <a:latin typeface="Times New Roman" pitchFamily="18" charset="0"/>
                <a:cs typeface="Times New Roman" pitchFamily="18" charset="0"/>
              </a:rPr>
              <a:t>Email: joschathukulam@gmail.com</a:t>
            </a:r>
            <a:endParaRPr lang="en-US" sz="2000" b="1" dirty="0">
              <a:solidFill>
                <a:srgbClr val="C00000"/>
              </a:solidFill>
              <a:latin typeface="Times New Roman" pitchFamily="18" charset="0"/>
              <a:cs typeface="Times New Roman" pitchFamily="18" charset="0"/>
            </a:endParaRPr>
          </a:p>
        </p:txBody>
      </p:sp>
      <p:sp>
        <p:nvSpPr>
          <p:cNvPr id="3" name="Slide Number Placeholder 2"/>
          <p:cNvSpPr>
            <a:spLocks noGrp="1"/>
          </p:cNvSpPr>
          <p:nvPr>
            <p:ph type="sldNum" sz="quarter" idx="10"/>
          </p:nvPr>
        </p:nvSpPr>
        <p:spPr/>
        <p:txBody>
          <a:bodyPr/>
          <a:lstStyle/>
          <a:p>
            <a:fld id="{DD406CD9-9967-4222-8621-9A6BEC8230F5}" type="slidenum">
              <a:rPr lang="en-IN" smtClean="0"/>
              <a:t>40</a:t>
            </a:fld>
            <a:endParaRPr lang="en-IN"/>
          </a:p>
        </p:txBody>
      </p:sp>
    </p:spTree>
    <p:extLst>
      <p:ext uri="{BB962C8B-B14F-4D97-AF65-F5344CB8AC3E}">
        <p14:creationId xmlns:p14="http://schemas.microsoft.com/office/powerpoint/2010/main" val="402492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50244" y="0"/>
            <a:ext cx="7556067" cy="520352"/>
          </a:xfrm>
          <a:prstGeom prst="rect">
            <a:avLst/>
          </a:prstGeom>
        </p:spPr>
        <p:txBody>
          <a:bodyPr spcFirstLastPara="1" wrap="square" lIns="91425" tIns="91425" rIns="91425" bIns="91425" anchor="t" anchorCtr="0">
            <a:noAutofit/>
          </a:bodyPr>
          <a:lstStyle/>
          <a:p>
            <a:pPr lvl="0" algn="ctr"/>
            <a:r>
              <a:rPr lang="en-US" dirty="0">
                <a:solidFill>
                  <a:srgbClr val="00B0F0"/>
                </a:solidFill>
              </a:rPr>
              <a:t>1994 Genocide </a:t>
            </a:r>
            <a:endParaRPr dirty="0">
              <a:solidFill>
                <a:srgbClr val="00B0F0"/>
              </a:solidFill>
            </a:endParaRPr>
          </a:p>
        </p:txBody>
      </p:sp>
      <p:sp>
        <p:nvSpPr>
          <p:cNvPr id="377" name="Google Shape;377;p32"/>
          <p:cNvSpPr txBox="1">
            <a:spLocks noGrp="1"/>
          </p:cNvSpPr>
          <p:nvPr>
            <p:ph type="body" idx="1"/>
          </p:nvPr>
        </p:nvSpPr>
        <p:spPr>
          <a:xfrm>
            <a:off x="0" y="544531"/>
            <a:ext cx="9020711" cy="4520629"/>
          </a:xfrm>
          <a:prstGeom prst="rect">
            <a:avLst/>
          </a:prstGeom>
        </p:spPr>
        <p:txBody>
          <a:bodyPr spcFirstLastPara="1" wrap="square" lIns="91425" tIns="91425" rIns="91425" bIns="91425" anchor="t" anchorCtr="0">
            <a:noAutofit/>
          </a:bodyPr>
          <a:lstStyle/>
          <a:p>
            <a:pPr lvl="0"/>
            <a:r>
              <a:rPr lang="en-US" sz="2000" dirty="0">
                <a:latin typeface="Cambria" panose="02040503050406030204" pitchFamily="18" charset="0"/>
                <a:ea typeface="Cambria" panose="02040503050406030204" pitchFamily="18" charset="0"/>
              </a:rPr>
              <a:t>On April 7, 1994, exactly 30 years ago, a mass Genocide began in Rwanda </a:t>
            </a:r>
            <a:endParaRPr lang="en-IN" sz="2000" dirty="0">
              <a:latin typeface="Cambria" panose="02040503050406030204" pitchFamily="18" charset="0"/>
              <a:ea typeface="Cambria" panose="02040503050406030204" pitchFamily="18" charset="0"/>
            </a:endParaRPr>
          </a:p>
          <a:p>
            <a:pPr lvl="0"/>
            <a:r>
              <a:rPr lang="en-US" sz="2000" dirty="0">
                <a:latin typeface="Cambria" panose="02040503050406030204" pitchFamily="18" charset="0"/>
                <a:ea typeface="Cambria" panose="02040503050406030204" pitchFamily="18" charset="0"/>
              </a:rPr>
              <a:t>Close to 800,000 people, one tenth of Rwanda’s population were killed in 100 days, </a:t>
            </a:r>
            <a:endParaRPr lang="en-IN" sz="2000" dirty="0">
              <a:latin typeface="Cambria" panose="02040503050406030204" pitchFamily="18" charset="0"/>
              <a:ea typeface="Cambria" panose="02040503050406030204" pitchFamily="18" charset="0"/>
            </a:endParaRPr>
          </a:p>
          <a:p>
            <a:pPr lvl="0"/>
            <a:r>
              <a:rPr lang="en-US" sz="2000" dirty="0">
                <a:latin typeface="Cambria" panose="02040503050406030204" pitchFamily="18" charset="0"/>
                <a:ea typeface="Cambria" panose="02040503050406030204" pitchFamily="18" charset="0"/>
              </a:rPr>
              <a:t>One among the darkest moments in the human history.</a:t>
            </a:r>
            <a:endParaRPr lang="en-IN" sz="2000" dirty="0">
              <a:latin typeface="Cambria" panose="02040503050406030204" pitchFamily="18" charset="0"/>
              <a:ea typeface="Cambria" panose="02040503050406030204" pitchFamily="18" charset="0"/>
            </a:endParaRPr>
          </a:p>
          <a:p>
            <a:pPr lvl="0"/>
            <a:r>
              <a:rPr lang="en-US" sz="2000" dirty="0">
                <a:latin typeface="Cambria" panose="02040503050406030204" pitchFamily="18" charset="0"/>
                <a:ea typeface="Cambria" panose="02040503050406030204" pitchFamily="18" charset="0"/>
              </a:rPr>
              <a:t>The immediate reason for the Genocide was the ethnic violence that broke out after an aircraft carrying the then Rwandan President Juvenal </a:t>
            </a:r>
            <a:r>
              <a:rPr lang="en-US" sz="2000" dirty="0" err="1">
                <a:latin typeface="Cambria" panose="02040503050406030204" pitchFamily="18" charset="0"/>
                <a:ea typeface="Cambria" panose="02040503050406030204" pitchFamily="18" charset="0"/>
              </a:rPr>
              <a:t>Habyarimana</a:t>
            </a:r>
            <a:r>
              <a:rPr lang="en-US" sz="2000" dirty="0">
                <a:latin typeface="Cambria" panose="02040503050406030204" pitchFamily="18" charset="0"/>
                <a:ea typeface="Cambria" panose="02040503050406030204" pitchFamily="18" charset="0"/>
              </a:rPr>
              <a:t> and Burundi’s President </a:t>
            </a:r>
            <a:r>
              <a:rPr lang="en-US" sz="2000" dirty="0" err="1">
                <a:latin typeface="Cambria" panose="02040503050406030204" pitchFamily="18" charset="0"/>
                <a:ea typeface="Cambria" panose="02040503050406030204" pitchFamily="18" charset="0"/>
              </a:rPr>
              <a:t>Cyprien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Ntaryamira</a:t>
            </a:r>
            <a:r>
              <a:rPr lang="en-US" sz="2000" dirty="0">
                <a:latin typeface="Cambria" panose="02040503050406030204" pitchFamily="18" charset="0"/>
                <a:ea typeface="Cambria" panose="02040503050406030204" pitchFamily="18" charset="0"/>
              </a:rPr>
              <a:t> was shot down by a missile near Kigali, the Capital of Rwanda. </a:t>
            </a:r>
            <a:endParaRPr lang="en-IN" sz="2000" dirty="0">
              <a:latin typeface="Cambria" panose="02040503050406030204" pitchFamily="18" charset="0"/>
              <a:ea typeface="Cambria" panose="02040503050406030204" pitchFamily="18" charset="0"/>
            </a:endParaRPr>
          </a:p>
          <a:p>
            <a:pPr lvl="0"/>
            <a:r>
              <a:rPr lang="en-US" sz="2000" dirty="0">
                <a:latin typeface="Cambria" panose="02040503050406030204" pitchFamily="18" charset="0"/>
                <a:ea typeface="Cambria" panose="02040503050406030204" pitchFamily="18" charset="0"/>
              </a:rPr>
              <a:t>Nearly 70 % of the Tutsi population was wiped out in the Genocide. </a:t>
            </a:r>
            <a:endParaRPr lang="en-IN" sz="2000" dirty="0">
              <a:latin typeface="Cambria" panose="02040503050406030204" pitchFamily="18" charset="0"/>
              <a:ea typeface="Cambria" panose="02040503050406030204" pitchFamily="18" charset="0"/>
            </a:endParaRPr>
          </a:p>
          <a:p>
            <a:pPr lvl="0"/>
            <a:r>
              <a:rPr lang="en-US" sz="2000" dirty="0">
                <a:latin typeface="Cambria" panose="02040503050406030204" pitchFamily="18" charset="0"/>
                <a:ea typeface="Cambria" panose="02040503050406030204" pitchFamily="18" charset="0"/>
              </a:rPr>
              <a:t>The 100 days of slaughter saw neighbors turning on neighbors and friends turning on friends. </a:t>
            </a:r>
            <a:endParaRPr lang="en-IN" sz="2000" dirty="0">
              <a:latin typeface="Cambria" panose="02040503050406030204" pitchFamily="18" charset="0"/>
              <a:ea typeface="Cambria" panose="02040503050406030204" pitchFamily="18" charset="0"/>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5</a:t>
            </a:fld>
            <a:endParaRPr lang="en-IN"/>
          </a:p>
        </p:txBody>
      </p:sp>
    </p:spTree>
    <p:extLst>
      <p:ext uri="{BB962C8B-B14F-4D97-AF65-F5344CB8AC3E}">
        <p14:creationId xmlns:p14="http://schemas.microsoft.com/office/powerpoint/2010/main" val="382952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50244" y="0"/>
            <a:ext cx="7556067" cy="520352"/>
          </a:xfrm>
          <a:prstGeom prst="rect">
            <a:avLst/>
          </a:prstGeom>
        </p:spPr>
        <p:txBody>
          <a:bodyPr spcFirstLastPara="1" wrap="square" lIns="91425" tIns="91425" rIns="91425" bIns="91425" anchor="t" anchorCtr="0">
            <a:noAutofit/>
          </a:bodyPr>
          <a:lstStyle/>
          <a:p>
            <a:pPr lvl="0" algn="ctr"/>
            <a:r>
              <a:rPr lang="en-US" sz="3200" dirty="0">
                <a:solidFill>
                  <a:srgbClr val="00B0F0"/>
                </a:solidFill>
              </a:rPr>
              <a:t>1994 Genocide </a:t>
            </a:r>
            <a:r>
              <a:rPr lang="en-US" sz="3200" dirty="0" smtClean="0">
                <a:solidFill>
                  <a:srgbClr val="00B0F0"/>
                </a:solidFill>
              </a:rPr>
              <a:t>(</a:t>
            </a:r>
            <a:r>
              <a:rPr lang="en-US" sz="3200" dirty="0" err="1" smtClean="0">
                <a:solidFill>
                  <a:srgbClr val="00B0F0"/>
                </a:solidFill>
              </a:rPr>
              <a:t>Cont</a:t>
            </a:r>
            <a:r>
              <a:rPr lang="en-US" sz="3200" dirty="0" smtClean="0">
                <a:solidFill>
                  <a:srgbClr val="00B0F0"/>
                </a:solidFill>
              </a:rPr>
              <a:t>….)</a:t>
            </a:r>
            <a:endParaRPr sz="3200" dirty="0">
              <a:solidFill>
                <a:srgbClr val="00B0F0"/>
              </a:solidFill>
            </a:endParaRPr>
          </a:p>
        </p:txBody>
      </p:sp>
      <p:sp>
        <p:nvSpPr>
          <p:cNvPr id="377" name="Google Shape;377;p32"/>
          <p:cNvSpPr txBox="1">
            <a:spLocks noGrp="1"/>
          </p:cNvSpPr>
          <p:nvPr>
            <p:ph type="body" idx="1"/>
          </p:nvPr>
        </p:nvSpPr>
        <p:spPr>
          <a:xfrm>
            <a:off x="0" y="544531"/>
            <a:ext cx="9020711" cy="4520629"/>
          </a:xfrm>
          <a:prstGeom prst="rect">
            <a:avLst/>
          </a:prstGeom>
        </p:spPr>
        <p:txBody>
          <a:bodyPr spcFirstLastPara="1" wrap="square" lIns="91425" tIns="91425" rIns="91425" bIns="91425" anchor="t" anchorCtr="0">
            <a:noAutofit/>
          </a:bodyPr>
          <a:lstStyle/>
          <a:p>
            <a:pPr lvl="0"/>
            <a:r>
              <a:rPr lang="en-US" sz="2000" dirty="0" smtClean="0">
                <a:latin typeface="Cambria" panose="02040503050406030204" pitchFamily="18" charset="0"/>
                <a:ea typeface="Cambria" panose="02040503050406030204" pitchFamily="18" charset="0"/>
              </a:rPr>
              <a:t>Rape</a:t>
            </a:r>
            <a:r>
              <a:rPr lang="en-US" sz="2000" dirty="0">
                <a:latin typeface="Cambria" panose="02040503050406030204" pitchFamily="18" charset="0"/>
                <a:ea typeface="Cambria" panose="02040503050406030204" pitchFamily="18" charset="0"/>
              </a:rPr>
              <a:t>, sexual torture, mutilation, and enslavement were used as weapons to attack, terrorize and slaughter thousands of Tutsis.</a:t>
            </a:r>
            <a:endParaRPr lang="en-IN" sz="2000" dirty="0">
              <a:latin typeface="Cambria" panose="02040503050406030204" pitchFamily="18" charset="0"/>
              <a:ea typeface="Cambria" panose="02040503050406030204" pitchFamily="18" charset="0"/>
            </a:endParaRPr>
          </a:p>
          <a:p>
            <a:pPr lvl="0"/>
            <a:r>
              <a:rPr lang="en-US" sz="2000" b="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It has been estimated that more than 250,000 women were raped during the Genocide.</a:t>
            </a:r>
            <a:endParaRPr lang="en-IN" sz="2000" dirty="0">
              <a:latin typeface="Cambria" panose="02040503050406030204" pitchFamily="18" charset="0"/>
              <a:ea typeface="Cambria" panose="02040503050406030204" pitchFamily="18" charset="0"/>
            </a:endParaRPr>
          </a:p>
          <a:p>
            <a:pPr lvl="0"/>
            <a:r>
              <a:rPr lang="en-US" sz="2000" dirty="0">
                <a:latin typeface="Cambria" panose="02040503050406030204" pitchFamily="18" charset="0"/>
                <a:ea typeface="Cambria" panose="02040503050406030204" pitchFamily="18" charset="0"/>
              </a:rPr>
              <a:t>Romeo </a:t>
            </a:r>
            <a:r>
              <a:rPr lang="en-US" sz="2000" dirty="0" err="1">
                <a:latin typeface="Cambria" panose="02040503050406030204" pitchFamily="18" charset="0"/>
                <a:ea typeface="Cambria" panose="02040503050406030204" pitchFamily="18" charset="0"/>
              </a:rPr>
              <a:t>Dallaire</a:t>
            </a:r>
            <a:r>
              <a:rPr lang="en-US" sz="2000" dirty="0">
                <a:latin typeface="Cambria" panose="02040503050406030204" pitchFamily="18" charset="0"/>
                <a:ea typeface="Cambria" panose="02040503050406030204" pitchFamily="18" charset="0"/>
              </a:rPr>
              <a:t> in his book </a:t>
            </a:r>
            <a:r>
              <a:rPr lang="en-US" sz="2000" i="1" dirty="0">
                <a:latin typeface="Cambria" panose="02040503050406030204" pitchFamily="18" charset="0"/>
                <a:ea typeface="Cambria" panose="02040503050406030204" pitchFamily="18" charset="0"/>
              </a:rPr>
              <a:t>Shake Hands with the Devil: The Failure of Humanity in Rwanda</a:t>
            </a:r>
            <a:r>
              <a:rPr lang="en-US" sz="2000" dirty="0">
                <a:latin typeface="Cambria" panose="02040503050406030204" pitchFamily="18" charset="0"/>
                <a:ea typeface="Cambria" panose="02040503050406030204" pitchFamily="18" charset="0"/>
              </a:rPr>
              <a:t> wrote</a:t>
            </a:r>
            <a:r>
              <a:rPr lang="en-US" sz="2000" i="1" dirty="0">
                <a:latin typeface="Cambria" panose="02040503050406030204" pitchFamily="18" charset="0"/>
                <a:ea typeface="Cambria" panose="02040503050406030204" pitchFamily="18" charset="0"/>
              </a:rPr>
              <a:t>: “Still at its heart, the Rwandan story is the story of the failure of humanity to heed a call for help from an endangered people,” (</a:t>
            </a:r>
            <a:r>
              <a:rPr lang="en-US" sz="2000" dirty="0" err="1">
                <a:latin typeface="Cambria" panose="02040503050406030204" pitchFamily="18" charset="0"/>
                <a:ea typeface="Cambria" panose="02040503050406030204" pitchFamily="18" charset="0"/>
              </a:rPr>
              <a:t>Dallaire</a:t>
            </a:r>
            <a:r>
              <a:rPr lang="en-US" sz="2000" dirty="0">
                <a:latin typeface="Cambria" panose="02040503050406030204" pitchFamily="18" charset="0"/>
                <a:ea typeface="Cambria" panose="02040503050406030204" pitchFamily="18" charset="0"/>
              </a:rPr>
              <a:t>, 2004).</a:t>
            </a:r>
            <a:endParaRPr lang="en-IN" sz="2000" dirty="0">
              <a:latin typeface="Cambria" panose="02040503050406030204" pitchFamily="18" charset="0"/>
              <a:ea typeface="Cambria" panose="02040503050406030204" pitchFamily="18" charset="0"/>
            </a:endParaRPr>
          </a:p>
          <a:p>
            <a:pPr lvl="0"/>
            <a:r>
              <a:rPr lang="en-US" sz="2000" dirty="0">
                <a:latin typeface="Cambria" panose="02040503050406030204" pitchFamily="18" charset="0"/>
                <a:ea typeface="Cambria" panose="02040503050406030204" pitchFamily="18" charset="0"/>
              </a:rPr>
              <a:t>Rwanda’s colonial past had a greater role in spreading hatred and venom between majority and minority communities in the country (</a:t>
            </a:r>
            <a:r>
              <a:rPr lang="en-US" sz="2000" dirty="0" err="1">
                <a:latin typeface="Cambria" panose="02040503050406030204" pitchFamily="18" charset="0"/>
                <a:ea typeface="Cambria" panose="02040503050406030204" pitchFamily="18" charset="0"/>
              </a:rPr>
              <a:t>Mamdani</a:t>
            </a:r>
            <a:r>
              <a:rPr lang="en-US" sz="2000" dirty="0">
                <a:latin typeface="Cambria" panose="02040503050406030204" pitchFamily="18" charset="0"/>
                <a:ea typeface="Cambria" panose="02040503050406030204" pitchFamily="18" charset="0"/>
              </a:rPr>
              <a:t>, 2001, </a:t>
            </a:r>
            <a:r>
              <a:rPr lang="en-US" sz="2000" dirty="0" err="1">
                <a:latin typeface="Cambria" panose="02040503050406030204" pitchFamily="18" charset="0"/>
                <a:ea typeface="Cambria" panose="02040503050406030204" pitchFamily="18" charset="0"/>
              </a:rPr>
              <a:t>Semujanga</a:t>
            </a:r>
            <a:r>
              <a:rPr lang="en-US" sz="2000" dirty="0">
                <a:latin typeface="Cambria" panose="02040503050406030204" pitchFamily="18" charset="0"/>
                <a:ea typeface="Cambria" panose="02040503050406030204" pitchFamily="18" charset="0"/>
              </a:rPr>
              <a:t>, 2003, </a:t>
            </a:r>
            <a:r>
              <a:rPr lang="en-US" sz="2000" dirty="0" err="1">
                <a:latin typeface="Cambria" panose="02040503050406030204" pitchFamily="18" charset="0"/>
                <a:ea typeface="Cambria" panose="02040503050406030204" pitchFamily="18" charset="0"/>
              </a:rPr>
              <a:t>Rusagara</a:t>
            </a:r>
            <a:r>
              <a:rPr lang="en-US" sz="2000" dirty="0">
                <a:latin typeface="Cambria" panose="02040503050406030204" pitchFamily="18" charset="0"/>
                <a:ea typeface="Cambria" panose="02040503050406030204" pitchFamily="18" charset="0"/>
              </a:rPr>
              <a:t>, 2012 and </a:t>
            </a:r>
            <a:r>
              <a:rPr lang="en-US" sz="2000" dirty="0" err="1">
                <a:latin typeface="Cambria" panose="02040503050406030204" pitchFamily="18" charset="0"/>
                <a:ea typeface="Cambria" panose="02040503050406030204" pitchFamily="18" charset="0"/>
              </a:rPr>
              <a:t>Schimmel</a:t>
            </a:r>
            <a:r>
              <a:rPr lang="en-US" sz="2000" dirty="0">
                <a:latin typeface="Cambria" panose="02040503050406030204" pitchFamily="18" charset="0"/>
                <a:ea typeface="Cambria" panose="02040503050406030204" pitchFamily="18" charset="0"/>
              </a:rPr>
              <a:t>, 2021).</a:t>
            </a:r>
            <a:endParaRPr lang="en-IN" sz="2000" dirty="0">
              <a:latin typeface="Cambria" panose="02040503050406030204" pitchFamily="18" charset="0"/>
              <a:ea typeface="Cambria" panose="02040503050406030204" pitchFamily="18" charset="0"/>
            </a:endParaRPr>
          </a:p>
          <a:p>
            <a:pPr lvl="0"/>
            <a:r>
              <a:rPr lang="en-US" sz="2000" dirty="0">
                <a:latin typeface="Cambria" panose="02040503050406030204" pitchFamily="18" charset="0"/>
                <a:ea typeface="Cambria" panose="02040503050406030204" pitchFamily="18" charset="0"/>
              </a:rPr>
              <a:t>Genocide destroyed the social, moral, and ethnic fabric of the Rwandan society.</a:t>
            </a:r>
            <a:endParaRPr lang="en-IN" sz="2000" dirty="0">
              <a:latin typeface="Cambria" panose="02040503050406030204" pitchFamily="18" charset="0"/>
              <a:ea typeface="Cambria" panose="02040503050406030204" pitchFamily="18" charset="0"/>
            </a:endParaRPr>
          </a:p>
          <a:p>
            <a:pPr marL="0" lvl="0" indent="0" algn="l" rtl="0">
              <a:spcBef>
                <a:spcPts val="0"/>
              </a:spcBef>
              <a:spcAft>
                <a:spcPts val="0"/>
              </a:spcAft>
              <a:buNone/>
            </a:pPr>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6</a:t>
            </a:fld>
            <a:endParaRPr lang="en-IN"/>
          </a:p>
        </p:txBody>
      </p:sp>
    </p:spTree>
    <p:extLst>
      <p:ext uri="{BB962C8B-B14F-4D97-AF65-F5344CB8AC3E}">
        <p14:creationId xmlns:p14="http://schemas.microsoft.com/office/powerpoint/2010/main" val="424626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0"/>
            <a:ext cx="7556067" cy="552789"/>
          </a:xfrm>
          <a:prstGeom prst="rect">
            <a:avLst/>
          </a:prstGeom>
        </p:spPr>
        <p:txBody>
          <a:bodyPr spcFirstLastPara="1" wrap="square" lIns="91425" tIns="91425" rIns="91425" bIns="91425" anchor="t" anchorCtr="0">
            <a:noAutofit/>
          </a:bodyPr>
          <a:lstStyle/>
          <a:p>
            <a:pPr lvl="0" algn="ctr"/>
            <a:r>
              <a:rPr lang="en-US" dirty="0">
                <a:solidFill>
                  <a:srgbClr val="00B0F0"/>
                </a:solidFill>
              </a:rPr>
              <a:t>Post- Genocide Rwanda</a:t>
            </a:r>
            <a:endParaRPr dirty="0">
              <a:solidFill>
                <a:srgbClr val="00B0F0"/>
              </a:solidFill>
            </a:endParaRPr>
          </a:p>
        </p:txBody>
      </p:sp>
      <p:sp>
        <p:nvSpPr>
          <p:cNvPr id="377" name="Google Shape;377;p32"/>
          <p:cNvSpPr txBox="1">
            <a:spLocks noGrp="1"/>
          </p:cNvSpPr>
          <p:nvPr>
            <p:ph type="body" idx="1"/>
          </p:nvPr>
        </p:nvSpPr>
        <p:spPr>
          <a:xfrm>
            <a:off x="308225" y="626723"/>
            <a:ext cx="8661114" cy="4376791"/>
          </a:xfrm>
          <a:prstGeom prst="rect">
            <a:avLst/>
          </a:prstGeom>
        </p:spPr>
        <p:txBody>
          <a:bodyPr spcFirstLastPara="1" wrap="square" lIns="91425" tIns="91425" rIns="91425" bIns="91425" anchor="t" anchorCtr="0">
            <a:noAutofit/>
          </a:bodyPr>
          <a:lstStyle/>
          <a:p>
            <a:pPr lvl="0"/>
            <a:r>
              <a:rPr lang="en-US" sz="2400" dirty="0"/>
              <a:t>Between 1990 and 2017, Rwanda’s HDI doubled from 0.250 to 0.524; in 2021, it stood at 0.534. </a:t>
            </a:r>
            <a:endParaRPr lang="en-IN" sz="2400" dirty="0"/>
          </a:p>
          <a:p>
            <a:pPr lvl="0"/>
            <a:r>
              <a:rPr lang="en-US" sz="2400" dirty="0"/>
              <a:t>GNI per capita changed about 19.51 % between 1995 and 2021.</a:t>
            </a:r>
            <a:endParaRPr lang="en-IN" sz="2400" dirty="0"/>
          </a:p>
          <a:p>
            <a:pPr lvl="0"/>
            <a:r>
              <a:rPr lang="en-US" sz="2400" i="1" dirty="0"/>
              <a:t>“Rwanda’s recovery from the 1994 Genocide and its rapid economic growth, about 8 % on average over last 15 years, continues to be an inspiration to developing countries around the world,” </a:t>
            </a:r>
            <a:r>
              <a:rPr lang="en-US" sz="2400" dirty="0"/>
              <a:t>(UNDP, 2021).     </a:t>
            </a:r>
            <a:endParaRPr lang="en-IN" sz="2400" dirty="0"/>
          </a:p>
          <a:p>
            <a:pPr lvl="0"/>
            <a:r>
              <a:rPr lang="en-US" sz="2400" dirty="0"/>
              <a:t>Rwanda is also a global leader in health care in the East African region .</a:t>
            </a:r>
            <a:endParaRPr lang="en-IN" sz="2400" dirty="0"/>
          </a:p>
          <a:p>
            <a:pPr marL="139700" indent="0">
              <a:buNone/>
            </a:pPr>
            <a:endParaRPr lang="en-IN" sz="2000" dirty="0"/>
          </a:p>
          <a:p>
            <a:pPr marL="0" lvl="0" indent="0" algn="l" rtl="0">
              <a:spcBef>
                <a:spcPts val="0"/>
              </a:spcBef>
              <a:spcAft>
                <a:spcPts val="0"/>
              </a:spcAft>
              <a:buNone/>
            </a:pPr>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7</a:t>
            </a:fld>
            <a:endParaRPr lang="en-IN"/>
          </a:p>
        </p:txBody>
      </p:sp>
    </p:spTree>
    <p:extLst>
      <p:ext uri="{BB962C8B-B14F-4D97-AF65-F5344CB8AC3E}">
        <p14:creationId xmlns:p14="http://schemas.microsoft.com/office/powerpoint/2010/main" val="127261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560518" y="0"/>
            <a:ext cx="7556067" cy="552789"/>
          </a:xfrm>
          <a:prstGeom prst="rect">
            <a:avLst/>
          </a:prstGeom>
        </p:spPr>
        <p:txBody>
          <a:bodyPr spcFirstLastPara="1" wrap="square" lIns="91425" tIns="91425" rIns="91425" bIns="91425" anchor="t" anchorCtr="0">
            <a:noAutofit/>
          </a:bodyPr>
          <a:lstStyle/>
          <a:p>
            <a:pPr lvl="0" algn="ctr"/>
            <a:r>
              <a:rPr lang="en-US" sz="3200" dirty="0">
                <a:solidFill>
                  <a:srgbClr val="00B0F0"/>
                </a:solidFill>
              </a:rPr>
              <a:t>Post- Genocide </a:t>
            </a:r>
            <a:r>
              <a:rPr lang="en-US" sz="3200" dirty="0" smtClean="0">
                <a:solidFill>
                  <a:srgbClr val="00B0F0"/>
                </a:solidFill>
              </a:rPr>
              <a:t>Rwanda(</a:t>
            </a:r>
            <a:r>
              <a:rPr lang="en-US" sz="3200" dirty="0" err="1" smtClean="0">
                <a:solidFill>
                  <a:srgbClr val="00B0F0"/>
                </a:solidFill>
              </a:rPr>
              <a:t>Cont</a:t>
            </a:r>
            <a:r>
              <a:rPr lang="en-US" sz="3200" dirty="0" smtClean="0">
                <a:solidFill>
                  <a:srgbClr val="00B0F0"/>
                </a:solidFill>
              </a:rPr>
              <a:t>….)</a:t>
            </a:r>
            <a:endParaRPr sz="3200" dirty="0">
              <a:solidFill>
                <a:srgbClr val="00B0F0"/>
              </a:solidFill>
            </a:endParaRPr>
          </a:p>
        </p:txBody>
      </p:sp>
      <p:sp>
        <p:nvSpPr>
          <p:cNvPr id="377" name="Google Shape;377;p32"/>
          <p:cNvSpPr txBox="1">
            <a:spLocks noGrp="1"/>
          </p:cNvSpPr>
          <p:nvPr>
            <p:ph type="body" idx="1"/>
          </p:nvPr>
        </p:nvSpPr>
        <p:spPr>
          <a:xfrm>
            <a:off x="308225" y="626723"/>
            <a:ext cx="8661114" cy="4376791"/>
          </a:xfrm>
          <a:prstGeom prst="rect">
            <a:avLst/>
          </a:prstGeom>
        </p:spPr>
        <p:txBody>
          <a:bodyPr spcFirstLastPara="1" wrap="square" lIns="91425" tIns="91425" rIns="91425" bIns="91425" anchor="t" anchorCtr="0">
            <a:noAutofit/>
          </a:bodyPr>
          <a:lstStyle/>
          <a:p>
            <a:pPr lvl="0"/>
            <a:r>
              <a:rPr lang="en-US" sz="2400" dirty="0" smtClean="0">
                <a:latin typeface="+mj-lt"/>
              </a:rPr>
              <a:t>The </a:t>
            </a:r>
            <a:r>
              <a:rPr lang="en-US" sz="2400" dirty="0">
                <a:latin typeface="+mj-lt"/>
              </a:rPr>
              <a:t>Multidimensional Poverty Index  in Rwanda declined from 0.461 in 2005 to 0.231 in 2021 (Oxford Poverty and Human Development Initiative- Global MPI Country Briefing, 2023)</a:t>
            </a:r>
            <a:endParaRPr lang="en-IN" sz="2400" dirty="0">
              <a:latin typeface="+mj-lt"/>
            </a:endParaRPr>
          </a:p>
          <a:p>
            <a:pPr lvl="0"/>
            <a:r>
              <a:rPr lang="en-US" sz="2400" dirty="0">
                <a:solidFill>
                  <a:schemeClr val="tx1"/>
                </a:solidFill>
                <a:latin typeface="+mj-lt"/>
              </a:rPr>
              <a:t>Human  Development Index, Female HDI value  is </a:t>
            </a:r>
            <a:r>
              <a:rPr lang="en-US" sz="2400" dirty="0" smtClean="0">
                <a:solidFill>
                  <a:schemeClr val="tx1"/>
                </a:solidFill>
                <a:latin typeface="+mj-lt"/>
              </a:rPr>
              <a:t>0.524 </a:t>
            </a:r>
            <a:r>
              <a:rPr lang="en-US" sz="2400" dirty="0">
                <a:solidFill>
                  <a:schemeClr val="tx1"/>
                </a:solidFill>
                <a:latin typeface="+mj-lt"/>
              </a:rPr>
              <a:t>as against   </a:t>
            </a:r>
            <a:r>
              <a:rPr lang="en-US" sz="2400" dirty="0" smtClean="0">
                <a:solidFill>
                  <a:schemeClr val="tx1"/>
                </a:solidFill>
                <a:latin typeface="+mj-lt"/>
              </a:rPr>
              <a:t>0.569 </a:t>
            </a:r>
            <a:r>
              <a:rPr lang="en-US" sz="2400" dirty="0">
                <a:solidFill>
                  <a:schemeClr val="tx1"/>
                </a:solidFill>
                <a:latin typeface="+mj-lt"/>
              </a:rPr>
              <a:t>for Males.(2022) </a:t>
            </a:r>
          </a:p>
          <a:p>
            <a:pPr lvl="0"/>
            <a:r>
              <a:rPr lang="en-US" sz="2400" dirty="0">
                <a:solidFill>
                  <a:schemeClr val="tx1"/>
                </a:solidFill>
                <a:latin typeface="+mj-lt"/>
              </a:rPr>
              <a:t>The  GDI value of </a:t>
            </a:r>
            <a:r>
              <a:rPr lang="en-US" sz="2400" dirty="0" smtClean="0">
                <a:solidFill>
                  <a:schemeClr val="tx1"/>
                </a:solidFill>
                <a:latin typeface="+mj-lt"/>
              </a:rPr>
              <a:t>0.921</a:t>
            </a:r>
            <a:r>
              <a:rPr lang="en-US" sz="2400" dirty="0" smtClean="0">
                <a:latin typeface="+mj-lt"/>
              </a:rPr>
              <a:t>.(</a:t>
            </a:r>
            <a:r>
              <a:rPr lang="en-US" sz="2400" dirty="0">
                <a:latin typeface="+mj-lt"/>
              </a:rPr>
              <a:t>2022)</a:t>
            </a:r>
          </a:p>
          <a:p>
            <a:pPr lvl="0"/>
            <a:r>
              <a:rPr lang="en-US" sz="2400" dirty="0">
                <a:latin typeface="+mj-lt"/>
              </a:rPr>
              <a:t>Rwanda has the highest % of Women Legislators </a:t>
            </a:r>
            <a:r>
              <a:rPr lang="en-US" sz="2400" dirty="0" smtClean="0">
                <a:latin typeface="+mj-lt"/>
              </a:rPr>
              <a:t>in </a:t>
            </a:r>
            <a:r>
              <a:rPr lang="en-US" sz="2400" dirty="0">
                <a:latin typeface="+mj-lt"/>
              </a:rPr>
              <a:t>the world  (</a:t>
            </a:r>
            <a:r>
              <a:rPr lang="en-IN" sz="2400" i="0" dirty="0">
                <a:solidFill>
                  <a:srgbClr val="222222"/>
                </a:solidFill>
                <a:effectLst/>
                <a:highlight>
                  <a:srgbClr val="FFFFFF"/>
                </a:highlight>
                <a:latin typeface="+mj-lt"/>
              </a:rPr>
              <a:t>49/80).</a:t>
            </a:r>
            <a:endParaRPr lang="en-US" sz="2400" dirty="0">
              <a:latin typeface="+mj-lt"/>
            </a:endParaRPr>
          </a:p>
          <a:p>
            <a:pPr lvl="0"/>
            <a:r>
              <a:rPr lang="en-US" sz="2400" dirty="0">
                <a:latin typeface="+mj-lt"/>
              </a:rPr>
              <a:t>More than 50% Judges in the Rwanda Supreme Court  are </a:t>
            </a:r>
            <a:r>
              <a:rPr lang="en-US" sz="2400" dirty="0" smtClean="0">
                <a:latin typeface="+mj-lt"/>
              </a:rPr>
              <a:t>women. </a:t>
            </a:r>
            <a:endParaRPr lang="en-IN" sz="2400" dirty="0">
              <a:latin typeface="+mj-lt"/>
            </a:endParaRPr>
          </a:p>
          <a:p>
            <a:pPr marL="139700" indent="0">
              <a:buNone/>
            </a:pPr>
            <a:endParaRPr lang="en-IN" sz="2000" dirty="0"/>
          </a:p>
          <a:p>
            <a:pPr marL="0" lvl="0" indent="0" algn="l" rtl="0">
              <a:spcBef>
                <a:spcPts val="0"/>
              </a:spcBef>
              <a:spcAft>
                <a:spcPts val="0"/>
              </a:spcAft>
              <a:buNone/>
            </a:pPr>
            <a:endParaRPr sz="2000"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8</a:t>
            </a:fld>
            <a:endParaRPr lang="en-IN"/>
          </a:p>
        </p:txBody>
      </p:sp>
    </p:spTree>
    <p:extLst>
      <p:ext uri="{BB962C8B-B14F-4D97-AF65-F5344CB8AC3E}">
        <p14:creationId xmlns:p14="http://schemas.microsoft.com/office/powerpoint/2010/main" val="2107135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652986" y="0"/>
            <a:ext cx="6836875" cy="651900"/>
          </a:xfrm>
          <a:prstGeom prst="rect">
            <a:avLst/>
          </a:prstGeom>
        </p:spPr>
        <p:txBody>
          <a:bodyPr spcFirstLastPara="1" wrap="square" lIns="91425" tIns="91425" rIns="91425" bIns="91425" anchor="t" anchorCtr="0">
            <a:noAutofit/>
          </a:bodyPr>
          <a:lstStyle/>
          <a:p>
            <a:pPr algn="ctr"/>
            <a:r>
              <a:rPr lang="en-US" sz="2000" dirty="0">
                <a:solidFill>
                  <a:srgbClr val="00B0F0"/>
                </a:solidFill>
              </a:rPr>
              <a:t>Role of Home-Grown Solutions (HGSs) in Building the </a:t>
            </a:r>
            <a:br>
              <a:rPr lang="en-US" sz="2000" dirty="0">
                <a:solidFill>
                  <a:srgbClr val="00B0F0"/>
                </a:solidFill>
              </a:rPr>
            </a:br>
            <a:r>
              <a:rPr lang="en-US" sz="2000" dirty="0">
                <a:solidFill>
                  <a:srgbClr val="00B0F0"/>
                </a:solidFill>
              </a:rPr>
              <a:t>Post – Genocide Rwanda</a:t>
            </a:r>
            <a:r>
              <a:rPr lang="en-IN" sz="2000" dirty="0">
                <a:solidFill>
                  <a:srgbClr val="00B0F0"/>
                </a:solidFill>
              </a:rPr>
              <a:t/>
            </a:r>
            <a:br>
              <a:rPr lang="en-IN" sz="2000" dirty="0">
                <a:solidFill>
                  <a:srgbClr val="00B0F0"/>
                </a:solidFill>
              </a:rPr>
            </a:br>
            <a:endParaRPr sz="2000" dirty="0">
              <a:solidFill>
                <a:srgbClr val="00B0F0"/>
              </a:solidFill>
            </a:endParaRPr>
          </a:p>
        </p:txBody>
      </p:sp>
      <p:sp>
        <p:nvSpPr>
          <p:cNvPr id="377" name="Google Shape;377;p32"/>
          <p:cNvSpPr txBox="1">
            <a:spLocks noGrp="1"/>
          </p:cNvSpPr>
          <p:nvPr>
            <p:ph type="body" idx="1"/>
          </p:nvPr>
        </p:nvSpPr>
        <p:spPr>
          <a:xfrm>
            <a:off x="215756" y="739740"/>
            <a:ext cx="8794679" cy="4089114"/>
          </a:xfrm>
          <a:prstGeom prst="rect">
            <a:avLst/>
          </a:prstGeom>
        </p:spPr>
        <p:txBody>
          <a:bodyPr spcFirstLastPara="1" wrap="square" lIns="91425" tIns="91425" rIns="91425" bIns="91425" anchor="t" anchorCtr="0">
            <a:noAutofit/>
          </a:bodyPr>
          <a:lstStyle/>
          <a:p>
            <a:pPr marL="139700" lvl="0" indent="0">
              <a:buNone/>
            </a:pPr>
            <a:r>
              <a:rPr lang="en-US" b="1" dirty="0"/>
              <a:t>Locally engineered policy innovations popularly known as “Home-Grown Solutions” (HGS) helped in the resurrection of Rwanda. </a:t>
            </a:r>
          </a:p>
          <a:p>
            <a:pPr lvl="0"/>
            <a:endParaRPr lang="en-IN" dirty="0"/>
          </a:p>
          <a:p>
            <a:pPr lvl="0"/>
            <a:r>
              <a:rPr lang="en-US" b="1" dirty="0" err="1"/>
              <a:t>Girinka</a:t>
            </a:r>
            <a:r>
              <a:rPr lang="en-US" dirty="0"/>
              <a:t>  (One Cow Per Family)</a:t>
            </a:r>
          </a:p>
          <a:p>
            <a:pPr lvl="0"/>
            <a:endParaRPr lang="en-IN" dirty="0"/>
          </a:p>
          <a:p>
            <a:pPr lvl="0"/>
            <a:r>
              <a:rPr lang="en-US" b="1" dirty="0" err="1"/>
              <a:t>Umuganada</a:t>
            </a:r>
            <a:r>
              <a:rPr lang="en-US" dirty="0"/>
              <a:t> (Community Work)</a:t>
            </a:r>
          </a:p>
          <a:p>
            <a:pPr lvl="0"/>
            <a:endParaRPr lang="en-IN" dirty="0"/>
          </a:p>
          <a:p>
            <a:pPr lvl="0"/>
            <a:r>
              <a:rPr lang="en-US" b="1" i="1" dirty="0"/>
              <a:t>Gacaca</a:t>
            </a:r>
            <a:r>
              <a:rPr lang="en-US" i="1" dirty="0"/>
              <a:t> </a:t>
            </a:r>
            <a:r>
              <a:rPr lang="en-US" dirty="0"/>
              <a:t>(Community Courts)</a:t>
            </a:r>
          </a:p>
          <a:p>
            <a:pPr lvl="0"/>
            <a:endParaRPr lang="en-IN" dirty="0"/>
          </a:p>
          <a:p>
            <a:pPr lvl="0"/>
            <a:r>
              <a:rPr lang="en-US" b="1" i="1" dirty="0" err="1"/>
              <a:t>Ubudehe</a:t>
            </a:r>
            <a:r>
              <a:rPr lang="en-US" i="1" dirty="0"/>
              <a:t> </a:t>
            </a:r>
            <a:r>
              <a:rPr lang="en-US" dirty="0"/>
              <a:t>(Collectively Solve Problems)</a:t>
            </a:r>
          </a:p>
          <a:p>
            <a:pPr lvl="0"/>
            <a:endParaRPr lang="en-IN" dirty="0"/>
          </a:p>
          <a:p>
            <a:pPr lvl="0"/>
            <a:r>
              <a:rPr lang="en-US" b="1" i="1" dirty="0" err="1"/>
              <a:t>Imihigo</a:t>
            </a:r>
            <a:r>
              <a:rPr lang="en-US" dirty="0"/>
              <a:t> (Performance Contracts)</a:t>
            </a:r>
          </a:p>
          <a:p>
            <a:pPr lvl="0"/>
            <a:endParaRPr lang="en-IN" dirty="0">
              <a:solidFill>
                <a:srgbClr val="FF0000"/>
              </a:solidFill>
            </a:endParaRPr>
          </a:p>
          <a:p>
            <a:pPr lvl="0"/>
            <a:r>
              <a:rPr lang="en-US" b="1" i="1" dirty="0" err="1"/>
              <a:t>Tubarerere</a:t>
            </a:r>
            <a:r>
              <a:rPr lang="en-US" b="1" i="1" dirty="0"/>
              <a:t> Mu </a:t>
            </a:r>
            <a:r>
              <a:rPr lang="en-US" b="1" i="1" dirty="0" err="1"/>
              <a:t>Muryango</a:t>
            </a:r>
            <a:r>
              <a:rPr lang="en-US" b="1" dirty="0"/>
              <a:t> </a:t>
            </a:r>
            <a:r>
              <a:rPr lang="en-US" dirty="0"/>
              <a:t>(Let us Raise Children in Families)</a:t>
            </a:r>
          </a:p>
          <a:p>
            <a:pPr lvl="0"/>
            <a:endParaRPr lang="en-IN" dirty="0"/>
          </a:p>
          <a:p>
            <a:pPr lvl="0"/>
            <a:r>
              <a:rPr lang="en-US" b="1" i="1" dirty="0" err="1"/>
              <a:t>Itorero</a:t>
            </a:r>
            <a:r>
              <a:rPr lang="en-US" dirty="0"/>
              <a:t> (Civic Education)</a:t>
            </a:r>
          </a:p>
          <a:p>
            <a:pPr lvl="0"/>
            <a:endParaRPr lang="en-IN" dirty="0"/>
          </a:p>
          <a:p>
            <a:pPr lvl="0"/>
            <a:r>
              <a:rPr lang="en-US" b="1" i="1" dirty="0" err="1"/>
              <a:t>Ingando</a:t>
            </a:r>
            <a:r>
              <a:rPr lang="en-US" dirty="0"/>
              <a:t> (Solidarity Camp)</a:t>
            </a:r>
            <a:endParaRPr lang="en-IN" dirty="0"/>
          </a:p>
          <a:p>
            <a:pPr marL="0" lvl="0" indent="0" algn="l" rtl="0">
              <a:spcBef>
                <a:spcPts val="0"/>
              </a:spcBef>
              <a:spcAft>
                <a:spcPts val="0"/>
              </a:spcAft>
              <a:buNone/>
            </a:pPr>
            <a:endParaRPr dirty="0">
              <a:solidFill>
                <a:schemeClr val="dk1"/>
              </a:solidFill>
            </a:endParaRPr>
          </a:p>
        </p:txBody>
      </p:sp>
      <p:sp>
        <p:nvSpPr>
          <p:cNvPr id="2" name="Slide Number Placeholder 1"/>
          <p:cNvSpPr>
            <a:spLocks noGrp="1"/>
          </p:cNvSpPr>
          <p:nvPr>
            <p:ph type="sldNum" sz="quarter" idx="10"/>
          </p:nvPr>
        </p:nvSpPr>
        <p:spPr/>
        <p:txBody>
          <a:bodyPr/>
          <a:lstStyle/>
          <a:p>
            <a:fld id="{DD406CD9-9967-4222-8621-9A6BEC8230F5}" type="slidenum">
              <a:rPr lang="en-IN" smtClean="0"/>
              <a:t>9</a:t>
            </a:fld>
            <a:endParaRPr lang="en-IN"/>
          </a:p>
        </p:txBody>
      </p:sp>
    </p:spTree>
    <p:extLst>
      <p:ext uri="{BB962C8B-B14F-4D97-AF65-F5344CB8AC3E}">
        <p14:creationId xmlns:p14="http://schemas.microsoft.com/office/powerpoint/2010/main" val="3364328081"/>
      </p:ext>
    </p:extLst>
  </p:cSld>
  <p:clrMapOvr>
    <a:masterClrMapping/>
  </p:clrMapOvr>
</p:sld>
</file>

<file path=ppt/theme/theme1.xml><?xml version="1.0" encoding="utf-8"?>
<a:theme xmlns:a="http://schemas.openxmlformats.org/drawingml/2006/main" name="Adrenal Gland Tumor Clinical Case by Slidesgo">
  <a:themeElements>
    <a:clrScheme name="Simple Light">
      <a:dk1>
        <a:srgbClr val="222236"/>
      </a:dk1>
      <a:lt1>
        <a:srgbClr val="F2F5FC"/>
      </a:lt1>
      <a:dk2>
        <a:srgbClr val="003AA8"/>
      </a:dk2>
      <a:lt2>
        <a:srgbClr val="0056FB"/>
      </a:lt2>
      <a:accent1>
        <a:srgbClr val="5C93FD"/>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4034</Words>
  <Application>Microsoft Office PowerPoint</Application>
  <PresentationFormat>On-screen Show (16:9)</PresentationFormat>
  <Paragraphs>315</Paragraphs>
  <Slides>40</Slides>
  <Notes>40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40</vt:i4>
      </vt:variant>
    </vt:vector>
  </HeadingPairs>
  <TitlesOfParts>
    <vt:vector size="53" baseType="lpstr">
      <vt:lpstr>Arial</vt:lpstr>
      <vt:lpstr>Calibri</vt:lpstr>
      <vt:lpstr>Calibri Light</vt:lpstr>
      <vt:lpstr>Cambria</vt:lpstr>
      <vt:lpstr>Chivo</vt:lpstr>
      <vt:lpstr>Google Sans</vt:lpstr>
      <vt:lpstr>Monda</vt:lpstr>
      <vt:lpstr>Times New Roman</vt:lpstr>
      <vt:lpstr>Verdana</vt:lpstr>
      <vt:lpstr>Adrenal Gland Tumor Clinical Case by Slidesgo</vt:lpstr>
      <vt:lpstr>1_Custom Design</vt:lpstr>
      <vt:lpstr>2_Custom Design</vt:lpstr>
      <vt:lpstr>Custom Design</vt:lpstr>
      <vt:lpstr>Home Grown Solutions for Sustaining Shared Futures  Narratives from Rwanda </vt:lpstr>
      <vt:lpstr>About Rwanda </vt:lpstr>
      <vt:lpstr>Rwanda – A Brief Historic and Political Profile </vt:lpstr>
      <vt:lpstr>Rwanda – A Brief Historic and Political Profile(Cont….) </vt:lpstr>
      <vt:lpstr>1994 Genocide </vt:lpstr>
      <vt:lpstr>1994 Genocide (Cont….)</vt:lpstr>
      <vt:lpstr>Post- Genocide Rwanda</vt:lpstr>
      <vt:lpstr>Post- Genocide Rwanda(Cont….)</vt:lpstr>
      <vt:lpstr>Role of Home-Grown Solutions (HGSs) in Building the  Post – Genocide Rwanda </vt:lpstr>
      <vt:lpstr>Impact Made by Home-Grown Solutions in Rwanda</vt:lpstr>
      <vt:lpstr>Objectives of Girinka Programme </vt:lpstr>
      <vt:lpstr>Impact Made by Girinka Programme </vt:lpstr>
      <vt:lpstr>2.  Umuganada (Community Work)</vt:lpstr>
      <vt:lpstr>Objectives of Umuganada (Community Work) </vt:lpstr>
      <vt:lpstr>Impact Made by Umuganda (Community Work) Programme</vt:lpstr>
      <vt:lpstr> 3. Gacaca (Community Courts)</vt:lpstr>
      <vt:lpstr>Objectives of Gacaca (Community Courts) </vt:lpstr>
      <vt:lpstr>Impact Made by Gacaca Courts  </vt:lpstr>
      <vt:lpstr>4. Ubudehe (Collectively Solve Problems) </vt:lpstr>
      <vt:lpstr>4. Ubudehe (Collectively Solve Problems)(Cont…..) </vt:lpstr>
      <vt:lpstr> Objectives of Ubudehe</vt:lpstr>
      <vt:lpstr>Impact Made by Ubudehe</vt:lpstr>
      <vt:lpstr>5. Imihigo (Performance Contracts) </vt:lpstr>
      <vt:lpstr>5. Imihigo (Performance Contracts)(Cont…) </vt:lpstr>
      <vt:lpstr>Objectives of Imihigo </vt:lpstr>
      <vt:lpstr>Impact made by Imihigo </vt:lpstr>
      <vt:lpstr>6. Tubarerere Mu Muryango (Let us Raise Children in Families) </vt:lpstr>
      <vt:lpstr>Objectives of Tubarerere Mu Muryango(TMM) </vt:lpstr>
      <vt:lpstr>Outcomes of Tubarerere Mu Muryango(TMM)  </vt:lpstr>
      <vt:lpstr>7. Itorero (Civic Education) </vt:lpstr>
      <vt:lpstr>Objectives of Itorero (Civic Education)  </vt:lpstr>
      <vt:lpstr>Outcomes of Itorero</vt:lpstr>
      <vt:lpstr>8. Ingando (Solidarity Camp) </vt:lpstr>
      <vt:lpstr>Objectives of Ingando  </vt:lpstr>
      <vt:lpstr>Outcomes of Ingando </vt:lpstr>
      <vt:lpstr>Community-Based Health Insurance (CBHI) </vt:lpstr>
      <vt:lpstr>Objectives of CBHI  </vt:lpstr>
      <vt:lpstr>Conclusion</vt:lpstr>
      <vt:lpstr>Conclusion(Cont…)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Desktop</dc:creator>
  <cp:lastModifiedBy>Desktop</cp:lastModifiedBy>
  <cp:revision>71</cp:revision>
  <dcterms:modified xsi:type="dcterms:W3CDTF">2024-06-10T06:37:34Z</dcterms:modified>
</cp:coreProperties>
</file>